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81"/>
  </p:notesMasterIdLst>
  <p:sldIdLst>
    <p:sldId id="256" r:id="rId5"/>
    <p:sldId id="257" r:id="rId6"/>
    <p:sldId id="273" r:id="rId7"/>
    <p:sldId id="633" r:id="rId8"/>
    <p:sldId id="277" r:id="rId9"/>
    <p:sldId id="631" r:id="rId10"/>
    <p:sldId id="1072" r:id="rId11"/>
    <p:sldId id="1071" r:id="rId12"/>
    <p:sldId id="634" r:id="rId13"/>
    <p:sldId id="635" r:id="rId14"/>
    <p:sldId id="1069" r:id="rId15"/>
    <p:sldId id="1070" r:id="rId16"/>
    <p:sldId id="445" r:id="rId17"/>
    <p:sldId id="592" r:id="rId18"/>
    <p:sldId id="603" r:id="rId19"/>
    <p:sldId id="604" r:id="rId20"/>
    <p:sldId id="606" r:id="rId21"/>
    <p:sldId id="618" r:id="rId22"/>
    <p:sldId id="600" r:id="rId23"/>
    <p:sldId id="617" r:id="rId24"/>
    <p:sldId id="619" r:id="rId25"/>
    <p:sldId id="614" r:id="rId26"/>
    <p:sldId id="577" r:id="rId27"/>
    <p:sldId id="299" r:id="rId28"/>
    <p:sldId id="300" r:id="rId29"/>
    <p:sldId id="301" r:id="rId30"/>
    <p:sldId id="303" r:id="rId31"/>
    <p:sldId id="304" r:id="rId32"/>
    <p:sldId id="321" r:id="rId33"/>
    <p:sldId id="305" r:id="rId34"/>
    <p:sldId id="615" r:id="rId35"/>
    <p:sldId id="320" r:id="rId36"/>
    <p:sldId id="288" r:id="rId37"/>
    <p:sldId id="284" r:id="rId38"/>
    <p:sldId id="477" r:id="rId39"/>
    <p:sldId id="478" r:id="rId40"/>
    <p:sldId id="479" r:id="rId41"/>
    <p:sldId id="471" r:id="rId42"/>
    <p:sldId id="472" r:id="rId43"/>
    <p:sldId id="474" r:id="rId44"/>
    <p:sldId id="475" r:id="rId45"/>
    <p:sldId id="259" r:id="rId46"/>
    <p:sldId id="271" r:id="rId47"/>
    <p:sldId id="607" r:id="rId48"/>
    <p:sldId id="274" r:id="rId49"/>
    <p:sldId id="289" r:id="rId50"/>
    <p:sldId id="443" r:id="rId51"/>
    <p:sldId id="608" r:id="rId52"/>
    <p:sldId id="317" r:id="rId53"/>
    <p:sldId id="628" r:id="rId54"/>
    <p:sldId id="444" r:id="rId55"/>
    <p:sldId id="278" r:id="rId56"/>
    <p:sldId id="609" r:id="rId57"/>
    <p:sldId id="512" r:id="rId58"/>
    <p:sldId id="610" r:id="rId59"/>
    <p:sldId id="351" r:id="rId60"/>
    <p:sldId id="352" r:id="rId61"/>
    <p:sldId id="353" r:id="rId62"/>
    <p:sldId id="354" r:id="rId63"/>
    <p:sldId id="355" r:id="rId64"/>
    <p:sldId id="357" r:id="rId65"/>
    <p:sldId id="358" r:id="rId66"/>
    <p:sldId id="359" r:id="rId67"/>
    <p:sldId id="497" r:id="rId68"/>
    <p:sldId id="616" r:id="rId69"/>
    <p:sldId id="599" r:id="rId70"/>
    <p:sldId id="627" r:id="rId71"/>
    <p:sldId id="620" r:id="rId72"/>
    <p:sldId id="597" r:id="rId73"/>
    <p:sldId id="611" r:id="rId74"/>
    <p:sldId id="1075" r:id="rId75"/>
    <p:sldId id="1073" r:id="rId76"/>
    <p:sldId id="1076" r:id="rId77"/>
    <p:sldId id="1077" r:id="rId78"/>
    <p:sldId id="1074" r:id="rId79"/>
    <p:sldId id="1078"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51E69A-65AD-4ABF-A54D-B612319BA67E}" v="112" dt="2023-03-15T15:40:02.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oach" userId="6a4de24c-abe0-417c-ac11-da5d1536bc61" providerId="ADAL" clId="{F751E69A-65AD-4ABF-A54D-B612319BA67E}"/>
    <pc:docChg chg="undo redo custSel addSld delSld modSld sldOrd">
      <pc:chgData name="Jennifer Roach" userId="6a4de24c-abe0-417c-ac11-da5d1536bc61" providerId="ADAL" clId="{F751E69A-65AD-4ABF-A54D-B612319BA67E}" dt="2023-03-15T15:42:57.283" v="2211" actId="20577"/>
      <pc:docMkLst>
        <pc:docMk/>
      </pc:docMkLst>
      <pc:sldChg chg="modSp mod">
        <pc:chgData name="Jennifer Roach" userId="6a4de24c-abe0-417c-ac11-da5d1536bc61" providerId="ADAL" clId="{F751E69A-65AD-4ABF-A54D-B612319BA67E}" dt="2023-03-07T15:33:16.392" v="5" actId="1076"/>
        <pc:sldMkLst>
          <pc:docMk/>
          <pc:sldMk cId="515599009" sldId="256"/>
        </pc:sldMkLst>
        <pc:spChg chg="mod">
          <ac:chgData name="Jennifer Roach" userId="6a4de24c-abe0-417c-ac11-da5d1536bc61" providerId="ADAL" clId="{F751E69A-65AD-4ABF-A54D-B612319BA67E}" dt="2023-03-07T15:33:16.392" v="5" actId="1076"/>
          <ac:spMkLst>
            <pc:docMk/>
            <pc:sldMk cId="515599009" sldId="256"/>
            <ac:spMk id="2" creationId="{6846F52A-B845-4662-8438-91D6B4D32A71}"/>
          </ac:spMkLst>
        </pc:spChg>
      </pc:sldChg>
      <pc:sldChg chg="modSp mod">
        <pc:chgData name="Jennifer Roach" userId="6a4de24c-abe0-417c-ac11-da5d1536bc61" providerId="ADAL" clId="{F751E69A-65AD-4ABF-A54D-B612319BA67E}" dt="2023-03-15T15:25:06.698" v="1980" actId="20577"/>
        <pc:sldMkLst>
          <pc:docMk/>
          <pc:sldMk cId="1844792231" sldId="257"/>
        </pc:sldMkLst>
        <pc:spChg chg="mod">
          <ac:chgData name="Jennifer Roach" userId="6a4de24c-abe0-417c-ac11-da5d1536bc61" providerId="ADAL" clId="{F751E69A-65AD-4ABF-A54D-B612319BA67E}" dt="2023-03-15T15:25:06.698" v="1980" actId="20577"/>
          <ac:spMkLst>
            <pc:docMk/>
            <pc:sldMk cId="1844792231" sldId="257"/>
            <ac:spMk id="3" creationId="{F24A0512-7127-4AD9-9788-64B61850B09C}"/>
          </ac:spMkLst>
        </pc:spChg>
      </pc:sldChg>
      <pc:sldChg chg="modSp">
        <pc:chgData name="Jennifer Roach" userId="6a4de24c-abe0-417c-ac11-da5d1536bc61" providerId="ADAL" clId="{F751E69A-65AD-4ABF-A54D-B612319BA67E}" dt="2023-03-07T16:18:44.011" v="495" actId="20577"/>
        <pc:sldMkLst>
          <pc:docMk/>
          <pc:sldMk cId="1112903405" sldId="271"/>
        </pc:sldMkLst>
        <pc:graphicFrameChg chg="mod">
          <ac:chgData name="Jennifer Roach" userId="6a4de24c-abe0-417c-ac11-da5d1536bc61" providerId="ADAL" clId="{F751E69A-65AD-4ABF-A54D-B612319BA67E}" dt="2023-03-07T16:18:44.011" v="495" actId="20577"/>
          <ac:graphicFrameMkLst>
            <pc:docMk/>
            <pc:sldMk cId="1112903405" sldId="271"/>
            <ac:graphicFrameMk id="5" creationId="{204C3EEB-9107-C7FE-E912-C28BA6B09BE3}"/>
          </ac:graphicFrameMkLst>
        </pc:graphicFrameChg>
      </pc:sldChg>
      <pc:sldChg chg="addSp modSp mod">
        <pc:chgData name="Jennifer Roach" userId="6a4de24c-abe0-417c-ac11-da5d1536bc61" providerId="ADAL" clId="{F751E69A-65AD-4ABF-A54D-B612319BA67E}" dt="2023-03-07T15:37:56.533" v="36" actId="1076"/>
        <pc:sldMkLst>
          <pc:docMk/>
          <pc:sldMk cId="2737152881" sldId="277"/>
        </pc:sldMkLst>
        <pc:spChg chg="mod">
          <ac:chgData name="Jennifer Roach" userId="6a4de24c-abe0-417c-ac11-da5d1536bc61" providerId="ADAL" clId="{F751E69A-65AD-4ABF-A54D-B612319BA67E}" dt="2023-03-07T15:37:56.533" v="36" actId="1076"/>
          <ac:spMkLst>
            <pc:docMk/>
            <pc:sldMk cId="2737152881" sldId="277"/>
            <ac:spMk id="2" creationId="{80580E48-43D8-472F-9706-DEE448F81A00}"/>
          </ac:spMkLst>
        </pc:spChg>
        <pc:spChg chg="mod">
          <ac:chgData name="Jennifer Roach" userId="6a4de24c-abe0-417c-ac11-da5d1536bc61" providerId="ADAL" clId="{F751E69A-65AD-4ABF-A54D-B612319BA67E}" dt="2023-03-07T15:35:17.622" v="22" actId="6549"/>
          <ac:spMkLst>
            <pc:docMk/>
            <pc:sldMk cId="2737152881" sldId="277"/>
            <ac:spMk id="3" creationId="{C080AB58-DC52-4D1A-B3DE-E780A8C1CB5E}"/>
          </ac:spMkLst>
        </pc:spChg>
        <pc:picChg chg="add mod">
          <ac:chgData name="Jennifer Roach" userId="6a4de24c-abe0-417c-ac11-da5d1536bc61" providerId="ADAL" clId="{F751E69A-65AD-4ABF-A54D-B612319BA67E}" dt="2023-03-07T15:36:34.846" v="33" actId="1076"/>
          <ac:picMkLst>
            <pc:docMk/>
            <pc:sldMk cId="2737152881" sldId="277"/>
            <ac:picMk id="5" creationId="{9E01ED4B-5A36-E569-516B-7FE8AB24D33C}"/>
          </ac:picMkLst>
        </pc:picChg>
      </pc:sldChg>
      <pc:sldChg chg="modSp mod">
        <pc:chgData name="Jennifer Roach" userId="6a4de24c-abe0-417c-ac11-da5d1536bc61" providerId="ADAL" clId="{F751E69A-65AD-4ABF-A54D-B612319BA67E}" dt="2023-03-07T16:43:27.629" v="537" actId="20577"/>
        <pc:sldMkLst>
          <pc:docMk/>
          <pc:sldMk cId="3856658031" sldId="278"/>
        </pc:sldMkLst>
        <pc:spChg chg="mod">
          <ac:chgData name="Jennifer Roach" userId="6a4de24c-abe0-417c-ac11-da5d1536bc61" providerId="ADAL" clId="{F751E69A-65AD-4ABF-A54D-B612319BA67E}" dt="2023-03-07T16:43:27.629" v="537" actId="20577"/>
          <ac:spMkLst>
            <pc:docMk/>
            <pc:sldMk cId="3856658031" sldId="278"/>
            <ac:spMk id="3" creationId="{490F4955-25A4-4032-B158-B05E019838F1}"/>
          </ac:spMkLst>
        </pc:spChg>
      </pc:sldChg>
      <pc:sldChg chg="del">
        <pc:chgData name="Jennifer Roach" userId="6a4de24c-abe0-417c-ac11-da5d1536bc61" providerId="ADAL" clId="{F751E69A-65AD-4ABF-A54D-B612319BA67E}" dt="2023-03-07T16:45:05.659" v="538" actId="47"/>
        <pc:sldMkLst>
          <pc:docMk/>
          <pc:sldMk cId="2523477873" sldId="279"/>
        </pc:sldMkLst>
      </pc:sldChg>
      <pc:sldChg chg="del">
        <pc:chgData name="Jennifer Roach" userId="6a4de24c-abe0-417c-ac11-da5d1536bc61" providerId="ADAL" clId="{F751E69A-65AD-4ABF-A54D-B612319BA67E}" dt="2023-03-07T16:45:09.622" v="539" actId="47"/>
        <pc:sldMkLst>
          <pc:docMk/>
          <pc:sldMk cId="2640868224" sldId="280"/>
        </pc:sldMkLst>
      </pc:sldChg>
      <pc:sldChg chg="del">
        <pc:chgData name="Jennifer Roach" userId="6a4de24c-abe0-417c-ac11-da5d1536bc61" providerId="ADAL" clId="{F751E69A-65AD-4ABF-A54D-B612319BA67E}" dt="2023-03-07T16:45:11.189" v="540" actId="47"/>
        <pc:sldMkLst>
          <pc:docMk/>
          <pc:sldMk cId="3795533313" sldId="281"/>
        </pc:sldMkLst>
      </pc:sldChg>
      <pc:sldChg chg="modSp mod">
        <pc:chgData name="Jennifer Roach" userId="6a4de24c-abe0-417c-ac11-da5d1536bc61" providerId="ADAL" clId="{F751E69A-65AD-4ABF-A54D-B612319BA67E}" dt="2023-03-07T16:15:10.189" v="320" actId="113"/>
        <pc:sldMkLst>
          <pc:docMk/>
          <pc:sldMk cId="2798585592" sldId="300"/>
        </pc:sldMkLst>
        <pc:spChg chg="mod">
          <ac:chgData name="Jennifer Roach" userId="6a4de24c-abe0-417c-ac11-da5d1536bc61" providerId="ADAL" clId="{F751E69A-65AD-4ABF-A54D-B612319BA67E}" dt="2023-03-07T16:15:10.189" v="320" actId="113"/>
          <ac:spMkLst>
            <pc:docMk/>
            <pc:sldMk cId="2798585592" sldId="300"/>
            <ac:spMk id="277" creationId="{00000000-0000-0000-0000-000000000000}"/>
          </ac:spMkLst>
        </pc:spChg>
      </pc:sldChg>
      <pc:sldChg chg="modSp">
        <pc:chgData name="Jennifer Roach" userId="6a4de24c-abe0-417c-ac11-da5d1536bc61" providerId="ADAL" clId="{F751E69A-65AD-4ABF-A54D-B612319BA67E}" dt="2023-03-07T16:19:09.684" v="496" actId="20577"/>
        <pc:sldMkLst>
          <pc:docMk/>
          <pc:sldMk cId="2456289386" sldId="443"/>
        </pc:sldMkLst>
        <pc:graphicFrameChg chg="mod">
          <ac:chgData name="Jennifer Roach" userId="6a4de24c-abe0-417c-ac11-da5d1536bc61" providerId="ADAL" clId="{F751E69A-65AD-4ABF-A54D-B612319BA67E}" dt="2023-03-07T16:19:09.684" v="496" actId="20577"/>
          <ac:graphicFrameMkLst>
            <pc:docMk/>
            <pc:sldMk cId="2456289386" sldId="443"/>
            <ac:graphicFrameMk id="5" creationId="{D37DC517-E336-04B7-7DA1-8C2D6A375DE1}"/>
          </ac:graphicFrameMkLst>
        </pc:graphicFrameChg>
      </pc:sldChg>
      <pc:sldChg chg="modSp mod">
        <pc:chgData name="Jennifer Roach" userId="6a4de24c-abe0-417c-ac11-da5d1536bc61" providerId="ADAL" clId="{F751E69A-65AD-4ABF-A54D-B612319BA67E}" dt="2023-03-07T16:17:55.416" v="479" actId="6549"/>
        <pc:sldMkLst>
          <pc:docMk/>
          <pc:sldMk cId="1714447169" sldId="477"/>
        </pc:sldMkLst>
        <pc:spChg chg="mod">
          <ac:chgData name="Jennifer Roach" userId="6a4de24c-abe0-417c-ac11-da5d1536bc61" providerId="ADAL" clId="{F751E69A-65AD-4ABF-A54D-B612319BA67E}" dt="2023-03-07T16:17:55.416" v="479" actId="6549"/>
          <ac:spMkLst>
            <pc:docMk/>
            <pc:sldMk cId="1714447169" sldId="477"/>
            <ac:spMk id="3" creationId="{A23CB7BE-1793-4F8E-B9AB-BC64BC523301}"/>
          </ac:spMkLst>
        </pc:spChg>
      </pc:sldChg>
      <pc:sldChg chg="modSp del mod">
        <pc:chgData name="Jennifer Roach" userId="6a4de24c-abe0-417c-ac11-da5d1536bc61" providerId="ADAL" clId="{F751E69A-65AD-4ABF-A54D-B612319BA67E}" dt="2023-03-07T16:11:59.509" v="230" actId="47"/>
        <pc:sldMkLst>
          <pc:docMk/>
          <pc:sldMk cId="4041153992" sldId="575"/>
        </pc:sldMkLst>
        <pc:spChg chg="mod">
          <ac:chgData name="Jennifer Roach" userId="6a4de24c-abe0-417c-ac11-da5d1536bc61" providerId="ADAL" clId="{F751E69A-65AD-4ABF-A54D-B612319BA67E}" dt="2023-03-07T16:11:50.166" v="229" actId="6549"/>
          <ac:spMkLst>
            <pc:docMk/>
            <pc:sldMk cId="4041153992" sldId="575"/>
            <ac:spMk id="3" creationId="{F0D036EB-9B26-4BF5-A0AC-335B0BDD2AF3}"/>
          </ac:spMkLst>
        </pc:spChg>
      </pc:sldChg>
      <pc:sldChg chg="del">
        <pc:chgData name="Jennifer Roach" userId="6a4de24c-abe0-417c-ac11-da5d1536bc61" providerId="ADAL" clId="{F751E69A-65AD-4ABF-A54D-B612319BA67E}" dt="2023-03-07T15:33:48.782" v="7" actId="47"/>
        <pc:sldMkLst>
          <pc:docMk/>
          <pc:sldMk cId="188547888" sldId="591"/>
        </pc:sldMkLst>
      </pc:sldChg>
      <pc:sldChg chg="modSp mod">
        <pc:chgData name="Jennifer Roach" userId="6a4de24c-abe0-417c-ac11-da5d1536bc61" providerId="ADAL" clId="{F751E69A-65AD-4ABF-A54D-B612319BA67E}" dt="2023-03-07T17:03:36.281" v="635" actId="20577"/>
        <pc:sldMkLst>
          <pc:docMk/>
          <pc:sldMk cId="3979731880" sldId="597"/>
        </pc:sldMkLst>
        <pc:spChg chg="mod">
          <ac:chgData name="Jennifer Roach" userId="6a4de24c-abe0-417c-ac11-da5d1536bc61" providerId="ADAL" clId="{F751E69A-65AD-4ABF-A54D-B612319BA67E}" dt="2023-03-07T17:03:36.281" v="635" actId="20577"/>
          <ac:spMkLst>
            <pc:docMk/>
            <pc:sldMk cId="3979731880" sldId="597"/>
            <ac:spMk id="3" creationId="{9EFAC1A9-8738-401A-B0B1-6B2A8DFC08DC}"/>
          </ac:spMkLst>
        </pc:spChg>
      </pc:sldChg>
      <pc:sldChg chg="modSp mod">
        <pc:chgData name="Jennifer Roach" userId="6a4de24c-abe0-417c-ac11-da5d1536bc61" providerId="ADAL" clId="{F751E69A-65AD-4ABF-A54D-B612319BA67E}" dt="2023-03-07T16:51:08.488" v="620" actId="20577"/>
        <pc:sldMkLst>
          <pc:docMk/>
          <pc:sldMk cId="746785810" sldId="599"/>
        </pc:sldMkLst>
        <pc:spChg chg="mod">
          <ac:chgData name="Jennifer Roach" userId="6a4de24c-abe0-417c-ac11-da5d1536bc61" providerId="ADAL" clId="{F751E69A-65AD-4ABF-A54D-B612319BA67E}" dt="2023-03-07T16:51:08.488" v="620" actId="20577"/>
          <ac:spMkLst>
            <pc:docMk/>
            <pc:sldMk cId="746785810" sldId="599"/>
            <ac:spMk id="3" creationId="{4CE082BB-E4B6-4EB4-A9E6-30860E01BC23}"/>
          </ac:spMkLst>
        </pc:spChg>
      </pc:sldChg>
      <pc:sldChg chg="del">
        <pc:chgData name="Jennifer Roach" userId="6a4de24c-abe0-417c-ac11-da5d1536bc61" providerId="ADAL" clId="{F751E69A-65AD-4ABF-A54D-B612319BA67E}" dt="2023-03-07T17:04:24.358" v="636" actId="47"/>
        <pc:sldMkLst>
          <pc:docMk/>
          <pc:sldMk cId="2205666367" sldId="601"/>
        </pc:sldMkLst>
      </pc:sldChg>
      <pc:sldChg chg="del">
        <pc:chgData name="Jennifer Roach" userId="6a4de24c-abe0-417c-ac11-da5d1536bc61" providerId="ADAL" clId="{F751E69A-65AD-4ABF-A54D-B612319BA67E}" dt="2023-03-07T16:12:22.390" v="232" actId="47"/>
        <pc:sldMkLst>
          <pc:docMk/>
          <pc:sldMk cId="462772099" sldId="602"/>
        </pc:sldMkLst>
      </pc:sldChg>
      <pc:sldChg chg="del">
        <pc:chgData name="Jennifer Roach" userId="6a4de24c-abe0-417c-ac11-da5d1536bc61" providerId="ADAL" clId="{F751E69A-65AD-4ABF-A54D-B612319BA67E}" dt="2023-03-07T15:33:52.275" v="8" actId="47"/>
        <pc:sldMkLst>
          <pc:docMk/>
          <pc:sldMk cId="2803884953" sldId="612"/>
        </pc:sldMkLst>
      </pc:sldChg>
      <pc:sldChg chg="modSp mod">
        <pc:chgData name="Jennifer Roach" userId="6a4de24c-abe0-417c-ac11-da5d1536bc61" providerId="ADAL" clId="{F751E69A-65AD-4ABF-A54D-B612319BA67E}" dt="2023-03-07T16:15:03.601" v="318" actId="113"/>
        <pc:sldMkLst>
          <pc:docMk/>
          <pc:sldMk cId="390014960" sldId="615"/>
        </pc:sldMkLst>
        <pc:spChg chg="mod">
          <ac:chgData name="Jennifer Roach" userId="6a4de24c-abe0-417c-ac11-da5d1536bc61" providerId="ADAL" clId="{F751E69A-65AD-4ABF-A54D-B612319BA67E}" dt="2023-03-07T16:15:03.601" v="318" actId="113"/>
          <ac:spMkLst>
            <pc:docMk/>
            <pc:sldMk cId="390014960" sldId="615"/>
            <ac:spMk id="3" creationId="{3598AC14-915B-4C52-8F70-61F75D3A09B3}"/>
          </ac:spMkLst>
        </pc:spChg>
      </pc:sldChg>
      <pc:sldChg chg="del">
        <pc:chgData name="Jennifer Roach" userId="6a4de24c-abe0-417c-ac11-da5d1536bc61" providerId="ADAL" clId="{F751E69A-65AD-4ABF-A54D-B612319BA67E}" dt="2023-03-07T17:04:24.358" v="636" actId="47"/>
        <pc:sldMkLst>
          <pc:docMk/>
          <pc:sldMk cId="971673213" sldId="621"/>
        </pc:sldMkLst>
      </pc:sldChg>
      <pc:sldChg chg="del">
        <pc:chgData name="Jennifer Roach" userId="6a4de24c-abe0-417c-ac11-da5d1536bc61" providerId="ADAL" clId="{F751E69A-65AD-4ABF-A54D-B612319BA67E}" dt="2023-03-07T15:33:41.486" v="6" actId="47"/>
        <pc:sldMkLst>
          <pc:docMk/>
          <pc:sldMk cId="2707409405" sldId="622"/>
        </pc:sldMkLst>
      </pc:sldChg>
      <pc:sldChg chg="del">
        <pc:chgData name="Jennifer Roach" userId="6a4de24c-abe0-417c-ac11-da5d1536bc61" providerId="ADAL" clId="{F751E69A-65AD-4ABF-A54D-B612319BA67E}" dt="2023-03-07T17:04:32.307" v="637" actId="47"/>
        <pc:sldMkLst>
          <pc:docMk/>
          <pc:sldMk cId="2769056588" sldId="623"/>
        </pc:sldMkLst>
      </pc:sldChg>
      <pc:sldChg chg="del">
        <pc:chgData name="Jennifer Roach" userId="6a4de24c-abe0-417c-ac11-da5d1536bc61" providerId="ADAL" clId="{F751E69A-65AD-4ABF-A54D-B612319BA67E}" dt="2023-03-07T17:04:32.307" v="637" actId="47"/>
        <pc:sldMkLst>
          <pc:docMk/>
          <pc:sldMk cId="4272732384" sldId="624"/>
        </pc:sldMkLst>
      </pc:sldChg>
      <pc:sldChg chg="del">
        <pc:chgData name="Jennifer Roach" userId="6a4de24c-abe0-417c-ac11-da5d1536bc61" providerId="ADAL" clId="{F751E69A-65AD-4ABF-A54D-B612319BA67E}" dt="2023-03-07T17:04:32.307" v="637" actId="47"/>
        <pc:sldMkLst>
          <pc:docMk/>
          <pc:sldMk cId="3145595870" sldId="625"/>
        </pc:sldMkLst>
      </pc:sldChg>
      <pc:sldChg chg="del ord">
        <pc:chgData name="Jennifer Roach" userId="6a4de24c-abe0-417c-ac11-da5d1536bc61" providerId="ADAL" clId="{F751E69A-65AD-4ABF-A54D-B612319BA67E}" dt="2023-03-15T15:41:31.387" v="2206" actId="47"/>
        <pc:sldMkLst>
          <pc:docMk/>
          <pc:sldMk cId="2631396114" sldId="626"/>
        </pc:sldMkLst>
      </pc:sldChg>
      <pc:sldChg chg="modSp mod">
        <pc:chgData name="Jennifer Roach" userId="6a4de24c-abe0-417c-ac11-da5d1536bc61" providerId="ADAL" clId="{F751E69A-65AD-4ABF-A54D-B612319BA67E}" dt="2023-03-15T15:01:08.191" v="1039" actId="20577"/>
        <pc:sldMkLst>
          <pc:docMk/>
          <pc:sldMk cId="1781166666" sldId="627"/>
        </pc:sldMkLst>
        <pc:spChg chg="mod">
          <ac:chgData name="Jennifer Roach" userId="6a4de24c-abe0-417c-ac11-da5d1536bc61" providerId="ADAL" clId="{F751E69A-65AD-4ABF-A54D-B612319BA67E}" dt="2023-03-15T15:01:08.191" v="1039" actId="20577"/>
          <ac:spMkLst>
            <pc:docMk/>
            <pc:sldMk cId="1781166666" sldId="627"/>
            <ac:spMk id="3" creationId="{4CE082BB-E4B6-4EB4-A9E6-30860E01BC23}"/>
          </ac:spMkLst>
        </pc:spChg>
      </pc:sldChg>
      <pc:sldChg chg="del">
        <pc:chgData name="Jennifer Roach" userId="6a4de24c-abe0-417c-ac11-da5d1536bc61" providerId="ADAL" clId="{F751E69A-65AD-4ABF-A54D-B612319BA67E}" dt="2023-03-07T16:12:19.100" v="231" actId="47"/>
        <pc:sldMkLst>
          <pc:docMk/>
          <pc:sldMk cId="920023829" sldId="629"/>
        </pc:sldMkLst>
      </pc:sldChg>
      <pc:sldChg chg="add del">
        <pc:chgData name="Jennifer Roach" userId="6a4de24c-abe0-417c-ac11-da5d1536bc61" providerId="ADAL" clId="{F751E69A-65AD-4ABF-A54D-B612319BA67E}" dt="2023-03-07T16:04:14.396" v="186" actId="47"/>
        <pc:sldMkLst>
          <pc:docMk/>
          <pc:sldMk cId="682389034" sldId="630"/>
        </pc:sldMkLst>
      </pc:sldChg>
      <pc:sldChg chg="addSp delSp modSp add mod">
        <pc:chgData name="Jennifer Roach" userId="6a4de24c-abe0-417c-ac11-da5d1536bc61" providerId="ADAL" clId="{F751E69A-65AD-4ABF-A54D-B612319BA67E}" dt="2023-03-07T15:53:41.152" v="184" actId="403"/>
        <pc:sldMkLst>
          <pc:docMk/>
          <pc:sldMk cId="2895647913" sldId="631"/>
        </pc:sldMkLst>
        <pc:spChg chg="mod">
          <ac:chgData name="Jennifer Roach" userId="6a4de24c-abe0-417c-ac11-da5d1536bc61" providerId="ADAL" clId="{F751E69A-65AD-4ABF-A54D-B612319BA67E}" dt="2023-03-07T15:50:24.162" v="119" actId="1076"/>
          <ac:spMkLst>
            <pc:docMk/>
            <pc:sldMk cId="2895647913" sldId="631"/>
            <ac:spMk id="2" creationId="{80580E48-43D8-472F-9706-DEE448F81A00}"/>
          </ac:spMkLst>
        </pc:spChg>
        <pc:spChg chg="mod">
          <ac:chgData name="Jennifer Roach" userId="6a4de24c-abe0-417c-ac11-da5d1536bc61" providerId="ADAL" clId="{F751E69A-65AD-4ABF-A54D-B612319BA67E}" dt="2023-03-07T15:50:32.704" v="121" actId="1076"/>
          <ac:spMkLst>
            <pc:docMk/>
            <pc:sldMk cId="2895647913" sldId="631"/>
            <ac:spMk id="3" creationId="{C080AB58-DC52-4D1A-B3DE-E780A8C1CB5E}"/>
          </ac:spMkLst>
        </pc:spChg>
        <pc:spChg chg="add mod">
          <ac:chgData name="Jennifer Roach" userId="6a4de24c-abe0-417c-ac11-da5d1536bc61" providerId="ADAL" clId="{F751E69A-65AD-4ABF-A54D-B612319BA67E}" dt="2023-03-07T15:53:41.152" v="184" actId="403"/>
          <ac:spMkLst>
            <pc:docMk/>
            <pc:sldMk cId="2895647913" sldId="631"/>
            <ac:spMk id="4" creationId="{793B30E5-7B49-7A11-EDE4-3465E4792BB4}"/>
          </ac:spMkLst>
        </pc:spChg>
        <pc:picChg chg="del">
          <ac:chgData name="Jennifer Roach" userId="6a4de24c-abe0-417c-ac11-da5d1536bc61" providerId="ADAL" clId="{F751E69A-65AD-4ABF-A54D-B612319BA67E}" dt="2023-03-07T15:38:46.906" v="38" actId="478"/>
          <ac:picMkLst>
            <pc:docMk/>
            <pc:sldMk cId="2895647913" sldId="631"/>
            <ac:picMk id="5" creationId="{9E01ED4B-5A36-E569-516B-7FE8AB24D33C}"/>
          </ac:picMkLst>
        </pc:picChg>
        <pc:picChg chg="add mod">
          <ac:chgData name="Jennifer Roach" userId="6a4de24c-abe0-417c-ac11-da5d1536bc61" providerId="ADAL" clId="{F751E69A-65AD-4ABF-A54D-B612319BA67E}" dt="2023-03-07T15:50:36.340" v="123" actId="1076"/>
          <ac:picMkLst>
            <pc:docMk/>
            <pc:sldMk cId="2895647913" sldId="631"/>
            <ac:picMk id="7" creationId="{911AF181-EC78-5566-4325-C6900A9E665B}"/>
          </ac:picMkLst>
        </pc:picChg>
      </pc:sldChg>
      <pc:sldChg chg="addSp delSp modSp add del mod setBg delDesignElem">
        <pc:chgData name="Jennifer Roach" userId="6a4de24c-abe0-417c-ac11-da5d1536bc61" providerId="ADAL" clId="{F751E69A-65AD-4ABF-A54D-B612319BA67E}" dt="2023-03-07T16:12:27.006" v="233" actId="47"/>
        <pc:sldMkLst>
          <pc:docMk/>
          <pc:sldMk cId="2928147847" sldId="632"/>
        </pc:sldMkLst>
        <pc:spChg chg="mod">
          <ac:chgData name="Jennifer Roach" userId="6a4de24c-abe0-417c-ac11-da5d1536bc61" providerId="ADAL" clId="{F751E69A-65AD-4ABF-A54D-B612319BA67E}" dt="2023-03-07T15:53:03.362" v="137" actId="1076"/>
          <ac:spMkLst>
            <pc:docMk/>
            <pc:sldMk cId="2928147847" sldId="632"/>
            <ac:spMk id="2" creationId="{80580E48-43D8-472F-9706-DEE448F81A00}"/>
          </ac:spMkLst>
        </pc:spChg>
        <pc:spChg chg="mod ord">
          <ac:chgData name="Jennifer Roach" userId="6a4de24c-abe0-417c-ac11-da5d1536bc61" providerId="ADAL" clId="{F751E69A-65AD-4ABF-A54D-B612319BA67E}" dt="2023-03-07T15:52:48.451" v="133" actId="26606"/>
          <ac:spMkLst>
            <pc:docMk/>
            <pc:sldMk cId="2928147847" sldId="632"/>
            <ac:spMk id="3" creationId="{C080AB58-DC52-4D1A-B3DE-E780A8C1CB5E}"/>
          </ac:spMkLst>
        </pc:spChg>
        <pc:spChg chg="add del">
          <ac:chgData name="Jennifer Roach" userId="6a4de24c-abe0-417c-ac11-da5d1536bc61" providerId="ADAL" clId="{F751E69A-65AD-4ABF-A54D-B612319BA67E}" dt="2023-03-07T15:52:48.451" v="133" actId="26606"/>
          <ac:spMkLst>
            <pc:docMk/>
            <pc:sldMk cId="2928147847" sldId="632"/>
            <ac:spMk id="18" creationId="{1F72CB4B-A086-E546-83B0-DD8F407892A1}"/>
          </ac:spMkLst>
        </pc:spChg>
        <pc:spChg chg="add del">
          <ac:chgData name="Jennifer Roach" userId="6a4de24c-abe0-417c-ac11-da5d1536bc61" providerId="ADAL" clId="{F751E69A-65AD-4ABF-A54D-B612319BA67E}" dt="2023-03-07T15:52:48.451" v="133" actId="26606"/>
          <ac:spMkLst>
            <pc:docMk/>
            <pc:sldMk cId="2928147847" sldId="632"/>
            <ac:spMk id="20" creationId="{BE9E86F5-3804-4993-9353-B93A62BA60C4}"/>
          </ac:spMkLst>
        </pc:spChg>
        <pc:spChg chg="add">
          <ac:chgData name="Jennifer Roach" userId="6a4de24c-abe0-417c-ac11-da5d1536bc61" providerId="ADAL" clId="{F751E69A-65AD-4ABF-A54D-B612319BA67E}" dt="2023-03-07T15:52:48.451" v="133" actId="26606"/>
          <ac:spMkLst>
            <pc:docMk/>
            <pc:sldMk cId="2928147847" sldId="632"/>
            <ac:spMk id="31" creationId="{7B49DDE3-D095-6B49-8468-C97AFBEC5703}"/>
          </ac:spMkLst>
        </pc:spChg>
        <pc:spChg chg="add">
          <ac:chgData name="Jennifer Roach" userId="6a4de24c-abe0-417c-ac11-da5d1536bc61" providerId="ADAL" clId="{F751E69A-65AD-4ABF-A54D-B612319BA67E}" dt="2023-03-07T15:52:48.451" v="133" actId="26606"/>
          <ac:spMkLst>
            <pc:docMk/>
            <pc:sldMk cId="2928147847" sldId="632"/>
            <ac:spMk id="33" creationId="{C3CA578B-5FA2-42B3-85A7-E78AFE06B447}"/>
          </ac:spMkLst>
        </pc:spChg>
        <pc:spChg chg="del">
          <ac:chgData name="Jennifer Roach" userId="6a4de24c-abe0-417c-ac11-da5d1536bc61" providerId="ADAL" clId="{F751E69A-65AD-4ABF-A54D-B612319BA67E}" dt="2023-03-07T15:52:15.688" v="125"/>
          <ac:spMkLst>
            <pc:docMk/>
            <pc:sldMk cId="2928147847" sldId="632"/>
            <ac:spMk id="51" creationId="{1E94681D-2A4C-4A8D-B9B5-31D440D0328D}"/>
          </ac:spMkLst>
        </pc:spChg>
        <pc:spChg chg="del">
          <ac:chgData name="Jennifer Roach" userId="6a4de24c-abe0-417c-ac11-da5d1536bc61" providerId="ADAL" clId="{F751E69A-65AD-4ABF-A54D-B612319BA67E}" dt="2023-03-07T15:52:15.688" v="125"/>
          <ac:spMkLst>
            <pc:docMk/>
            <pc:sldMk cId="2928147847" sldId="632"/>
            <ac:spMk id="52" creationId="{04B7AC44-1B7B-4F09-9AA4-3DFDEC5751A8}"/>
          </ac:spMkLst>
        </pc:spChg>
        <pc:spChg chg="del">
          <ac:chgData name="Jennifer Roach" userId="6a4de24c-abe0-417c-ac11-da5d1536bc61" providerId="ADAL" clId="{F751E69A-65AD-4ABF-A54D-B612319BA67E}" dt="2023-03-07T15:52:15.688" v="125"/>
          <ac:spMkLst>
            <pc:docMk/>
            <pc:sldMk cId="2928147847" sldId="632"/>
            <ac:spMk id="53" creationId="{6683E473-94FF-4ACE-9433-1F14799E8907}"/>
          </ac:spMkLst>
        </pc:spChg>
        <pc:spChg chg="del">
          <ac:chgData name="Jennifer Roach" userId="6a4de24c-abe0-417c-ac11-da5d1536bc61" providerId="ADAL" clId="{F751E69A-65AD-4ABF-A54D-B612319BA67E}" dt="2023-03-07T15:52:15.688" v="125"/>
          <ac:spMkLst>
            <pc:docMk/>
            <pc:sldMk cId="2928147847" sldId="632"/>
            <ac:spMk id="54" creationId="{282E2A95-1A08-4118-83C6-B1CA5648E075}"/>
          </ac:spMkLst>
        </pc:spChg>
        <pc:spChg chg="del">
          <ac:chgData name="Jennifer Roach" userId="6a4de24c-abe0-417c-ac11-da5d1536bc61" providerId="ADAL" clId="{F751E69A-65AD-4ABF-A54D-B612319BA67E}" dt="2023-03-07T15:52:15.688" v="125"/>
          <ac:spMkLst>
            <pc:docMk/>
            <pc:sldMk cId="2928147847" sldId="632"/>
            <ac:spMk id="55" creationId="{2FFEFC7E-85EE-4AC9-A351-FBEB13A1D622}"/>
          </ac:spMkLst>
        </pc:spChg>
        <pc:spChg chg="del">
          <ac:chgData name="Jennifer Roach" userId="6a4de24c-abe0-417c-ac11-da5d1536bc61" providerId="ADAL" clId="{F751E69A-65AD-4ABF-A54D-B612319BA67E}" dt="2023-03-07T15:52:15.688" v="125"/>
          <ac:spMkLst>
            <pc:docMk/>
            <pc:sldMk cId="2928147847" sldId="632"/>
            <ac:spMk id="56" creationId="{CB2511BB-FC4C-45F3-94EB-661D6806C942}"/>
          </ac:spMkLst>
        </pc:spChg>
        <pc:spChg chg="del">
          <ac:chgData name="Jennifer Roach" userId="6a4de24c-abe0-417c-ac11-da5d1536bc61" providerId="ADAL" clId="{F751E69A-65AD-4ABF-A54D-B612319BA67E}" dt="2023-03-07T15:52:15.688" v="125"/>
          <ac:spMkLst>
            <pc:docMk/>
            <pc:sldMk cId="2928147847" sldId="632"/>
            <ac:spMk id="57" creationId="{68DC0EC7-60EA-4BD3-BC04-D547DE1B2891}"/>
          </ac:spMkLst>
        </pc:spChg>
        <pc:grpChg chg="add del">
          <ac:chgData name="Jennifer Roach" userId="6a4de24c-abe0-417c-ac11-da5d1536bc61" providerId="ADAL" clId="{F751E69A-65AD-4ABF-A54D-B612319BA67E}" dt="2023-03-07T15:52:48.451" v="133" actId="26606"/>
          <ac:grpSpMkLst>
            <pc:docMk/>
            <pc:sldMk cId="2928147847" sldId="632"/>
            <ac:grpSpMk id="12" creationId="{D206359A-F1E3-49EE-BBC2-40888C4A3628}"/>
          </ac:grpSpMkLst>
        </pc:grpChg>
        <pc:grpChg chg="add">
          <ac:chgData name="Jennifer Roach" userId="6a4de24c-abe0-417c-ac11-da5d1536bc61" providerId="ADAL" clId="{F751E69A-65AD-4ABF-A54D-B612319BA67E}" dt="2023-03-07T15:52:48.451" v="133" actId="26606"/>
          <ac:grpSpMkLst>
            <pc:docMk/>
            <pc:sldMk cId="2928147847" sldId="632"/>
            <ac:grpSpMk id="25" creationId="{D206359A-F1E3-49EE-BBC2-40888C4A3628}"/>
          </ac:grpSpMkLst>
        </pc:grpChg>
        <pc:picChg chg="mod">
          <ac:chgData name="Jennifer Roach" userId="6a4de24c-abe0-417c-ac11-da5d1536bc61" providerId="ADAL" clId="{F751E69A-65AD-4ABF-A54D-B612319BA67E}" dt="2023-03-07T15:52:48.451" v="133" actId="26606"/>
          <ac:picMkLst>
            <pc:docMk/>
            <pc:sldMk cId="2928147847" sldId="632"/>
            <ac:picMk id="7" creationId="{8D6C7637-C946-0F3C-408B-C9A1BC88FBE4}"/>
          </ac:picMkLst>
        </pc:picChg>
      </pc:sldChg>
      <pc:sldChg chg="addSp delSp modSp new mod setBg">
        <pc:chgData name="Jennifer Roach" userId="6a4de24c-abe0-417c-ac11-da5d1536bc61" providerId="ADAL" clId="{F751E69A-65AD-4ABF-A54D-B612319BA67E}" dt="2023-03-07T15:53:28.158" v="182" actId="26606"/>
        <pc:sldMkLst>
          <pc:docMk/>
          <pc:sldMk cId="68236940" sldId="633"/>
        </pc:sldMkLst>
        <pc:spChg chg="mod">
          <ac:chgData name="Jennifer Roach" userId="6a4de24c-abe0-417c-ac11-da5d1536bc61" providerId="ADAL" clId="{F751E69A-65AD-4ABF-A54D-B612319BA67E}" dt="2023-03-07T15:53:28.158" v="182" actId="26606"/>
          <ac:spMkLst>
            <pc:docMk/>
            <pc:sldMk cId="68236940" sldId="633"/>
            <ac:spMk id="2" creationId="{F4615651-234A-CC5F-F23D-4371088ED1C0}"/>
          </ac:spMkLst>
        </pc:spChg>
        <pc:spChg chg="del">
          <ac:chgData name="Jennifer Roach" userId="6a4de24c-abe0-417c-ac11-da5d1536bc61" providerId="ADAL" clId="{F751E69A-65AD-4ABF-A54D-B612319BA67E}" dt="2023-03-07T15:53:23.736" v="179" actId="478"/>
          <ac:spMkLst>
            <pc:docMk/>
            <pc:sldMk cId="68236940" sldId="633"/>
            <ac:spMk id="3" creationId="{BD96BAB3-4C9C-D316-FCBE-8CEE4222D1E9}"/>
          </ac:spMkLst>
        </pc:spChg>
        <pc:spChg chg="add del">
          <ac:chgData name="Jennifer Roach" userId="6a4de24c-abe0-417c-ac11-da5d1536bc61" providerId="ADAL" clId="{F751E69A-65AD-4ABF-A54D-B612319BA67E}" dt="2023-03-07T15:53:28.143" v="181" actId="26606"/>
          <ac:spMkLst>
            <pc:docMk/>
            <pc:sldMk cId="68236940" sldId="633"/>
            <ac:spMk id="14" creationId="{FED6D074-A5E9-4040-9A92-7CD5F68ACBBB}"/>
          </ac:spMkLst>
        </pc:spChg>
        <pc:spChg chg="add del">
          <ac:chgData name="Jennifer Roach" userId="6a4de24c-abe0-417c-ac11-da5d1536bc61" providerId="ADAL" clId="{F751E69A-65AD-4ABF-A54D-B612319BA67E}" dt="2023-03-07T15:53:28.143" v="181" actId="26606"/>
          <ac:spMkLst>
            <pc:docMk/>
            <pc:sldMk cId="68236940" sldId="633"/>
            <ac:spMk id="16" creationId="{C364144C-8BB1-450F-812B-D7D09A795CBF}"/>
          </ac:spMkLst>
        </pc:spChg>
        <pc:spChg chg="add">
          <ac:chgData name="Jennifer Roach" userId="6a4de24c-abe0-417c-ac11-da5d1536bc61" providerId="ADAL" clId="{F751E69A-65AD-4ABF-A54D-B612319BA67E}" dt="2023-03-07T15:53:28.158" v="182" actId="26606"/>
          <ac:spMkLst>
            <pc:docMk/>
            <pc:sldMk cId="68236940" sldId="633"/>
            <ac:spMk id="18" creationId="{72E67446-732B-4F72-8560-6FABB6CB25A3}"/>
          </ac:spMkLst>
        </pc:spChg>
        <pc:spChg chg="add">
          <ac:chgData name="Jennifer Roach" userId="6a4de24c-abe0-417c-ac11-da5d1536bc61" providerId="ADAL" clId="{F751E69A-65AD-4ABF-A54D-B612319BA67E}" dt="2023-03-07T15:53:28.158" v="182" actId="26606"/>
          <ac:spMkLst>
            <pc:docMk/>
            <pc:sldMk cId="68236940" sldId="633"/>
            <ac:spMk id="24" creationId="{4958DF84-F5C6-794F-8945-485D6C107518}"/>
          </ac:spMkLst>
        </pc:spChg>
        <pc:spChg chg="add">
          <ac:chgData name="Jennifer Roach" userId="6a4de24c-abe0-417c-ac11-da5d1536bc61" providerId="ADAL" clId="{F751E69A-65AD-4ABF-A54D-B612319BA67E}" dt="2023-03-07T15:53:28.158" v="182" actId="26606"/>
          <ac:spMkLst>
            <pc:docMk/>
            <pc:sldMk cId="68236940" sldId="633"/>
            <ac:spMk id="26" creationId="{4AF0997A-7C0F-4AD2-BA90-5FE341A17796}"/>
          </ac:spMkLst>
        </pc:spChg>
        <pc:grpChg chg="add del">
          <ac:chgData name="Jennifer Roach" userId="6a4de24c-abe0-417c-ac11-da5d1536bc61" providerId="ADAL" clId="{F751E69A-65AD-4ABF-A54D-B612319BA67E}" dt="2023-03-07T15:53:28.143" v="181" actId="26606"/>
          <ac:grpSpMkLst>
            <pc:docMk/>
            <pc:sldMk cId="68236940" sldId="633"/>
            <ac:grpSpMk id="8" creationId="{D206359A-F1E3-49EE-BBC2-40888C4A3628}"/>
          </ac:grpSpMkLst>
        </pc:grpChg>
        <pc:grpChg chg="add">
          <ac:chgData name="Jennifer Roach" userId="6a4de24c-abe0-417c-ac11-da5d1536bc61" providerId="ADAL" clId="{F751E69A-65AD-4ABF-A54D-B612319BA67E}" dt="2023-03-07T15:53:28.158" v="182" actId="26606"/>
          <ac:grpSpMkLst>
            <pc:docMk/>
            <pc:sldMk cId="68236940" sldId="633"/>
            <ac:grpSpMk id="19" creationId="{D206359A-F1E3-49EE-BBC2-40888C4A3628}"/>
          </ac:grpSpMkLst>
        </pc:grpChg>
        <pc:picChg chg="add del">
          <ac:chgData name="Jennifer Roach" userId="6a4de24c-abe0-417c-ac11-da5d1536bc61" providerId="ADAL" clId="{F751E69A-65AD-4ABF-A54D-B612319BA67E}" dt="2023-03-07T15:53:28.143" v="181" actId="26606"/>
          <ac:picMkLst>
            <pc:docMk/>
            <pc:sldMk cId="68236940" sldId="633"/>
            <ac:picMk id="4" creationId="{7A2743B6-2D32-FDBC-8472-6CB1F213489C}"/>
          </ac:picMkLst>
        </pc:picChg>
        <pc:picChg chg="add">
          <ac:chgData name="Jennifer Roach" userId="6a4de24c-abe0-417c-ac11-da5d1536bc61" providerId="ADAL" clId="{F751E69A-65AD-4ABF-A54D-B612319BA67E}" dt="2023-03-07T15:53:28.158" v="182" actId="26606"/>
          <ac:picMkLst>
            <pc:docMk/>
            <pc:sldMk cId="68236940" sldId="633"/>
            <ac:picMk id="25" creationId="{A3CB45AA-D338-0789-FB46-DA6BC004E1A8}"/>
          </ac:picMkLst>
        </pc:picChg>
      </pc:sldChg>
      <pc:sldChg chg="addSp delSp modSp add mod setBg">
        <pc:chgData name="Jennifer Roach" userId="6a4de24c-abe0-417c-ac11-da5d1536bc61" providerId="ADAL" clId="{F751E69A-65AD-4ABF-A54D-B612319BA67E}" dt="2023-03-07T16:05:10.736" v="204" actId="26606"/>
        <pc:sldMkLst>
          <pc:docMk/>
          <pc:sldMk cId="2908709460" sldId="634"/>
        </pc:sldMkLst>
        <pc:spChg chg="mod">
          <ac:chgData name="Jennifer Roach" userId="6a4de24c-abe0-417c-ac11-da5d1536bc61" providerId="ADAL" clId="{F751E69A-65AD-4ABF-A54D-B612319BA67E}" dt="2023-03-07T16:05:10.736" v="204" actId="26606"/>
          <ac:spMkLst>
            <pc:docMk/>
            <pc:sldMk cId="2908709460" sldId="634"/>
            <ac:spMk id="2" creationId="{80580E48-43D8-472F-9706-DEE448F81A00}"/>
          </ac:spMkLst>
        </pc:spChg>
        <pc:spChg chg="add del mod">
          <ac:chgData name="Jennifer Roach" userId="6a4de24c-abe0-417c-ac11-da5d1536bc61" providerId="ADAL" clId="{F751E69A-65AD-4ABF-A54D-B612319BA67E}" dt="2023-03-07T16:05:10.736" v="204" actId="26606"/>
          <ac:spMkLst>
            <pc:docMk/>
            <pc:sldMk cId="2908709460" sldId="634"/>
            <ac:spMk id="3" creationId="{C080AB58-DC52-4D1A-B3DE-E780A8C1CB5E}"/>
          </ac:spMkLst>
        </pc:spChg>
        <pc:spChg chg="add del">
          <ac:chgData name="Jennifer Roach" userId="6a4de24c-abe0-417c-ac11-da5d1536bc61" providerId="ADAL" clId="{F751E69A-65AD-4ABF-A54D-B612319BA67E}" dt="2023-03-07T16:04:59.343" v="201" actId="26606"/>
          <ac:spMkLst>
            <pc:docMk/>
            <pc:sldMk cId="2908709460" sldId="634"/>
            <ac:spMk id="9" creationId="{19EC5B12-9FF3-41FE-B789-2696F5195F4E}"/>
          </ac:spMkLst>
        </pc:spChg>
        <pc:spChg chg="add del">
          <ac:chgData name="Jennifer Roach" userId="6a4de24c-abe0-417c-ac11-da5d1536bc61" providerId="ADAL" clId="{F751E69A-65AD-4ABF-A54D-B612319BA67E}" dt="2023-03-07T16:05:10.736" v="204" actId="26606"/>
          <ac:spMkLst>
            <pc:docMk/>
            <pc:sldMk cId="2908709460" sldId="634"/>
            <ac:spMk id="13" creationId="{3B5305C3-9940-4541-9DEE-9AE9C3EA60A4}"/>
          </ac:spMkLst>
        </pc:spChg>
        <pc:graphicFrameChg chg="add del">
          <ac:chgData name="Jennifer Roach" userId="6a4de24c-abe0-417c-ac11-da5d1536bc61" providerId="ADAL" clId="{F751E69A-65AD-4ABF-A54D-B612319BA67E}" dt="2023-03-07T16:04:59.343" v="201" actId="26606"/>
          <ac:graphicFrameMkLst>
            <pc:docMk/>
            <pc:sldMk cId="2908709460" sldId="634"/>
            <ac:graphicFrameMk id="5" creationId="{F8754755-C3AA-A51D-4C96-282FBCBE9C49}"/>
          </ac:graphicFrameMkLst>
        </pc:graphicFrameChg>
        <pc:graphicFrameChg chg="add del mod">
          <ac:chgData name="Jennifer Roach" userId="6a4de24c-abe0-417c-ac11-da5d1536bc61" providerId="ADAL" clId="{F751E69A-65AD-4ABF-A54D-B612319BA67E}" dt="2023-03-07T16:05:10.736" v="204" actId="26606"/>
          <ac:graphicFrameMkLst>
            <pc:docMk/>
            <pc:sldMk cId="2908709460" sldId="634"/>
            <ac:graphicFrameMk id="15" creationId="{2F8A5692-3009-BEDC-EE18-92619448240C}"/>
          </ac:graphicFrameMkLst>
        </pc:graphicFrameChg>
        <pc:cxnChg chg="add del">
          <ac:chgData name="Jennifer Roach" userId="6a4de24c-abe0-417c-ac11-da5d1536bc61" providerId="ADAL" clId="{F751E69A-65AD-4ABF-A54D-B612319BA67E}" dt="2023-03-07T16:04:59.343" v="201" actId="26606"/>
          <ac:cxnSpMkLst>
            <pc:docMk/>
            <pc:sldMk cId="2908709460" sldId="634"/>
            <ac:cxnSpMk id="11" creationId="{4FCEE13B-EFB1-46F2-BC11-110F05BFB691}"/>
          </ac:cxnSpMkLst>
        </pc:cxnChg>
        <pc:cxnChg chg="add del">
          <ac:chgData name="Jennifer Roach" userId="6a4de24c-abe0-417c-ac11-da5d1536bc61" providerId="ADAL" clId="{F751E69A-65AD-4ABF-A54D-B612319BA67E}" dt="2023-03-07T16:05:10.736" v="204" actId="26606"/>
          <ac:cxnSpMkLst>
            <pc:docMk/>
            <pc:sldMk cId="2908709460" sldId="634"/>
            <ac:cxnSpMk id="14" creationId="{AB882E83-38EA-4A57-928E-B07CFAFB7067}"/>
          </ac:cxnSpMkLst>
        </pc:cxnChg>
      </pc:sldChg>
      <pc:sldChg chg="modSp add mod ord">
        <pc:chgData name="Jennifer Roach" userId="6a4de24c-abe0-417c-ac11-da5d1536bc61" providerId="ADAL" clId="{F751E69A-65AD-4ABF-A54D-B612319BA67E}" dt="2023-03-07T16:08:12.385" v="224" actId="403"/>
        <pc:sldMkLst>
          <pc:docMk/>
          <pc:sldMk cId="2793840185" sldId="635"/>
        </pc:sldMkLst>
        <pc:spChg chg="mod">
          <ac:chgData name="Jennifer Roach" userId="6a4de24c-abe0-417c-ac11-da5d1536bc61" providerId="ADAL" clId="{F751E69A-65AD-4ABF-A54D-B612319BA67E}" dt="2023-03-07T16:08:12.385" v="224" actId="403"/>
          <ac:spMkLst>
            <pc:docMk/>
            <pc:sldMk cId="2793840185" sldId="635"/>
            <ac:spMk id="3" creationId="{C080AB58-DC52-4D1A-B3DE-E780A8C1CB5E}"/>
          </ac:spMkLst>
        </pc:spChg>
        <pc:graphicFrameChg chg="modGraphic">
          <ac:chgData name="Jennifer Roach" userId="6a4de24c-abe0-417c-ac11-da5d1536bc61" providerId="ADAL" clId="{F751E69A-65AD-4ABF-A54D-B612319BA67E}" dt="2023-03-07T16:07:21.181" v="222" actId="6549"/>
          <ac:graphicFrameMkLst>
            <pc:docMk/>
            <pc:sldMk cId="2793840185" sldId="635"/>
            <ac:graphicFrameMk id="4" creationId="{37D93C98-D8CF-7871-1103-5C06F31A49C6}"/>
          </ac:graphicFrameMkLst>
        </pc:graphicFrameChg>
      </pc:sldChg>
      <pc:sldChg chg="modSp add mod setBg">
        <pc:chgData name="Jennifer Roach" userId="6a4de24c-abe0-417c-ac11-da5d1536bc61" providerId="ADAL" clId="{F751E69A-65AD-4ABF-A54D-B612319BA67E}" dt="2023-03-07T16:08:32.637" v="226" actId="27636"/>
        <pc:sldMkLst>
          <pc:docMk/>
          <pc:sldMk cId="1485015763" sldId="1069"/>
        </pc:sldMkLst>
        <pc:spChg chg="mod">
          <ac:chgData name="Jennifer Roach" userId="6a4de24c-abe0-417c-ac11-da5d1536bc61" providerId="ADAL" clId="{F751E69A-65AD-4ABF-A54D-B612319BA67E}" dt="2023-03-07T16:08:32.637" v="226" actId="27636"/>
          <ac:spMkLst>
            <pc:docMk/>
            <pc:sldMk cId="1485015763" sldId="1069"/>
            <ac:spMk id="2" creationId="{C7492CCE-C435-464E-A19A-D4C606FDBE3D}"/>
          </ac:spMkLst>
        </pc:spChg>
      </pc:sldChg>
      <pc:sldChg chg="addSp delSp modSp new mod setBg">
        <pc:chgData name="Jennifer Roach" userId="6a4de24c-abe0-417c-ac11-da5d1536bc61" providerId="ADAL" clId="{F751E69A-65AD-4ABF-A54D-B612319BA67E}" dt="2023-03-07T16:17:29.831" v="478" actId="26606"/>
        <pc:sldMkLst>
          <pc:docMk/>
          <pc:sldMk cId="3516896640" sldId="1070"/>
        </pc:sldMkLst>
        <pc:spChg chg="mod">
          <ac:chgData name="Jennifer Roach" userId="6a4de24c-abe0-417c-ac11-da5d1536bc61" providerId="ADAL" clId="{F751E69A-65AD-4ABF-A54D-B612319BA67E}" dt="2023-03-07T16:17:29.831" v="478" actId="26606"/>
          <ac:spMkLst>
            <pc:docMk/>
            <pc:sldMk cId="3516896640" sldId="1070"/>
            <ac:spMk id="2" creationId="{3AB80F20-3AC8-D3E4-E29A-6BB248874571}"/>
          </ac:spMkLst>
        </pc:spChg>
        <pc:spChg chg="del mod">
          <ac:chgData name="Jennifer Roach" userId="6a4de24c-abe0-417c-ac11-da5d1536bc61" providerId="ADAL" clId="{F751E69A-65AD-4ABF-A54D-B612319BA67E}" dt="2023-03-07T16:17:29.831" v="478" actId="26606"/>
          <ac:spMkLst>
            <pc:docMk/>
            <pc:sldMk cId="3516896640" sldId="1070"/>
            <ac:spMk id="3" creationId="{722D15FE-4FEC-0396-7961-0E47AB23B237}"/>
          </ac:spMkLst>
        </pc:spChg>
        <pc:spChg chg="add">
          <ac:chgData name="Jennifer Roach" userId="6a4de24c-abe0-417c-ac11-da5d1536bc61" providerId="ADAL" clId="{F751E69A-65AD-4ABF-A54D-B612319BA67E}" dt="2023-03-07T16:17:29.831" v="478" actId="26606"/>
          <ac:spMkLst>
            <pc:docMk/>
            <pc:sldMk cId="3516896640" sldId="1070"/>
            <ac:spMk id="9" creationId="{3B5305C3-9940-4541-9DEE-9AE9C3EA60A4}"/>
          </ac:spMkLst>
        </pc:spChg>
        <pc:graphicFrameChg chg="add">
          <ac:chgData name="Jennifer Roach" userId="6a4de24c-abe0-417c-ac11-da5d1536bc61" providerId="ADAL" clId="{F751E69A-65AD-4ABF-A54D-B612319BA67E}" dt="2023-03-07T16:17:29.831" v="478" actId="26606"/>
          <ac:graphicFrameMkLst>
            <pc:docMk/>
            <pc:sldMk cId="3516896640" sldId="1070"/>
            <ac:graphicFrameMk id="5" creationId="{033DCC16-A8F9-ADA1-8408-EBD68E47BFA7}"/>
          </ac:graphicFrameMkLst>
        </pc:graphicFrameChg>
        <pc:cxnChg chg="add">
          <ac:chgData name="Jennifer Roach" userId="6a4de24c-abe0-417c-ac11-da5d1536bc61" providerId="ADAL" clId="{F751E69A-65AD-4ABF-A54D-B612319BA67E}" dt="2023-03-07T16:17:29.831" v="478" actId="26606"/>
          <ac:cxnSpMkLst>
            <pc:docMk/>
            <pc:sldMk cId="3516896640" sldId="1070"/>
            <ac:cxnSpMk id="11" creationId="{AB882E83-38EA-4A57-928E-B07CFAFB7067}"/>
          </ac:cxnSpMkLst>
        </pc:cxnChg>
      </pc:sldChg>
      <pc:sldChg chg="modSp add mod ord">
        <pc:chgData name="Jennifer Roach" userId="6a4de24c-abe0-417c-ac11-da5d1536bc61" providerId="ADAL" clId="{F751E69A-65AD-4ABF-A54D-B612319BA67E}" dt="2023-03-10T20:15:50.196" v="842" actId="20577"/>
        <pc:sldMkLst>
          <pc:docMk/>
          <pc:sldMk cId="1709838880" sldId="1071"/>
        </pc:sldMkLst>
        <pc:spChg chg="mod">
          <ac:chgData name="Jennifer Roach" userId="6a4de24c-abe0-417c-ac11-da5d1536bc61" providerId="ADAL" clId="{F751E69A-65AD-4ABF-A54D-B612319BA67E}" dt="2023-03-10T20:13:52.341" v="661" actId="14100"/>
          <ac:spMkLst>
            <pc:docMk/>
            <pc:sldMk cId="1709838880" sldId="1071"/>
            <ac:spMk id="2" creationId="{C7492CCE-C435-464E-A19A-D4C606FDBE3D}"/>
          </ac:spMkLst>
        </pc:spChg>
        <pc:spChg chg="mod">
          <ac:chgData name="Jennifer Roach" userId="6a4de24c-abe0-417c-ac11-da5d1536bc61" providerId="ADAL" clId="{F751E69A-65AD-4ABF-A54D-B612319BA67E}" dt="2023-03-10T20:15:50.196" v="842" actId="20577"/>
          <ac:spMkLst>
            <pc:docMk/>
            <pc:sldMk cId="1709838880" sldId="1071"/>
            <ac:spMk id="3" creationId="{41562983-5616-C067-D171-78A774C2C4F0}"/>
          </ac:spMkLst>
        </pc:spChg>
      </pc:sldChg>
      <pc:sldChg chg="addSp delSp modSp add mod setBg">
        <pc:chgData name="Jennifer Roach" userId="6a4de24c-abe0-417c-ac11-da5d1536bc61" providerId="ADAL" clId="{F751E69A-65AD-4ABF-A54D-B612319BA67E}" dt="2023-03-14T21:08:22.409" v="910" actId="26606"/>
        <pc:sldMkLst>
          <pc:docMk/>
          <pc:sldMk cId="675548165" sldId="1072"/>
        </pc:sldMkLst>
        <pc:spChg chg="mod">
          <ac:chgData name="Jennifer Roach" userId="6a4de24c-abe0-417c-ac11-da5d1536bc61" providerId="ADAL" clId="{F751E69A-65AD-4ABF-A54D-B612319BA67E}" dt="2023-03-14T21:08:22.409" v="910" actId="26606"/>
          <ac:spMkLst>
            <pc:docMk/>
            <pc:sldMk cId="675548165" sldId="1072"/>
            <ac:spMk id="2" creationId="{80580E48-43D8-472F-9706-DEE448F81A00}"/>
          </ac:spMkLst>
        </pc:spChg>
        <pc:spChg chg="mod">
          <ac:chgData name="Jennifer Roach" userId="6a4de24c-abe0-417c-ac11-da5d1536bc61" providerId="ADAL" clId="{F751E69A-65AD-4ABF-A54D-B612319BA67E}" dt="2023-03-14T21:08:22.409" v="910" actId="26606"/>
          <ac:spMkLst>
            <pc:docMk/>
            <pc:sldMk cId="675548165" sldId="1072"/>
            <ac:spMk id="3" creationId="{C080AB58-DC52-4D1A-B3DE-E780A8C1CB5E}"/>
          </ac:spMkLst>
        </pc:spChg>
        <pc:spChg chg="mod">
          <ac:chgData name="Jennifer Roach" userId="6a4de24c-abe0-417c-ac11-da5d1536bc61" providerId="ADAL" clId="{F751E69A-65AD-4ABF-A54D-B612319BA67E}" dt="2023-03-14T21:08:22.409" v="910" actId="26606"/>
          <ac:spMkLst>
            <pc:docMk/>
            <pc:sldMk cId="675548165" sldId="1072"/>
            <ac:spMk id="4" creationId="{793B30E5-7B49-7A11-EDE4-3465E4792BB4}"/>
          </ac:spMkLst>
        </pc:spChg>
        <pc:spChg chg="add del">
          <ac:chgData name="Jennifer Roach" userId="6a4de24c-abe0-417c-ac11-da5d1536bc61" providerId="ADAL" clId="{F751E69A-65AD-4ABF-A54D-B612319BA67E}" dt="2023-03-14T21:08:22.406" v="909" actId="26606"/>
          <ac:spMkLst>
            <pc:docMk/>
            <pc:sldMk cId="675548165" sldId="1072"/>
            <ac:spMk id="10" creationId="{3B5305C3-9940-4541-9DEE-9AE9C3EA60A4}"/>
          </ac:spMkLst>
        </pc:spChg>
        <pc:spChg chg="add del">
          <ac:chgData name="Jennifer Roach" userId="6a4de24c-abe0-417c-ac11-da5d1536bc61" providerId="ADAL" clId="{F751E69A-65AD-4ABF-A54D-B612319BA67E}" dt="2023-03-14T21:08:22.406" v="909" actId="26606"/>
          <ac:spMkLst>
            <pc:docMk/>
            <pc:sldMk cId="675548165" sldId="1072"/>
            <ac:spMk id="12" creationId="{D41AC345-EF35-499A-B575-4837FEF46AA6}"/>
          </ac:spMkLst>
        </pc:spChg>
        <pc:spChg chg="add del">
          <ac:chgData name="Jennifer Roach" userId="6a4de24c-abe0-417c-ac11-da5d1536bc61" providerId="ADAL" clId="{F751E69A-65AD-4ABF-A54D-B612319BA67E}" dt="2023-03-14T21:08:22.406" v="909" actId="26606"/>
          <ac:spMkLst>
            <pc:docMk/>
            <pc:sldMk cId="675548165" sldId="1072"/>
            <ac:spMk id="14" creationId="{C071BDA1-F0B0-41DF-BC28-7DDA5D3CD738}"/>
          </ac:spMkLst>
        </pc:spChg>
        <pc:spChg chg="add">
          <ac:chgData name="Jennifer Roach" userId="6a4de24c-abe0-417c-ac11-da5d1536bc61" providerId="ADAL" clId="{F751E69A-65AD-4ABF-A54D-B612319BA67E}" dt="2023-03-14T21:08:22.409" v="910" actId="26606"/>
          <ac:spMkLst>
            <pc:docMk/>
            <pc:sldMk cId="675548165" sldId="1072"/>
            <ac:spMk id="16" creationId="{3B5305C3-9940-4541-9DEE-9AE9C3EA60A4}"/>
          </ac:spMkLst>
        </pc:spChg>
        <pc:picChg chg="del">
          <ac:chgData name="Jennifer Roach" userId="6a4de24c-abe0-417c-ac11-da5d1536bc61" providerId="ADAL" clId="{F751E69A-65AD-4ABF-A54D-B612319BA67E}" dt="2023-03-14T21:07:52.759" v="896" actId="478"/>
          <ac:picMkLst>
            <pc:docMk/>
            <pc:sldMk cId="675548165" sldId="1072"/>
            <ac:picMk id="7" creationId="{911AF181-EC78-5566-4325-C6900A9E665B}"/>
          </ac:picMkLst>
        </pc:picChg>
        <pc:cxnChg chg="add">
          <ac:chgData name="Jennifer Roach" userId="6a4de24c-abe0-417c-ac11-da5d1536bc61" providerId="ADAL" clId="{F751E69A-65AD-4ABF-A54D-B612319BA67E}" dt="2023-03-14T21:08:22.409" v="910" actId="26606"/>
          <ac:cxnSpMkLst>
            <pc:docMk/>
            <pc:sldMk cId="675548165" sldId="1072"/>
            <ac:cxnSpMk id="17" creationId="{AB882E83-38EA-4A57-928E-B07CFAFB7067}"/>
          </ac:cxnSpMkLst>
        </pc:cxnChg>
      </pc:sldChg>
      <pc:sldChg chg="modSp new mod ord">
        <pc:chgData name="Jennifer Roach" userId="6a4de24c-abe0-417c-ac11-da5d1536bc61" providerId="ADAL" clId="{F751E69A-65AD-4ABF-A54D-B612319BA67E}" dt="2023-03-15T15:42:57.283" v="2211" actId="20577"/>
        <pc:sldMkLst>
          <pc:docMk/>
          <pc:sldMk cId="713224996" sldId="1073"/>
        </pc:sldMkLst>
        <pc:spChg chg="mod">
          <ac:chgData name="Jennifer Roach" userId="6a4de24c-abe0-417c-ac11-da5d1536bc61" providerId="ADAL" clId="{F751E69A-65AD-4ABF-A54D-B612319BA67E}" dt="2023-03-15T15:09:31.377" v="1366" actId="404"/>
          <ac:spMkLst>
            <pc:docMk/>
            <pc:sldMk cId="713224996" sldId="1073"/>
            <ac:spMk id="2" creationId="{8568595F-A03B-4AA8-75F4-B7919A2B1D1E}"/>
          </ac:spMkLst>
        </pc:spChg>
        <pc:spChg chg="mod">
          <ac:chgData name="Jennifer Roach" userId="6a4de24c-abe0-417c-ac11-da5d1536bc61" providerId="ADAL" clId="{F751E69A-65AD-4ABF-A54D-B612319BA67E}" dt="2023-03-15T15:42:57.283" v="2211" actId="20577"/>
          <ac:spMkLst>
            <pc:docMk/>
            <pc:sldMk cId="713224996" sldId="1073"/>
            <ac:spMk id="3" creationId="{D7EAF595-ABF6-0D16-AADE-E3FD105C9914}"/>
          </ac:spMkLst>
        </pc:spChg>
      </pc:sldChg>
      <pc:sldChg chg="addSp delSp modSp add mod">
        <pc:chgData name="Jennifer Roach" userId="6a4de24c-abe0-417c-ac11-da5d1536bc61" providerId="ADAL" clId="{F751E69A-65AD-4ABF-A54D-B612319BA67E}" dt="2023-03-15T15:42:32.386" v="2207" actId="1076"/>
        <pc:sldMkLst>
          <pc:docMk/>
          <pc:sldMk cId="1660041854" sldId="1074"/>
        </pc:sldMkLst>
        <pc:spChg chg="del">
          <ac:chgData name="Jennifer Roach" userId="6a4de24c-abe0-417c-ac11-da5d1536bc61" providerId="ADAL" clId="{F751E69A-65AD-4ABF-A54D-B612319BA67E}" dt="2023-03-15T15:09:53.143" v="1369" actId="478"/>
          <ac:spMkLst>
            <pc:docMk/>
            <pc:sldMk cId="1660041854" sldId="1074"/>
            <ac:spMk id="2" creationId="{8568595F-A03B-4AA8-75F4-B7919A2B1D1E}"/>
          </ac:spMkLst>
        </pc:spChg>
        <pc:spChg chg="mod">
          <ac:chgData name="Jennifer Roach" userId="6a4de24c-abe0-417c-ac11-da5d1536bc61" providerId="ADAL" clId="{F751E69A-65AD-4ABF-A54D-B612319BA67E}" dt="2023-03-15T15:23:43.610" v="1931" actId="12"/>
          <ac:spMkLst>
            <pc:docMk/>
            <pc:sldMk cId="1660041854" sldId="1074"/>
            <ac:spMk id="3" creationId="{D7EAF595-ABF6-0D16-AADE-E3FD105C9914}"/>
          </ac:spMkLst>
        </pc:spChg>
        <pc:spChg chg="add mod">
          <ac:chgData name="Jennifer Roach" userId="6a4de24c-abe0-417c-ac11-da5d1536bc61" providerId="ADAL" clId="{F751E69A-65AD-4ABF-A54D-B612319BA67E}" dt="2023-03-15T15:42:32.386" v="2207" actId="1076"/>
          <ac:spMkLst>
            <pc:docMk/>
            <pc:sldMk cId="1660041854" sldId="1074"/>
            <ac:spMk id="4" creationId="{875EAD51-7267-85BE-3215-CA6A787BF496}"/>
          </ac:spMkLst>
        </pc:spChg>
        <pc:spChg chg="add del mod">
          <ac:chgData name="Jennifer Roach" userId="6a4de24c-abe0-417c-ac11-da5d1536bc61" providerId="ADAL" clId="{F751E69A-65AD-4ABF-A54D-B612319BA67E}" dt="2023-03-15T15:10:02.420" v="1371" actId="478"/>
          <ac:spMkLst>
            <pc:docMk/>
            <pc:sldMk cId="1660041854" sldId="1074"/>
            <ac:spMk id="6" creationId="{79D95E8A-1A5F-3A92-FE14-09B76134B6DF}"/>
          </ac:spMkLst>
        </pc:spChg>
      </pc:sldChg>
      <pc:sldChg chg="addSp delSp modSp new mod setBg">
        <pc:chgData name="Jennifer Roach" userId="6a4de24c-abe0-417c-ac11-da5d1536bc61" providerId="ADAL" clId="{F751E69A-65AD-4ABF-A54D-B612319BA67E}" dt="2023-03-15T15:11:03.891" v="1442" actId="26606"/>
        <pc:sldMkLst>
          <pc:docMk/>
          <pc:sldMk cId="2749020194" sldId="1075"/>
        </pc:sldMkLst>
        <pc:spChg chg="mod">
          <ac:chgData name="Jennifer Roach" userId="6a4de24c-abe0-417c-ac11-da5d1536bc61" providerId="ADAL" clId="{F751E69A-65AD-4ABF-A54D-B612319BA67E}" dt="2023-03-15T15:11:03.891" v="1442" actId="26606"/>
          <ac:spMkLst>
            <pc:docMk/>
            <pc:sldMk cId="2749020194" sldId="1075"/>
            <ac:spMk id="2" creationId="{8B4857A0-D0F0-0033-E699-C0FABEA7F770}"/>
          </ac:spMkLst>
        </pc:spChg>
        <pc:spChg chg="del">
          <ac:chgData name="Jennifer Roach" userId="6a4de24c-abe0-417c-ac11-da5d1536bc61" providerId="ADAL" clId="{F751E69A-65AD-4ABF-A54D-B612319BA67E}" dt="2023-03-15T15:10:13.955" v="1373" actId="478"/>
          <ac:spMkLst>
            <pc:docMk/>
            <pc:sldMk cId="2749020194" sldId="1075"/>
            <ac:spMk id="3" creationId="{D42DDE7C-8FCC-DE98-7A44-E8AC38FD3E22}"/>
          </ac:spMkLst>
        </pc:spChg>
        <pc:spChg chg="add del">
          <ac:chgData name="Jennifer Roach" userId="6a4de24c-abe0-417c-ac11-da5d1536bc61" providerId="ADAL" clId="{F751E69A-65AD-4ABF-A54D-B612319BA67E}" dt="2023-03-15T15:10:44.916" v="1439" actId="26606"/>
          <ac:spMkLst>
            <pc:docMk/>
            <pc:sldMk cId="2749020194" sldId="1075"/>
            <ac:spMk id="14" creationId="{4958DF84-F5C6-794F-8945-485D6C107518}"/>
          </ac:spMkLst>
        </pc:spChg>
        <pc:spChg chg="add del">
          <ac:chgData name="Jennifer Roach" userId="6a4de24c-abe0-417c-ac11-da5d1536bc61" providerId="ADAL" clId="{F751E69A-65AD-4ABF-A54D-B612319BA67E}" dt="2023-03-15T15:10:44.916" v="1439" actId="26606"/>
          <ac:spMkLst>
            <pc:docMk/>
            <pc:sldMk cId="2749020194" sldId="1075"/>
            <ac:spMk id="16" creationId="{4AF0997A-7C0F-4AD2-BA90-5FE341A17796}"/>
          </ac:spMkLst>
        </pc:spChg>
        <pc:spChg chg="add del">
          <ac:chgData name="Jennifer Roach" userId="6a4de24c-abe0-417c-ac11-da5d1536bc61" providerId="ADAL" clId="{F751E69A-65AD-4ABF-A54D-B612319BA67E}" dt="2023-03-15T15:10:44.916" v="1439" actId="26606"/>
          <ac:spMkLst>
            <pc:docMk/>
            <pc:sldMk cId="2749020194" sldId="1075"/>
            <ac:spMk id="18" creationId="{72E67446-732B-4F72-8560-6FABB6CB25A3}"/>
          </ac:spMkLst>
        </pc:spChg>
        <pc:spChg chg="add del">
          <ac:chgData name="Jennifer Roach" userId="6a4de24c-abe0-417c-ac11-da5d1536bc61" providerId="ADAL" clId="{F751E69A-65AD-4ABF-A54D-B612319BA67E}" dt="2023-03-15T15:11:03.891" v="1442" actId="26606"/>
          <ac:spMkLst>
            <pc:docMk/>
            <pc:sldMk cId="2749020194" sldId="1075"/>
            <ac:spMk id="25" creationId="{02856439-F4E3-D54F-9416-42ABDCE1DE66}"/>
          </ac:spMkLst>
        </pc:spChg>
        <pc:spChg chg="add del">
          <ac:chgData name="Jennifer Roach" userId="6a4de24c-abe0-417c-ac11-da5d1536bc61" providerId="ADAL" clId="{F751E69A-65AD-4ABF-A54D-B612319BA67E}" dt="2023-03-15T15:11:03.891" v="1442" actId="26606"/>
          <ac:spMkLst>
            <pc:docMk/>
            <pc:sldMk cId="2749020194" sldId="1075"/>
            <ac:spMk id="27" creationId="{C364144C-8BB1-450F-812B-D7D09A795CBF}"/>
          </ac:spMkLst>
        </pc:spChg>
        <pc:spChg chg="add">
          <ac:chgData name="Jennifer Roach" userId="6a4de24c-abe0-417c-ac11-da5d1536bc61" providerId="ADAL" clId="{F751E69A-65AD-4ABF-A54D-B612319BA67E}" dt="2023-03-15T15:11:03.891" v="1442" actId="26606"/>
          <ac:spMkLst>
            <pc:docMk/>
            <pc:sldMk cId="2749020194" sldId="1075"/>
            <ac:spMk id="38" creationId="{663A3004-AD3C-354D-945E-2E3018FE66A2}"/>
          </ac:spMkLst>
        </pc:spChg>
        <pc:spChg chg="add">
          <ac:chgData name="Jennifer Roach" userId="6a4de24c-abe0-417c-ac11-da5d1536bc61" providerId="ADAL" clId="{F751E69A-65AD-4ABF-A54D-B612319BA67E}" dt="2023-03-15T15:11:03.891" v="1442" actId="26606"/>
          <ac:spMkLst>
            <pc:docMk/>
            <pc:sldMk cId="2749020194" sldId="1075"/>
            <ac:spMk id="40" creationId="{38A4450D-B21F-42ED-81EE-3CD03EA1595D}"/>
          </ac:spMkLst>
        </pc:spChg>
        <pc:spChg chg="add">
          <ac:chgData name="Jennifer Roach" userId="6a4de24c-abe0-417c-ac11-da5d1536bc61" providerId="ADAL" clId="{F751E69A-65AD-4ABF-A54D-B612319BA67E}" dt="2023-03-15T15:11:03.891" v="1442" actId="26606"/>
          <ac:spMkLst>
            <pc:docMk/>
            <pc:sldMk cId="2749020194" sldId="1075"/>
            <ac:spMk id="42" creationId="{72E67446-732B-4F72-8560-6FABB6CB25A3}"/>
          </ac:spMkLst>
        </pc:spChg>
        <pc:grpChg chg="add del">
          <ac:chgData name="Jennifer Roach" userId="6a4de24c-abe0-417c-ac11-da5d1536bc61" providerId="ADAL" clId="{F751E69A-65AD-4ABF-A54D-B612319BA67E}" dt="2023-03-15T15:10:44.916" v="1439" actId="26606"/>
          <ac:grpSpMkLst>
            <pc:docMk/>
            <pc:sldMk cId="2749020194" sldId="1075"/>
            <ac:grpSpMk id="8" creationId="{D206359A-F1E3-49EE-BBC2-40888C4A3628}"/>
          </ac:grpSpMkLst>
        </pc:grpChg>
        <pc:grpChg chg="add del">
          <ac:chgData name="Jennifer Roach" userId="6a4de24c-abe0-417c-ac11-da5d1536bc61" providerId="ADAL" clId="{F751E69A-65AD-4ABF-A54D-B612319BA67E}" dt="2023-03-15T15:11:03.891" v="1442" actId="26606"/>
          <ac:grpSpMkLst>
            <pc:docMk/>
            <pc:sldMk cId="2749020194" sldId="1075"/>
            <ac:grpSpMk id="20" creationId="{D206359A-F1E3-49EE-BBC2-40888C4A3628}"/>
          </ac:grpSpMkLst>
        </pc:grpChg>
        <pc:grpChg chg="add">
          <ac:chgData name="Jennifer Roach" userId="6a4de24c-abe0-417c-ac11-da5d1536bc61" providerId="ADAL" clId="{F751E69A-65AD-4ABF-A54D-B612319BA67E}" dt="2023-03-15T15:11:03.891" v="1442" actId="26606"/>
          <ac:grpSpMkLst>
            <pc:docMk/>
            <pc:sldMk cId="2749020194" sldId="1075"/>
            <ac:grpSpMk id="32" creationId="{D206359A-F1E3-49EE-BBC2-40888C4A3628}"/>
          </ac:grpSpMkLst>
        </pc:grpChg>
        <pc:picChg chg="add del">
          <ac:chgData name="Jennifer Roach" userId="6a4de24c-abe0-417c-ac11-da5d1536bc61" providerId="ADAL" clId="{F751E69A-65AD-4ABF-A54D-B612319BA67E}" dt="2023-03-15T15:10:44.916" v="1439" actId="26606"/>
          <ac:picMkLst>
            <pc:docMk/>
            <pc:sldMk cId="2749020194" sldId="1075"/>
            <ac:picMk id="4" creationId="{A9C1B907-ECF9-3482-4338-9E3BE7EF65D0}"/>
          </ac:picMkLst>
        </pc:picChg>
        <pc:picChg chg="add mod">
          <ac:chgData name="Jennifer Roach" userId="6a4de24c-abe0-417c-ac11-da5d1536bc61" providerId="ADAL" clId="{F751E69A-65AD-4ABF-A54D-B612319BA67E}" dt="2023-03-15T15:11:03.891" v="1442" actId="26606"/>
          <ac:picMkLst>
            <pc:docMk/>
            <pc:sldMk cId="2749020194" sldId="1075"/>
            <ac:picMk id="26" creationId="{5CCC0063-135D-4DD4-604D-6A7180C0B4AF}"/>
          </ac:picMkLst>
        </pc:picChg>
      </pc:sldChg>
      <pc:sldChg chg="modSp add mod">
        <pc:chgData name="Jennifer Roach" userId="6a4de24c-abe0-417c-ac11-da5d1536bc61" providerId="ADAL" clId="{F751E69A-65AD-4ABF-A54D-B612319BA67E}" dt="2023-03-15T15:20:29.508" v="1827" actId="14100"/>
        <pc:sldMkLst>
          <pc:docMk/>
          <pc:sldMk cId="4267340917" sldId="1076"/>
        </pc:sldMkLst>
        <pc:spChg chg="mod">
          <ac:chgData name="Jennifer Roach" userId="6a4de24c-abe0-417c-ac11-da5d1536bc61" providerId="ADAL" clId="{F751E69A-65AD-4ABF-A54D-B612319BA67E}" dt="2023-03-15T15:20:29.508" v="1827" actId="14100"/>
          <ac:spMkLst>
            <pc:docMk/>
            <pc:sldMk cId="4267340917" sldId="1076"/>
            <ac:spMk id="3" creationId="{D7EAF595-ABF6-0D16-AADE-E3FD105C9914}"/>
          </ac:spMkLst>
        </pc:spChg>
      </pc:sldChg>
      <pc:sldChg chg="modSp add mod">
        <pc:chgData name="Jennifer Roach" userId="6a4de24c-abe0-417c-ac11-da5d1536bc61" providerId="ADAL" clId="{F751E69A-65AD-4ABF-A54D-B612319BA67E}" dt="2023-03-15T15:22:56.886" v="1925" actId="27636"/>
        <pc:sldMkLst>
          <pc:docMk/>
          <pc:sldMk cId="1037948888" sldId="1077"/>
        </pc:sldMkLst>
        <pc:spChg chg="mod">
          <ac:chgData name="Jennifer Roach" userId="6a4de24c-abe0-417c-ac11-da5d1536bc61" providerId="ADAL" clId="{F751E69A-65AD-4ABF-A54D-B612319BA67E}" dt="2023-03-15T15:22:56.886" v="1925" actId="27636"/>
          <ac:spMkLst>
            <pc:docMk/>
            <pc:sldMk cId="1037948888" sldId="1077"/>
            <ac:spMk id="3" creationId="{D7EAF595-ABF6-0D16-AADE-E3FD105C9914}"/>
          </ac:spMkLst>
        </pc:spChg>
      </pc:sldChg>
      <pc:sldChg chg="addSp delSp modSp new mod setBg">
        <pc:chgData name="Jennifer Roach" userId="6a4de24c-abe0-417c-ac11-da5d1536bc61" providerId="ADAL" clId="{F751E69A-65AD-4ABF-A54D-B612319BA67E}" dt="2023-03-15T15:40:02.171" v="2203" actId="20577"/>
        <pc:sldMkLst>
          <pc:docMk/>
          <pc:sldMk cId="4221680248" sldId="1078"/>
        </pc:sldMkLst>
        <pc:spChg chg="mod">
          <ac:chgData name="Jennifer Roach" userId="6a4de24c-abe0-417c-ac11-da5d1536bc61" providerId="ADAL" clId="{F751E69A-65AD-4ABF-A54D-B612319BA67E}" dt="2023-03-15T15:38:22.101" v="2196" actId="26606"/>
          <ac:spMkLst>
            <pc:docMk/>
            <pc:sldMk cId="4221680248" sldId="1078"/>
            <ac:spMk id="2" creationId="{2909A861-9C50-BFE2-2E9D-2F48459748B3}"/>
          </ac:spMkLst>
        </pc:spChg>
        <pc:spChg chg="del mod">
          <ac:chgData name="Jennifer Roach" userId="6a4de24c-abe0-417c-ac11-da5d1536bc61" providerId="ADAL" clId="{F751E69A-65AD-4ABF-A54D-B612319BA67E}" dt="2023-03-15T15:38:22.101" v="2196" actId="26606"/>
          <ac:spMkLst>
            <pc:docMk/>
            <pc:sldMk cId="4221680248" sldId="1078"/>
            <ac:spMk id="3" creationId="{C6B67E2F-49F7-2DB8-C72E-7F45AAB52801}"/>
          </ac:spMkLst>
        </pc:spChg>
        <pc:spChg chg="add">
          <ac:chgData name="Jennifer Roach" userId="6a4de24c-abe0-417c-ac11-da5d1536bc61" providerId="ADAL" clId="{F751E69A-65AD-4ABF-A54D-B612319BA67E}" dt="2023-03-15T15:38:22.101" v="2196" actId="26606"/>
          <ac:spMkLst>
            <pc:docMk/>
            <pc:sldMk cId="4221680248" sldId="1078"/>
            <ac:spMk id="9" creationId="{19EC5B12-9FF3-41FE-B789-2696F5195F4E}"/>
          </ac:spMkLst>
        </pc:spChg>
        <pc:graphicFrameChg chg="add mod">
          <ac:chgData name="Jennifer Roach" userId="6a4de24c-abe0-417c-ac11-da5d1536bc61" providerId="ADAL" clId="{F751E69A-65AD-4ABF-A54D-B612319BA67E}" dt="2023-03-15T15:40:02.171" v="2203" actId="20577"/>
          <ac:graphicFrameMkLst>
            <pc:docMk/>
            <pc:sldMk cId="4221680248" sldId="1078"/>
            <ac:graphicFrameMk id="5" creationId="{4992F7EA-6DB2-047B-6CA1-07E483D681D6}"/>
          </ac:graphicFrameMkLst>
        </pc:graphicFrameChg>
        <pc:cxnChg chg="add">
          <ac:chgData name="Jennifer Roach" userId="6a4de24c-abe0-417c-ac11-da5d1536bc61" providerId="ADAL" clId="{F751E69A-65AD-4ABF-A54D-B612319BA67E}" dt="2023-03-15T15:38:22.101" v="2196" actId="26606"/>
          <ac:cxnSpMkLst>
            <pc:docMk/>
            <pc:sldMk cId="4221680248" sldId="1078"/>
            <ac:cxnSpMk id="11" creationId="{4FCEE13B-EFB1-46F2-BC11-110F05BFB691}"/>
          </ac:cxnSpMkLst>
        </pc:cxn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calendly.com/jennroach1/135-day-reporting-prep-reports"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7.xml.rels><?xml version="1.0" encoding="UTF-8" standalone="yes"?>
<Relationships xmlns="http://schemas.openxmlformats.org/package/2006/relationships"><Relationship Id="rId3" Type="http://schemas.openxmlformats.org/officeDocument/2006/relationships/hyperlink" Target="https://canteytechnology.sharepoint.com/:b:/s/CanteyEDU/ESynmB0HJs9GpBZPDtJIGkoBtii7rZLWHfDfxsRWIt4rhA?e=WniGba" TargetMode="External"/><Relationship Id="rId2" Type="http://schemas.openxmlformats.org/officeDocument/2006/relationships/hyperlink" Target="https://canteytechnology.sharepoint.com/:b:/s/CanteyEDU/EeS-fAYbYRxNivRH8GRrDv4BPc-Te-oJkY6NqfQ_pRFGIA?e=RdPSQG" TargetMode="External"/><Relationship Id="rId1" Type="http://schemas.openxmlformats.org/officeDocument/2006/relationships/hyperlink" Target="https://canteytechnology.sharepoint.com/:p:/s/CanteyEDU/EXo3lXO6PU5Mp2Tev7uJA3kB5F9LZFx5k6_vFa2eT8e-Yw?e=8cmTW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calendly.com/jennroach1/135-day-reporting-prep-reports"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7.xml.rels><?xml version="1.0" encoding="UTF-8" standalone="yes"?>
<Relationships xmlns="http://schemas.openxmlformats.org/package/2006/relationships"><Relationship Id="rId3" Type="http://schemas.openxmlformats.org/officeDocument/2006/relationships/hyperlink" Target="https://canteytechnology.sharepoint.com/:b:/s/CanteyEDU/EeS-fAYbYRxNivRH8GRrDv4BPc-Te-oJkY6NqfQ_pRFGIA?e=RdPSQG" TargetMode="External"/><Relationship Id="rId2" Type="http://schemas.openxmlformats.org/officeDocument/2006/relationships/hyperlink" Target="https://canteytechnology.sharepoint.com/:p:/s/CanteyEDU/EXo3lXO6PU5Mp2Tev7uJA3kB5F9LZFx5k6_vFa2eT8e-Yw?e=8cmTWu" TargetMode="External"/><Relationship Id="rId1" Type="http://schemas.openxmlformats.org/officeDocument/2006/relationships/hyperlink" Target="https://canteytechnology.sharepoint.com/:b:/s/CanteyEDU/ESynmB0HJs9GpBZPDtJIGkoBtii7rZLWHfDfxsRWIt4rhA?e=WniGb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1EBBE-A2FD-49ED-9E46-46E3438A500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FF3E8AAE-F064-42D6-B9A2-25E382BDDE60}">
      <dgm:prSet/>
      <dgm:spPr/>
      <dgm:t>
        <a:bodyPr/>
        <a:lstStyle/>
        <a:p>
          <a:r>
            <a:rPr lang="en-US"/>
            <a:t>Sign up for a 1:1 with Cantey Tech for either/both!</a:t>
          </a:r>
        </a:p>
      </dgm:t>
    </dgm:pt>
    <dgm:pt modelId="{6B013AAB-5140-40F2-891B-254A3F270C32}" type="parTrans" cxnId="{368DDE86-7FA0-4F90-AFED-6B7F061CDF3D}">
      <dgm:prSet/>
      <dgm:spPr/>
      <dgm:t>
        <a:bodyPr/>
        <a:lstStyle/>
        <a:p>
          <a:endParaRPr lang="en-US"/>
        </a:p>
      </dgm:t>
    </dgm:pt>
    <dgm:pt modelId="{BC1B4048-DD4F-459C-B9EE-AF05A4B34C3F}" type="sibTrans" cxnId="{368DDE86-7FA0-4F90-AFED-6B7F061CDF3D}">
      <dgm:prSet/>
      <dgm:spPr/>
      <dgm:t>
        <a:bodyPr/>
        <a:lstStyle/>
        <a:p>
          <a:endParaRPr lang="en-US"/>
        </a:p>
      </dgm:t>
    </dgm:pt>
    <dgm:pt modelId="{DCF31D84-CF72-4DAE-A00A-5D436D0029AE}">
      <dgm:prSet/>
      <dgm:spPr/>
      <dgm:t>
        <a:bodyPr/>
        <a:lstStyle/>
        <a:p>
          <a:r>
            <a:rPr lang="en-US">
              <a:hlinkClick xmlns:r="http://schemas.openxmlformats.org/officeDocument/2006/relationships" r:id="rId1"/>
            </a:rPr>
            <a:t>https://calendly.com/jennroach1/135-day-reporting-prep-reports</a:t>
          </a:r>
          <a:r>
            <a:rPr lang="en-US"/>
            <a:t> </a:t>
          </a:r>
        </a:p>
      </dgm:t>
    </dgm:pt>
    <dgm:pt modelId="{8C2ABCC2-5AFF-4A01-97DE-3AE9FC406015}" type="parTrans" cxnId="{AE3209F3-B507-4CF0-8F6D-A258F3C3E54A}">
      <dgm:prSet/>
      <dgm:spPr/>
      <dgm:t>
        <a:bodyPr/>
        <a:lstStyle/>
        <a:p>
          <a:endParaRPr lang="en-US"/>
        </a:p>
      </dgm:t>
    </dgm:pt>
    <dgm:pt modelId="{2DAFDF2E-5DA4-4512-AE8A-DB0144189C2F}" type="sibTrans" cxnId="{AE3209F3-B507-4CF0-8F6D-A258F3C3E54A}">
      <dgm:prSet/>
      <dgm:spPr/>
      <dgm:t>
        <a:bodyPr/>
        <a:lstStyle/>
        <a:p>
          <a:endParaRPr lang="en-US"/>
        </a:p>
      </dgm:t>
    </dgm:pt>
    <dgm:pt modelId="{B06AE4A1-566C-480E-87BE-D2761C1C9CAC}" type="pres">
      <dgm:prSet presAssocID="{E8D1EBBE-A2FD-49ED-9E46-46E3438A5001}" presName="hierChild1" presStyleCnt="0">
        <dgm:presLayoutVars>
          <dgm:chPref val="1"/>
          <dgm:dir/>
          <dgm:animOne val="branch"/>
          <dgm:animLvl val="lvl"/>
          <dgm:resizeHandles/>
        </dgm:presLayoutVars>
      </dgm:prSet>
      <dgm:spPr/>
    </dgm:pt>
    <dgm:pt modelId="{6CD0C492-B93C-47F6-87ED-7D2457E68722}" type="pres">
      <dgm:prSet presAssocID="{FF3E8AAE-F064-42D6-B9A2-25E382BDDE60}" presName="hierRoot1" presStyleCnt="0"/>
      <dgm:spPr/>
    </dgm:pt>
    <dgm:pt modelId="{E61CA45C-5FC3-4587-9A37-5DDF61F43D4D}" type="pres">
      <dgm:prSet presAssocID="{FF3E8AAE-F064-42D6-B9A2-25E382BDDE60}" presName="composite" presStyleCnt="0"/>
      <dgm:spPr/>
    </dgm:pt>
    <dgm:pt modelId="{FECADB48-1F27-48D5-8738-D301835ADD0A}" type="pres">
      <dgm:prSet presAssocID="{FF3E8AAE-F064-42D6-B9A2-25E382BDDE60}" presName="background" presStyleLbl="node0" presStyleIdx="0" presStyleCnt="2"/>
      <dgm:spPr/>
    </dgm:pt>
    <dgm:pt modelId="{EECACBFC-48D4-44E3-90FC-66BAE3BF20D7}" type="pres">
      <dgm:prSet presAssocID="{FF3E8AAE-F064-42D6-B9A2-25E382BDDE60}" presName="text" presStyleLbl="fgAcc0" presStyleIdx="0" presStyleCnt="2">
        <dgm:presLayoutVars>
          <dgm:chPref val="3"/>
        </dgm:presLayoutVars>
      </dgm:prSet>
      <dgm:spPr/>
    </dgm:pt>
    <dgm:pt modelId="{13774A08-411A-4FDD-9821-01CBB1D45A5B}" type="pres">
      <dgm:prSet presAssocID="{FF3E8AAE-F064-42D6-B9A2-25E382BDDE60}" presName="hierChild2" presStyleCnt="0"/>
      <dgm:spPr/>
    </dgm:pt>
    <dgm:pt modelId="{2508D593-6164-4AAF-A42A-BDA33406AB12}" type="pres">
      <dgm:prSet presAssocID="{DCF31D84-CF72-4DAE-A00A-5D436D0029AE}" presName="hierRoot1" presStyleCnt="0"/>
      <dgm:spPr/>
    </dgm:pt>
    <dgm:pt modelId="{BED118D2-4EF6-4369-9A15-50A65FCCDE7E}" type="pres">
      <dgm:prSet presAssocID="{DCF31D84-CF72-4DAE-A00A-5D436D0029AE}" presName="composite" presStyleCnt="0"/>
      <dgm:spPr/>
    </dgm:pt>
    <dgm:pt modelId="{F35C58DE-BDF7-41EE-BF1A-05D858A5A33F}" type="pres">
      <dgm:prSet presAssocID="{DCF31D84-CF72-4DAE-A00A-5D436D0029AE}" presName="background" presStyleLbl="node0" presStyleIdx="1" presStyleCnt="2"/>
      <dgm:spPr/>
    </dgm:pt>
    <dgm:pt modelId="{AD1C597A-852D-482C-B9C0-F1F46AD18867}" type="pres">
      <dgm:prSet presAssocID="{DCF31D84-CF72-4DAE-A00A-5D436D0029AE}" presName="text" presStyleLbl="fgAcc0" presStyleIdx="1" presStyleCnt="2">
        <dgm:presLayoutVars>
          <dgm:chPref val="3"/>
        </dgm:presLayoutVars>
      </dgm:prSet>
      <dgm:spPr/>
    </dgm:pt>
    <dgm:pt modelId="{8E3BD459-CDD2-4348-8601-C9AEF0351B98}" type="pres">
      <dgm:prSet presAssocID="{DCF31D84-CF72-4DAE-A00A-5D436D0029AE}" presName="hierChild2" presStyleCnt="0"/>
      <dgm:spPr/>
    </dgm:pt>
  </dgm:ptLst>
  <dgm:cxnLst>
    <dgm:cxn modelId="{368DDE86-7FA0-4F90-AFED-6B7F061CDF3D}" srcId="{E8D1EBBE-A2FD-49ED-9E46-46E3438A5001}" destId="{FF3E8AAE-F064-42D6-B9A2-25E382BDDE60}" srcOrd="0" destOrd="0" parTransId="{6B013AAB-5140-40F2-891B-254A3F270C32}" sibTransId="{BC1B4048-DD4F-459C-B9EE-AF05A4B34C3F}"/>
    <dgm:cxn modelId="{B5588A8D-9B16-4416-8C8A-7AF9FAB1D8D9}" type="presOf" srcId="{E8D1EBBE-A2FD-49ED-9E46-46E3438A5001}" destId="{B06AE4A1-566C-480E-87BE-D2761C1C9CAC}" srcOrd="0" destOrd="0" presId="urn:microsoft.com/office/officeart/2005/8/layout/hierarchy1"/>
    <dgm:cxn modelId="{943407C8-F099-4490-86CF-8A8B6E4B0B6F}" type="presOf" srcId="{DCF31D84-CF72-4DAE-A00A-5D436D0029AE}" destId="{AD1C597A-852D-482C-B9C0-F1F46AD18867}" srcOrd="0" destOrd="0" presId="urn:microsoft.com/office/officeart/2005/8/layout/hierarchy1"/>
    <dgm:cxn modelId="{DDC7F4DC-3B2C-42ED-98DB-2DBC90A0CCCB}" type="presOf" srcId="{FF3E8AAE-F064-42D6-B9A2-25E382BDDE60}" destId="{EECACBFC-48D4-44E3-90FC-66BAE3BF20D7}" srcOrd="0" destOrd="0" presId="urn:microsoft.com/office/officeart/2005/8/layout/hierarchy1"/>
    <dgm:cxn modelId="{AE3209F3-B507-4CF0-8F6D-A258F3C3E54A}" srcId="{E8D1EBBE-A2FD-49ED-9E46-46E3438A5001}" destId="{DCF31D84-CF72-4DAE-A00A-5D436D0029AE}" srcOrd="1" destOrd="0" parTransId="{8C2ABCC2-5AFF-4A01-97DE-3AE9FC406015}" sibTransId="{2DAFDF2E-5DA4-4512-AE8A-DB0144189C2F}"/>
    <dgm:cxn modelId="{45CDCD33-A7EC-41C3-BF56-B3DC5EDC09ED}" type="presParOf" srcId="{B06AE4A1-566C-480E-87BE-D2761C1C9CAC}" destId="{6CD0C492-B93C-47F6-87ED-7D2457E68722}" srcOrd="0" destOrd="0" presId="urn:microsoft.com/office/officeart/2005/8/layout/hierarchy1"/>
    <dgm:cxn modelId="{0D72B0BA-F008-4ADF-B0EB-96F49704E1C2}" type="presParOf" srcId="{6CD0C492-B93C-47F6-87ED-7D2457E68722}" destId="{E61CA45C-5FC3-4587-9A37-5DDF61F43D4D}" srcOrd="0" destOrd="0" presId="urn:microsoft.com/office/officeart/2005/8/layout/hierarchy1"/>
    <dgm:cxn modelId="{B46924CF-7FE4-40E7-BF4D-4A0DF2F685CB}" type="presParOf" srcId="{E61CA45C-5FC3-4587-9A37-5DDF61F43D4D}" destId="{FECADB48-1F27-48D5-8738-D301835ADD0A}" srcOrd="0" destOrd="0" presId="urn:microsoft.com/office/officeart/2005/8/layout/hierarchy1"/>
    <dgm:cxn modelId="{14DB3AE6-5F5D-43D9-AD52-5F043E3D42BF}" type="presParOf" srcId="{E61CA45C-5FC3-4587-9A37-5DDF61F43D4D}" destId="{EECACBFC-48D4-44E3-90FC-66BAE3BF20D7}" srcOrd="1" destOrd="0" presId="urn:microsoft.com/office/officeart/2005/8/layout/hierarchy1"/>
    <dgm:cxn modelId="{63F83931-DA58-4D73-8738-A8520D381257}" type="presParOf" srcId="{6CD0C492-B93C-47F6-87ED-7D2457E68722}" destId="{13774A08-411A-4FDD-9821-01CBB1D45A5B}" srcOrd="1" destOrd="0" presId="urn:microsoft.com/office/officeart/2005/8/layout/hierarchy1"/>
    <dgm:cxn modelId="{59226984-000E-41AA-A260-3E5C98A66F2B}" type="presParOf" srcId="{B06AE4A1-566C-480E-87BE-D2761C1C9CAC}" destId="{2508D593-6164-4AAF-A42A-BDA33406AB12}" srcOrd="1" destOrd="0" presId="urn:microsoft.com/office/officeart/2005/8/layout/hierarchy1"/>
    <dgm:cxn modelId="{C0754DB9-86E4-4E86-A434-4C66628E5177}" type="presParOf" srcId="{2508D593-6164-4AAF-A42A-BDA33406AB12}" destId="{BED118D2-4EF6-4369-9A15-50A65FCCDE7E}" srcOrd="0" destOrd="0" presId="urn:microsoft.com/office/officeart/2005/8/layout/hierarchy1"/>
    <dgm:cxn modelId="{2E0138C5-484F-4F80-83E4-A4C63ED9CCC5}" type="presParOf" srcId="{BED118D2-4EF6-4369-9A15-50A65FCCDE7E}" destId="{F35C58DE-BDF7-41EE-BF1A-05D858A5A33F}" srcOrd="0" destOrd="0" presId="urn:microsoft.com/office/officeart/2005/8/layout/hierarchy1"/>
    <dgm:cxn modelId="{C9EC2CE2-EFD5-47A6-822C-4815670DF5CF}" type="presParOf" srcId="{BED118D2-4EF6-4369-9A15-50A65FCCDE7E}" destId="{AD1C597A-852D-482C-B9C0-F1F46AD18867}" srcOrd="1" destOrd="0" presId="urn:microsoft.com/office/officeart/2005/8/layout/hierarchy1"/>
    <dgm:cxn modelId="{84C6BF67-1AA6-4EA6-9990-091DE58676C8}" type="presParOf" srcId="{2508D593-6164-4AAF-A42A-BDA33406AB12}" destId="{8E3BD459-CDD2-4348-8601-C9AEF0351B9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9665E-AD31-4610-A931-1E9B6F74326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05C4593-70B9-42B0-95A3-2D019468DF56}">
      <dgm:prSet/>
      <dgm:spPr/>
      <dgm:t>
        <a:bodyPr/>
        <a:lstStyle/>
        <a:p>
          <a:r>
            <a:rPr lang="en-US" dirty="0"/>
            <a:t>135</a:t>
          </a:r>
          <a:r>
            <a:rPr lang="en-US" baseline="30000" dirty="0"/>
            <a:t>th</a:t>
          </a:r>
          <a:r>
            <a:rPr lang="en-US" dirty="0"/>
            <a:t> Day Reports Due in LWS March 31, 2023</a:t>
          </a:r>
        </a:p>
      </dgm:t>
    </dgm:pt>
    <dgm:pt modelId="{ACF223EF-00B1-4D17-AB84-C9D0F2C9598D}" type="parTrans" cxnId="{2FE57C98-6439-4B88-ABDA-AB313F2D5043}">
      <dgm:prSet/>
      <dgm:spPr/>
      <dgm:t>
        <a:bodyPr/>
        <a:lstStyle/>
        <a:p>
          <a:endParaRPr lang="en-US"/>
        </a:p>
      </dgm:t>
    </dgm:pt>
    <dgm:pt modelId="{1872DA81-8E01-4ABC-8FC0-E52E497784A8}" type="sibTrans" cxnId="{2FE57C98-6439-4B88-ABDA-AB313F2D5043}">
      <dgm:prSet/>
      <dgm:spPr/>
      <dgm:t>
        <a:bodyPr/>
        <a:lstStyle/>
        <a:p>
          <a:endParaRPr lang="en-US"/>
        </a:p>
      </dgm:t>
    </dgm:pt>
    <dgm:pt modelId="{9F5F8F88-900C-4996-B96F-08C45409E7E4}">
      <dgm:prSet/>
      <dgm:spPr/>
      <dgm:t>
        <a:bodyPr/>
        <a:lstStyle/>
        <a:p>
          <a:r>
            <a:rPr lang="en-US" b="1"/>
            <a:t>FIRST - </a:t>
          </a:r>
          <a:r>
            <a:rPr lang="en-US"/>
            <a:t>Run Refresh Premier Attendance Views Data.  On the Start Page click </a:t>
          </a:r>
          <a:r>
            <a:rPr lang="en-US" i="1"/>
            <a:t>Special Functions &gt; click Attendance Functions &gt; click Refresh Premier Attendance Views Data</a:t>
          </a:r>
          <a:endParaRPr lang="en-US"/>
        </a:p>
      </dgm:t>
    </dgm:pt>
    <dgm:pt modelId="{7A6EC58F-F141-4ED7-A7CB-04B76B709AE3}" type="parTrans" cxnId="{E45690F4-4420-4C24-8779-DCBFFDFC271B}">
      <dgm:prSet/>
      <dgm:spPr/>
      <dgm:t>
        <a:bodyPr/>
        <a:lstStyle/>
        <a:p>
          <a:endParaRPr lang="en-US"/>
        </a:p>
      </dgm:t>
    </dgm:pt>
    <dgm:pt modelId="{B2B54279-700C-4896-8339-FF302F746E5D}" type="sibTrans" cxnId="{E45690F4-4420-4C24-8779-DCBFFDFC271B}">
      <dgm:prSet/>
      <dgm:spPr/>
      <dgm:t>
        <a:bodyPr/>
        <a:lstStyle/>
        <a:p>
          <a:endParaRPr lang="en-US"/>
        </a:p>
      </dgm:t>
    </dgm:pt>
    <dgm:pt modelId="{714A589E-2B1D-41B2-9747-473D72ED2DE1}">
      <dgm:prSet/>
      <dgm:spPr/>
      <dgm:t>
        <a:bodyPr/>
        <a:lstStyle/>
        <a:p>
          <a:r>
            <a:rPr lang="en-US" dirty="0"/>
            <a:t>Run Refresh Premier Attendance Views Data in order for membership, absences, and ADM to calculate correctly on the report. Run for all students at the school.</a:t>
          </a:r>
        </a:p>
      </dgm:t>
    </dgm:pt>
    <dgm:pt modelId="{EF3FAEB9-E222-4659-808C-7947250102F2}" type="parTrans" cxnId="{292C45AB-9422-4554-917D-414AA66180F0}">
      <dgm:prSet/>
      <dgm:spPr/>
      <dgm:t>
        <a:bodyPr/>
        <a:lstStyle/>
        <a:p>
          <a:endParaRPr lang="en-US"/>
        </a:p>
      </dgm:t>
    </dgm:pt>
    <dgm:pt modelId="{00F015AD-77B3-4FD8-9EB2-B850756DB529}" type="sibTrans" cxnId="{292C45AB-9422-4554-917D-414AA66180F0}">
      <dgm:prSet/>
      <dgm:spPr/>
      <dgm:t>
        <a:bodyPr/>
        <a:lstStyle/>
        <a:p>
          <a:endParaRPr lang="en-US"/>
        </a:p>
      </dgm:t>
    </dgm:pt>
    <dgm:pt modelId="{36CEAE2D-5583-46CF-A2EC-DB23D2D60FB5}">
      <dgm:prSet/>
      <dgm:spPr/>
      <dgm:t>
        <a:bodyPr/>
        <a:lstStyle/>
        <a:p>
          <a:r>
            <a:rPr lang="en-US"/>
            <a:t>Run Reports: Start Page &gt; System Reports &gt; State tab &gt; Under Legacy Reports header</a:t>
          </a:r>
        </a:p>
      </dgm:t>
    </dgm:pt>
    <dgm:pt modelId="{DF4879F0-1C97-4D75-9E5F-4396640A437F}" type="parTrans" cxnId="{DFAAA37E-F66B-453B-80F7-16CAA8CC3ED9}">
      <dgm:prSet/>
      <dgm:spPr/>
      <dgm:t>
        <a:bodyPr/>
        <a:lstStyle/>
        <a:p>
          <a:endParaRPr lang="en-US"/>
        </a:p>
      </dgm:t>
    </dgm:pt>
    <dgm:pt modelId="{BE5E7E26-3B35-473D-A713-8124F180D13C}" type="sibTrans" cxnId="{DFAAA37E-F66B-453B-80F7-16CAA8CC3ED9}">
      <dgm:prSet/>
      <dgm:spPr/>
      <dgm:t>
        <a:bodyPr/>
        <a:lstStyle/>
        <a:p>
          <a:endParaRPr lang="en-US"/>
        </a:p>
      </dgm:t>
    </dgm:pt>
    <dgm:pt modelId="{209419F6-339E-45DC-A386-D1093C54C5A0}">
      <dgm:prSet/>
      <dgm:spPr/>
      <dgm:t>
        <a:bodyPr/>
        <a:lstStyle/>
        <a:p>
          <a:r>
            <a:rPr lang="en-US" b="1"/>
            <a:t>SECOND - </a:t>
          </a:r>
          <a:r>
            <a:rPr lang="en-US"/>
            <a:t>Run SC01 Data Verification before any of the other Legacy Reports</a:t>
          </a:r>
        </a:p>
      </dgm:t>
    </dgm:pt>
    <dgm:pt modelId="{594C6F42-F2E7-46E0-980B-39B040224E6F}" type="parTrans" cxnId="{847B58BF-C5F4-4964-BC2D-CA891F367F3E}">
      <dgm:prSet/>
      <dgm:spPr/>
      <dgm:t>
        <a:bodyPr/>
        <a:lstStyle/>
        <a:p>
          <a:endParaRPr lang="en-US"/>
        </a:p>
      </dgm:t>
    </dgm:pt>
    <dgm:pt modelId="{372B979B-F303-47D5-BB28-DFE001C0BCDE}" type="sibTrans" cxnId="{847B58BF-C5F4-4964-BC2D-CA891F367F3E}">
      <dgm:prSet/>
      <dgm:spPr/>
      <dgm:t>
        <a:bodyPr/>
        <a:lstStyle/>
        <a:p>
          <a:endParaRPr lang="en-US"/>
        </a:p>
      </dgm:t>
    </dgm:pt>
    <dgm:pt modelId="{15CF250A-4CB6-4DAA-B2E2-ABA18F3F72CC}">
      <dgm:prSet/>
      <dgm:spPr/>
      <dgm:t>
        <a:bodyPr/>
        <a:lstStyle/>
        <a:p>
          <a:r>
            <a:rPr lang="en-US" dirty="0"/>
            <a:t>Once SC01 Data Verification is </a:t>
          </a:r>
          <a:r>
            <a:rPr lang="en-US" i="1" u="sng" dirty="0"/>
            <a:t>error free</a:t>
          </a:r>
          <a:r>
            <a:rPr lang="en-US" dirty="0"/>
            <a:t>, you can then run reports SC02-SC09</a:t>
          </a:r>
        </a:p>
      </dgm:t>
    </dgm:pt>
    <dgm:pt modelId="{611FBC27-6A9E-4CB8-B65B-ACEF0B2543F2}" type="parTrans" cxnId="{39AD7C13-49AE-4C66-9D5E-2661B03B3CA4}">
      <dgm:prSet/>
      <dgm:spPr/>
      <dgm:t>
        <a:bodyPr/>
        <a:lstStyle/>
        <a:p>
          <a:endParaRPr lang="en-US"/>
        </a:p>
      </dgm:t>
    </dgm:pt>
    <dgm:pt modelId="{D690E5CF-BAC7-4BCE-A703-B6330C80F37F}" type="sibTrans" cxnId="{39AD7C13-49AE-4C66-9D5E-2661B03B3CA4}">
      <dgm:prSet/>
      <dgm:spPr/>
      <dgm:t>
        <a:bodyPr/>
        <a:lstStyle/>
        <a:p>
          <a:endParaRPr lang="en-US"/>
        </a:p>
      </dgm:t>
    </dgm:pt>
    <dgm:pt modelId="{5EA65257-92A6-42B7-BDE3-3A7750E30D73}">
      <dgm:prSet/>
      <dgm:spPr/>
      <dgm:t>
        <a:bodyPr/>
        <a:lstStyle/>
        <a:p>
          <a:r>
            <a:rPr lang="en-US" b="1" dirty="0">
              <a:solidFill>
                <a:srgbClr val="C00000"/>
              </a:solidFill>
            </a:rPr>
            <a:t>After you run SC01-SC09 reports, archive/save &amp; store (both hard copy and electronic recommended).  Note: Multiple staff members should know where these reports are stored.</a:t>
          </a:r>
        </a:p>
      </dgm:t>
    </dgm:pt>
    <dgm:pt modelId="{2FA2716F-8B26-4BC1-B02D-36B8CC6D7B84}" type="parTrans" cxnId="{2442864F-A5C4-4C19-AADA-EEE69CBDBC08}">
      <dgm:prSet/>
      <dgm:spPr/>
      <dgm:t>
        <a:bodyPr/>
        <a:lstStyle/>
        <a:p>
          <a:endParaRPr lang="en-US"/>
        </a:p>
      </dgm:t>
    </dgm:pt>
    <dgm:pt modelId="{F8767739-A41F-4501-B2AD-380CD14A1125}" type="sibTrans" cxnId="{2442864F-A5C4-4C19-AADA-EEE69CBDBC08}">
      <dgm:prSet/>
      <dgm:spPr/>
      <dgm:t>
        <a:bodyPr/>
        <a:lstStyle/>
        <a:p>
          <a:endParaRPr lang="en-US"/>
        </a:p>
      </dgm:t>
    </dgm:pt>
    <dgm:pt modelId="{7DA5297E-01C5-4904-A2F3-B012CDB2E2BD}" type="pres">
      <dgm:prSet presAssocID="{BAA9665E-AD31-4610-A931-1E9B6F74326B}" presName="vert0" presStyleCnt="0">
        <dgm:presLayoutVars>
          <dgm:dir/>
          <dgm:animOne val="branch"/>
          <dgm:animLvl val="lvl"/>
        </dgm:presLayoutVars>
      </dgm:prSet>
      <dgm:spPr/>
    </dgm:pt>
    <dgm:pt modelId="{B9B386A1-D099-4342-8E93-66B481E88FD3}" type="pres">
      <dgm:prSet presAssocID="{805C4593-70B9-42B0-95A3-2D019468DF56}" presName="thickLine" presStyleLbl="alignNode1" presStyleIdx="0" presStyleCnt="7"/>
      <dgm:spPr/>
    </dgm:pt>
    <dgm:pt modelId="{A01D363F-C5DA-4D84-8066-CC0DFE431F70}" type="pres">
      <dgm:prSet presAssocID="{805C4593-70B9-42B0-95A3-2D019468DF56}" presName="horz1" presStyleCnt="0"/>
      <dgm:spPr/>
    </dgm:pt>
    <dgm:pt modelId="{AFC90EEE-802B-48E7-A48F-026FF4616A41}" type="pres">
      <dgm:prSet presAssocID="{805C4593-70B9-42B0-95A3-2D019468DF56}" presName="tx1" presStyleLbl="revTx" presStyleIdx="0" presStyleCnt="7"/>
      <dgm:spPr/>
    </dgm:pt>
    <dgm:pt modelId="{4EBE9A0C-E57A-4213-9CF5-D600D8D5C2E5}" type="pres">
      <dgm:prSet presAssocID="{805C4593-70B9-42B0-95A3-2D019468DF56}" presName="vert1" presStyleCnt="0"/>
      <dgm:spPr/>
    </dgm:pt>
    <dgm:pt modelId="{FD48B785-E6CA-4A38-80B6-EA6C89349822}" type="pres">
      <dgm:prSet presAssocID="{9F5F8F88-900C-4996-B96F-08C45409E7E4}" presName="thickLine" presStyleLbl="alignNode1" presStyleIdx="1" presStyleCnt="7"/>
      <dgm:spPr/>
    </dgm:pt>
    <dgm:pt modelId="{A49F6564-3A31-4717-B913-209123E1155F}" type="pres">
      <dgm:prSet presAssocID="{9F5F8F88-900C-4996-B96F-08C45409E7E4}" presName="horz1" presStyleCnt="0"/>
      <dgm:spPr/>
    </dgm:pt>
    <dgm:pt modelId="{A39D7D4C-7FF4-456D-9E95-1CB668015601}" type="pres">
      <dgm:prSet presAssocID="{9F5F8F88-900C-4996-B96F-08C45409E7E4}" presName="tx1" presStyleLbl="revTx" presStyleIdx="1" presStyleCnt="7"/>
      <dgm:spPr/>
    </dgm:pt>
    <dgm:pt modelId="{3840C759-F78D-41D2-B39C-C888C18BC247}" type="pres">
      <dgm:prSet presAssocID="{9F5F8F88-900C-4996-B96F-08C45409E7E4}" presName="vert1" presStyleCnt="0"/>
      <dgm:spPr/>
    </dgm:pt>
    <dgm:pt modelId="{ACD98111-C2A7-4271-B3FF-ED290748A8B5}" type="pres">
      <dgm:prSet presAssocID="{714A589E-2B1D-41B2-9747-473D72ED2DE1}" presName="thickLine" presStyleLbl="alignNode1" presStyleIdx="2" presStyleCnt="7"/>
      <dgm:spPr/>
    </dgm:pt>
    <dgm:pt modelId="{B6C22586-C903-459F-B22C-4CC1E3B8D238}" type="pres">
      <dgm:prSet presAssocID="{714A589E-2B1D-41B2-9747-473D72ED2DE1}" presName="horz1" presStyleCnt="0"/>
      <dgm:spPr/>
    </dgm:pt>
    <dgm:pt modelId="{1BA28505-C8D2-4012-BC57-9180E74498E7}" type="pres">
      <dgm:prSet presAssocID="{714A589E-2B1D-41B2-9747-473D72ED2DE1}" presName="tx1" presStyleLbl="revTx" presStyleIdx="2" presStyleCnt="7"/>
      <dgm:spPr/>
    </dgm:pt>
    <dgm:pt modelId="{E1D7B828-0746-492F-AE78-F96F4770CCEE}" type="pres">
      <dgm:prSet presAssocID="{714A589E-2B1D-41B2-9747-473D72ED2DE1}" presName="vert1" presStyleCnt="0"/>
      <dgm:spPr/>
    </dgm:pt>
    <dgm:pt modelId="{94BC8235-EA6D-4594-84C8-A237DF3A1EBB}" type="pres">
      <dgm:prSet presAssocID="{36CEAE2D-5583-46CF-A2EC-DB23D2D60FB5}" presName="thickLine" presStyleLbl="alignNode1" presStyleIdx="3" presStyleCnt="7"/>
      <dgm:spPr/>
    </dgm:pt>
    <dgm:pt modelId="{77C8DA29-C930-4E65-B0BA-B1E0895A679E}" type="pres">
      <dgm:prSet presAssocID="{36CEAE2D-5583-46CF-A2EC-DB23D2D60FB5}" presName="horz1" presStyleCnt="0"/>
      <dgm:spPr/>
    </dgm:pt>
    <dgm:pt modelId="{8A3DDA41-CE92-4966-A494-405D1ECDB737}" type="pres">
      <dgm:prSet presAssocID="{36CEAE2D-5583-46CF-A2EC-DB23D2D60FB5}" presName="tx1" presStyleLbl="revTx" presStyleIdx="3" presStyleCnt="7"/>
      <dgm:spPr/>
    </dgm:pt>
    <dgm:pt modelId="{A6A618A9-A693-4940-8DDD-5E71C0806C19}" type="pres">
      <dgm:prSet presAssocID="{36CEAE2D-5583-46CF-A2EC-DB23D2D60FB5}" presName="vert1" presStyleCnt="0"/>
      <dgm:spPr/>
    </dgm:pt>
    <dgm:pt modelId="{DB185161-95D4-42CA-9D60-BDBA0FBE4122}" type="pres">
      <dgm:prSet presAssocID="{209419F6-339E-45DC-A386-D1093C54C5A0}" presName="thickLine" presStyleLbl="alignNode1" presStyleIdx="4" presStyleCnt="7"/>
      <dgm:spPr/>
    </dgm:pt>
    <dgm:pt modelId="{D9C43259-6991-48CD-AEB1-4E32DEAF84D2}" type="pres">
      <dgm:prSet presAssocID="{209419F6-339E-45DC-A386-D1093C54C5A0}" presName="horz1" presStyleCnt="0"/>
      <dgm:spPr/>
    </dgm:pt>
    <dgm:pt modelId="{FB7F0490-7376-4F1C-B3B0-7D96EBF94460}" type="pres">
      <dgm:prSet presAssocID="{209419F6-339E-45DC-A386-D1093C54C5A0}" presName="tx1" presStyleLbl="revTx" presStyleIdx="4" presStyleCnt="7"/>
      <dgm:spPr/>
    </dgm:pt>
    <dgm:pt modelId="{74FB8A29-2E7C-4E95-B65A-E0E214B9F513}" type="pres">
      <dgm:prSet presAssocID="{209419F6-339E-45DC-A386-D1093C54C5A0}" presName="vert1" presStyleCnt="0"/>
      <dgm:spPr/>
    </dgm:pt>
    <dgm:pt modelId="{FE0163A2-9723-4C2E-AA34-7DE339510AC2}" type="pres">
      <dgm:prSet presAssocID="{15CF250A-4CB6-4DAA-B2E2-ABA18F3F72CC}" presName="thickLine" presStyleLbl="alignNode1" presStyleIdx="5" presStyleCnt="7"/>
      <dgm:spPr/>
    </dgm:pt>
    <dgm:pt modelId="{E09B970F-0036-4D1E-BBC4-DDFF24C1F13D}" type="pres">
      <dgm:prSet presAssocID="{15CF250A-4CB6-4DAA-B2E2-ABA18F3F72CC}" presName="horz1" presStyleCnt="0"/>
      <dgm:spPr/>
    </dgm:pt>
    <dgm:pt modelId="{C7FCC913-4F14-488C-BC66-F8D42FD837F9}" type="pres">
      <dgm:prSet presAssocID="{15CF250A-4CB6-4DAA-B2E2-ABA18F3F72CC}" presName="tx1" presStyleLbl="revTx" presStyleIdx="5" presStyleCnt="7"/>
      <dgm:spPr/>
    </dgm:pt>
    <dgm:pt modelId="{A887039E-B28D-495A-B1A5-7315D797B5DF}" type="pres">
      <dgm:prSet presAssocID="{15CF250A-4CB6-4DAA-B2E2-ABA18F3F72CC}" presName="vert1" presStyleCnt="0"/>
      <dgm:spPr/>
    </dgm:pt>
    <dgm:pt modelId="{606E3ED9-EDFD-430D-A785-1C2BA0EB6200}" type="pres">
      <dgm:prSet presAssocID="{5EA65257-92A6-42B7-BDE3-3A7750E30D73}" presName="thickLine" presStyleLbl="alignNode1" presStyleIdx="6" presStyleCnt="7"/>
      <dgm:spPr/>
    </dgm:pt>
    <dgm:pt modelId="{20549DD2-0D2E-4CBE-BE28-16250F06E60C}" type="pres">
      <dgm:prSet presAssocID="{5EA65257-92A6-42B7-BDE3-3A7750E30D73}" presName="horz1" presStyleCnt="0"/>
      <dgm:spPr/>
    </dgm:pt>
    <dgm:pt modelId="{67005D42-A5EA-4062-8921-4AE1B387F0B4}" type="pres">
      <dgm:prSet presAssocID="{5EA65257-92A6-42B7-BDE3-3A7750E30D73}" presName="tx1" presStyleLbl="revTx" presStyleIdx="6" presStyleCnt="7"/>
      <dgm:spPr/>
    </dgm:pt>
    <dgm:pt modelId="{488E8B5D-C82B-464C-89C2-492D419D6549}" type="pres">
      <dgm:prSet presAssocID="{5EA65257-92A6-42B7-BDE3-3A7750E30D73}" presName="vert1" presStyleCnt="0"/>
      <dgm:spPr/>
    </dgm:pt>
  </dgm:ptLst>
  <dgm:cxnLst>
    <dgm:cxn modelId="{F7289304-97EE-4DB2-B76C-431AB1CD5E41}" type="presOf" srcId="{209419F6-339E-45DC-A386-D1093C54C5A0}" destId="{FB7F0490-7376-4F1C-B3B0-7D96EBF94460}" srcOrd="0" destOrd="0" presId="urn:microsoft.com/office/officeart/2008/layout/LinedList"/>
    <dgm:cxn modelId="{7AAE1D12-3781-4CAB-B05C-725092193EB4}" type="presOf" srcId="{5EA65257-92A6-42B7-BDE3-3A7750E30D73}" destId="{67005D42-A5EA-4062-8921-4AE1B387F0B4}" srcOrd="0" destOrd="0" presId="urn:microsoft.com/office/officeart/2008/layout/LinedList"/>
    <dgm:cxn modelId="{39AD7C13-49AE-4C66-9D5E-2661B03B3CA4}" srcId="{BAA9665E-AD31-4610-A931-1E9B6F74326B}" destId="{15CF250A-4CB6-4DAA-B2E2-ABA18F3F72CC}" srcOrd="5" destOrd="0" parTransId="{611FBC27-6A9E-4CB8-B65B-ACEF0B2543F2}" sibTransId="{D690E5CF-BAC7-4BCE-A703-B6330C80F37F}"/>
    <dgm:cxn modelId="{94A64D22-59CC-43C1-9924-F854F0462083}" type="presOf" srcId="{36CEAE2D-5583-46CF-A2EC-DB23D2D60FB5}" destId="{8A3DDA41-CE92-4966-A494-405D1ECDB737}" srcOrd="0" destOrd="0" presId="urn:microsoft.com/office/officeart/2008/layout/LinedList"/>
    <dgm:cxn modelId="{2442864F-A5C4-4C19-AADA-EEE69CBDBC08}" srcId="{BAA9665E-AD31-4610-A931-1E9B6F74326B}" destId="{5EA65257-92A6-42B7-BDE3-3A7750E30D73}" srcOrd="6" destOrd="0" parTransId="{2FA2716F-8B26-4BC1-B02D-36B8CC6D7B84}" sibTransId="{F8767739-A41F-4501-B2AD-380CD14A1125}"/>
    <dgm:cxn modelId="{DFAAA37E-F66B-453B-80F7-16CAA8CC3ED9}" srcId="{BAA9665E-AD31-4610-A931-1E9B6F74326B}" destId="{36CEAE2D-5583-46CF-A2EC-DB23D2D60FB5}" srcOrd="3" destOrd="0" parTransId="{DF4879F0-1C97-4D75-9E5F-4396640A437F}" sibTransId="{BE5E7E26-3B35-473D-A713-8124F180D13C}"/>
    <dgm:cxn modelId="{2FE57C98-6439-4B88-ABDA-AB313F2D5043}" srcId="{BAA9665E-AD31-4610-A931-1E9B6F74326B}" destId="{805C4593-70B9-42B0-95A3-2D019468DF56}" srcOrd="0" destOrd="0" parTransId="{ACF223EF-00B1-4D17-AB84-C9D0F2C9598D}" sibTransId="{1872DA81-8E01-4ABC-8FC0-E52E497784A8}"/>
    <dgm:cxn modelId="{292C45AB-9422-4554-917D-414AA66180F0}" srcId="{BAA9665E-AD31-4610-A931-1E9B6F74326B}" destId="{714A589E-2B1D-41B2-9747-473D72ED2DE1}" srcOrd="2" destOrd="0" parTransId="{EF3FAEB9-E222-4659-808C-7947250102F2}" sibTransId="{00F015AD-77B3-4FD8-9EB2-B850756DB529}"/>
    <dgm:cxn modelId="{847B58BF-C5F4-4964-BC2D-CA891F367F3E}" srcId="{BAA9665E-AD31-4610-A931-1E9B6F74326B}" destId="{209419F6-339E-45DC-A386-D1093C54C5A0}" srcOrd="4" destOrd="0" parTransId="{594C6F42-F2E7-46E0-980B-39B040224E6F}" sibTransId="{372B979B-F303-47D5-BB28-DFE001C0BCDE}"/>
    <dgm:cxn modelId="{2DB358C2-19A9-4D6A-A677-D9BF63CD1585}" type="presOf" srcId="{9F5F8F88-900C-4996-B96F-08C45409E7E4}" destId="{A39D7D4C-7FF4-456D-9E95-1CB668015601}" srcOrd="0" destOrd="0" presId="urn:microsoft.com/office/officeart/2008/layout/LinedList"/>
    <dgm:cxn modelId="{57F757CA-74A9-4F0B-8172-34A7E4865A57}" type="presOf" srcId="{805C4593-70B9-42B0-95A3-2D019468DF56}" destId="{AFC90EEE-802B-48E7-A48F-026FF4616A41}" srcOrd="0" destOrd="0" presId="urn:microsoft.com/office/officeart/2008/layout/LinedList"/>
    <dgm:cxn modelId="{60ED85CE-B4A6-4718-A214-C260C2E1A1A2}" type="presOf" srcId="{15CF250A-4CB6-4DAA-B2E2-ABA18F3F72CC}" destId="{C7FCC913-4F14-488C-BC66-F8D42FD837F9}" srcOrd="0" destOrd="0" presId="urn:microsoft.com/office/officeart/2008/layout/LinedList"/>
    <dgm:cxn modelId="{64EEE5D6-1D03-4819-B880-F908222ED91E}" type="presOf" srcId="{BAA9665E-AD31-4610-A931-1E9B6F74326B}" destId="{7DA5297E-01C5-4904-A2F3-B012CDB2E2BD}" srcOrd="0" destOrd="0" presId="urn:microsoft.com/office/officeart/2008/layout/LinedList"/>
    <dgm:cxn modelId="{6C1632ED-6E34-4E90-8777-87CB58C3D2B9}" type="presOf" srcId="{714A589E-2B1D-41B2-9747-473D72ED2DE1}" destId="{1BA28505-C8D2-4012-BC57-9180E74498E7}" srcOrd="0" destOrd="0" presId="urn:microsoft.com/office/officeart/2008/layout/LinedList"/>
    <dgm:cxn modelId="{E45690F4-4420-4C24-8779-DCBFFDFC271B}" srcId="{BAA9665E-AD31-4610-A931-1E9B6F74326B}" destId="{9F5F8F88-900C-4996-B96F-08C45409E7E4}" srcOrd="1" destOrd="0" parTransId="{7A6EC58F-F141-4ED7-A7CB-04B76B709AE3}" sibTransId="{B2B54279-700C-4896-8339-FF302F746E5D}"/>
    <dgm:cxn modelId="{0EA98A50-145B-42FB-9172-FC4E84DCCDCC}" type="presParOf" srcId="{7DA5297E-01C5-4904-A2F3-B012CDB2E2BD}" destId="{B9B386A1-D099-4342-8E93-66B481E88FD3}" srcOrd="0" destOrd="0" presId="urn:microsoft.com/office/officeart/2008/layout/LinedList"/>
    <dgm:cxn modelId="{FEE1684A-0998-4E00-9494-034C855AF105}" type="presParOf" srcId="{7DA5297E-01C5-4904-A2F3-B012CDB2E2BD}" destId="{A01D363F-C5DA-4D84-8066-CC0DFE431F70}" srcOrd="1" destOrd="0" presId="urn:microsoft.com/office/officeart/2008/layout/LinedList"/>
    <dgm:cxn modelId="{0060F594-391B-454C-8791-0C5519E088E1}" type="presParOf" srcId="{A01D363F-C5DA-4D84-8066-CC0DFE431F70}" destId="{AFC90EEE-802B-48E7-A48F-026FF4616A41}" srcOrd="0" destOrd="0" presId="urn:microsoft.com/office/officeart/2008/layout/LinedList"/>
    <dgm:cxn modelId="{744800EC-184A-49C4-9747-CC5CB6E633CB}" type="presParOf" srcId="{A01D363F-C5DA-4D84-8066-CC0DFE431F70}" destId="{4EBE9A0C-E57A-4213-9CF5-D600D8D5C2E5}" srcOrd="1" destOrd="0" presId="urn:microsoft.com/office/officeart/2008/layout/LinedList"/>
    <dgm:cxn modelId="{1CFA2059-5B73-4A06-820C-CB4CB38656E2}" type="presParOf" srcId="{7DA5297E-01C5-4904-A2F3-B012CDB2E2BD}" destId="{FD48B785-E6CA-4A38-80B6-EA6C89349822}" srcOrd="2" destOrd="0" presId="urn:microsoft.com/office/officeart/2008/layout/LinedList"/>
    <dgm:cxn modelId="{0C23E5E4-B860-4B0E-B1C9-2C79139E8793}" type="presParOf" srcId="{7DA5297E-01C5-4904-A2F3-B012CDB2E2BD}" destId="{A49F6564-3A31-4717-B913-209123E1155F}" srcOrd="3" destOrd="0" presId="urn:microsoft.com/office/officeart/2008/layout/LinedList"/>
    <dgm:cxn modelId="{AA9EF269-156E-4B4F-9795-3B843762188F}" type="presParOf" srcId="{A49F6564-3A31-4717-B913-209123E1155F}" destId="{A39D7D4C-7FF4-456D-9E95-1CB668015601}" srcOrd="0" destOrd="0" presId="urn:microsoft.com/office/officeart/2008/layout/LinedList"/>
    <dgm:cxn modelId="{156B3EC1-40E6-47D1-AAB1-1F0054B52DF8}" type="presParOf" srcId="{A49F6564-3A31-4717-B913-209123E1155F}" destId="{3840C759-F78D-41D2-B39C-C888C18BC247}" srcOrd="1" destOrd="0" presId="urn:microsoft.com/office/officeart/2008/layout/LinedList"/>
    <dgm:cxn modelId="{8963C008-3D62-415B-85E4-EE5ECDD1519E}" type="presParOf" srcId="{7DA5297E-01C5-4904-A2F3-B012CDB2E2BD}" destId="{ACD98111-C2A7-4271-B3FF-ED290748A8B5}" srcOrd="4" destOrd="0" presId="urn:microsoft.com/office/officeart/2008/layout/LinedList"/>
    <dgm:cxn modelId="{7E7566F2-5136-4803-834C-9EF9FB26EB68}" type="presParOf" srcId="{7DA5297E-01C5-4904-A2F3-B012CDB2E2BD}" destId="{B6C22586-C903-459F-B22C-4CC1E3B8D238}" srcOrd="5" destOrd="0" presId="urn:microsoft.com/office/officeart/2008/layout/LinedList"/>
    <dgm:cxn modelId="{5017582B-6AB8-48A1-94C0-0962DFAC2C5F}" type="presParOf" srcId="{B6C22586-C903-459F-B22C-4CC1E3B8D238}" destId="{1BA28505-C8D2-4012-BC57-9180E74498E7}" srcOrd="0" destOrd="0" presId="urn:microsoft.com/office/officeart/2008/layout/LinedList"/>
    <dgm:cxn modelId="{C1D8D2B1-0C28-4DB1-931F-6FB850DE6817}" type="presParOf" srcId="{B6C22586-C903-459F-B22C-4CC1E3B8D238}" destId="{E1D7B828-0746-492F-AE78-F96F4770CCEE}" srcOrd="1" destOrd="0" presId="urn:microsoft.com/office/officeart/2008/layout/LinedList"/>
    <dgm:cxn modelId="{9BE5CA7F-F0FD-4514-A594-48E1E388E651}" type="presParOf" srcId="{7DA5297E-01C5-4904-A2F3-B012CDB2E2BD}" destId="{94BC8235-EA6D-4594-84C8-A237DF3A1EBB}" srcOrd="6" destOrd="0" presId="urn:microsoft.com/office/officeart/2008/layout/LinedList"/>
    <dgm:cxn modelId="{A4931077-4B84-4539-BB6E-6FF2D91614BF}" type="presParOf" srcId="{7DA5297E-01C5-4904-A2F3-B012CDB2E2BD}" destId="{77C8DA29-C930-4E65-B0BA-B1E0895A679E}" srcOrd="7" destOrd="0" presId="urn:microsoft.com/office/officeart/2008/layout/LinedList"/>
    <dgm:cxn modelId="{2B819C28-DD5E-4E1F-80B0-A957E585A1E1}" type="presParOf" srcId="{77C8DA29-C930-4E65-B0BA-B1E0895A679E}" destId="{8A3DDA41-CE92-4966-A494-405D1ECDB737}" srcOrd="0" destOrd="0" presId="urn:microsoft.com/office/officeart/2008/layout/LinedList"/>
    <dgm:cxn modelId="{6CF9A962-B358-473A-96B6-FA0D8FC95309}" type="presParOf" srcId="{77C8DA29-C930-4E65-B0BA-B1E0895A679E}" destId="{A6A618A9-A693-4940-8DDD-5E71C0806C19}" srcOrd="1" destOrd="0" presId="urn:microsoft.com/office/officeart/2008/layout/LinedList"/>
    <dgm:cxn modelId="{79823B06-1C5C-49CB-ACC9-FEEA998951E1}" type="presParOf" srcId="{7DA5297E-01C5-4904-A2F3-B012CDB2E2BD}" destId="{DB185161-95D4-42CA-9D60-BDBA0FBE4122}" srcOrd="8" destOrd="0" presId="urn:microsoft.com/office/officeart/2008/layout/LinedList"/>
    <dgm:cxn modelId="{CDE4BC87-D863-4225-8E8D-DCC51D37C401}" type="presParOf" srcId="{7DA5297E-01C5-4904-A2F3-B012CDB2E2BD}" destId="{D9C43259-6991-48CD-AEB1-4E32DEAF84D2}" srcOrd="9" destOrd="0" presId="urn:microsoft.com/office/officeart/2008/layout/LinedList"/>
    <dgm:cxn modelId="{41D71D40-DEF2-45FF-B75C-53962A85023C}" type="presParOf" srcId="{D9C43259-6991-48CD-AEB1-4E32DEAF84D2}" destId="{FB7F0490-7376-4F1C-B3B0-7D96EBF94460}" srcOrd="0" destOrd="0" presId="urn:microsoft.com/office/officeart/2008/layout/LinedList"/>
    <dgm:cxn modelId="{2A6534F0-09A3-4F8C-A72B-799B1FF95232}" type="presParOf" srcId="{D9C43259-6991-48CD-AEB1-4E32DEAF84D2}" destId="{74FB8A29-2E7C-4E95-B65A-E0E214B9F513}" srcOrd="1" destOrd="0" presId="urn:microsoft.com/office/officeart/2008/layout/LinedList"/>
    <dgm:cxn modelId="{BE92D649-E602-4360-A2FA-F2F65130FD76}" type="presParOf" srcId="{7DA5297E-01C5-4904-A2F3-B012CDB2E2BD}" destId="{FE0163A2-9723-4C2E-AA34-7DE339510AC2}" srcOrd="10" destOrd="0" presId="urn:microsoft.com/office/officeart/2008/layout/LinedList"/>
    <dgm:cxn modelId="{6FBA398D-6E1A-4ADC-B366-E0C1729313EC}" type="presParOf" srcId="{7DA5297E-01C5-4904-A2F3-B012CDB2E2BD}" destId="{E09B970F-0036-4D1E-BBC4-DDFF24C1F13D}" srcOrd="11" destOrd="0" presId="urn:microsoft.com/office/officeart/2008/layout/LinedList"/>
    <dgm:cxn modelId="{1EAF8870-7FF4-4B2C-81AE-631A41BA9D63}" type="presParOf" srcId="{E09B970F-0036-4D1E-BBC4-DDFF24C1F13D}" destId="{C7FCC913-4F14-488C-BC66-F8D42FD837F9}" srcOrd="0" destOrd="0" presId="urn:microsoft.com/office/officeart/2008/layout/LinedList"/>
    <dgm:cxn modelId="{83512983-5DC3-4284-8A3E-7B273AD1DD69}" type="presParOf" srcId="{E09B970F-0036-4D1E-BBC4-DDFF24C1F13D}" destId="{A887039E-B28D-495A-B1A5-7315D797B5DF}" srcOrd="1" destOrd="0" presId="urn:microsoft.com/office/officeart/2008/layout/LinedList"/>
    <dgm:cxn modelId="{B4833A54-78BD-43D0-B7D5-072CEAC11922}" type="presParOf" srcId="{7DA5297E-01C5-4904-A2F3-B012CDB2E2BD}" destId="{606E3ED9-EDFD-430D-A785-1C2BA0EB6200}" srcOrd="12" destOrd="0" presId="urn:microsoft.com/office/officeart/2008/layout/LinedList"/>
    <dgm:cxn modelId="{3C3196FA-9D56-48F5-BEAE-0660EE4F5CFC}" type="presParOf" srcId="{7DA5297E-01C5-4904-A2F3-B012CDB2E2BD}" destId="{20549DD2-0D2E-4CBE-BE28-16250F06E60C}" srcOrd="13" destOrd="0" presId="urn:microsoft.com/office/officeart/2008/layout/LinedList"/>
    <dgm:cxn modelId="{A903283A-C802-4152-A9A6-1586B532BEA1}" type="presParOf" srcId="{20549DD2-0D2E-4CBE-BE28-16250F06E60C}" destId="{67005D42-A5EA-4062-8921-4AE1B387F0B4}" srcOrd="0" destOrd="0" presId="urn:microsoft.com/office/officeart/2008/layout/LinedList"/>
    <dgm:cxn modelId="{BECCF2E6-B6AF-469E-BDBF-EECFB14BE474}" type="presParOf" srcId="{20549DD2-0D2E-4CBE-BE28-16250F06E60C}" destId="{488E8B5D-C82B-464C-89C2-492D419D65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EA06D3-05F8-4A7A-B921-195901D7149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EFDDFAB-E704-49A2-BE5E-CE138974E81F}">
      <dgm:prSet/>
      <dgm:spPr/>
      <dgm:t>
        <a:bodyPr/>
        <a:lstStyle/>
        <a:p>
          <a:r>
            <a:rPr lang="en-US" b="1" dirty="0"/>
            <a:t>Select EFA/EIA Funding Extract</a:t>
          </a:r>
          <a:r>
            <a:rPr lang="en-US" dirty="0"/>
            <a:t> – Make sure that the extract that your school wants sent to the SCDE is selected (choose the correct extract based on Date/Time created)</a:t>
          </a:r>
        </a:p>
      </dgm:t>
    </dgm:pt>
    <dgm:pt modelId="{97778E7B-77A4-48BC-BE78-C91D579C2A8C}" type="parTrans" cxnId="{484CF844-AE8A-4312-87AA-478C27247197}">
      <dgm:prSet/>
      <dgm:spPr/>
      <dgm:t>
        <a:bodyPr/>
        <a:lstStyle/>
        <a:p>
          <a:endParaRPr lang="en-US"/>
        </a:p>
      </dgm:t>
    </dgm:pt>
    <dgm:pt modelId="{853CE4B4-0995-4C37-ACF6-C2974919170C}" type="sibTrans" cxnId="{484CF844-AE8A-4312-87AA-478C27247197}">
      <dgm:prSet/>
      <dgm:spPr/>
      <dgm:t>
        <a:bodyPr/>
        <a:lstStyle/>
        <a:p>
          <a:endParaRPr lang="en-US"/>
        </a:p>
      </dgm:t>
    </dgm:pt>
    <dgm:pt modelId="{4FB52E4D-E869-412C-A435-B5E44B3BE548}">
      <dgm:prSet/>
      <dgm:spPr/>
      <dgm:t>
        <a:bodyPr/>
        <a:lstStyle/>
        <a:p>
          <a:r>
            <a:rPr lang="en-US" b="1"/>
            <a:t>Note:</a:t>
          </a:r>
          <a:r>
            <a:rPr lang="en-US"/>
            <a:t> You should </a:t>
          </a:r>
          <a:r>
            <a:rPr lang="en-US" u="sng"/>
            <a:t>NOT</a:t>
          </a:r>
          <a:r>
            <a:rPr lang="en-US"/>
            <a:t> make a change to your selection after the SCDE has finalized funding.</a:t>
          </a:r>
        </a:p>
      </dgm:t>
    </dgm:pt>
    <dgm:pt modelId="{D7B097E1-D8E3-4F86-B747-40473E1CF776}" type="parTrans" cxnId="{AC601376-E1E8-42E7-9BC1-04E5F1FD2B4C}">
      <dgm:prSet/>
      <dgm:spPr/>
      <dgm:t>
        <a:bodyPr/>
        <a:lstStyle/>
        <a:p>
          <a:endParaRPr lang="en-US"/>
        </a:p>
      </dgm:t>
    </dgm:pt>
    <dgm:pt modelId="{F4C78FC5-29D5-488A-9247-D17BB83E2A00}" type="sibTrans" cxnId="{AC601376-E1E8-42E7-9BC1-04E5F1FD2B4C}">
      <dgm:prSet/>
      <dgm:spPr/>
      <dgm:t>
        <a:bodyPr/>
        <a:lstStyle/>
        <a:p>
          <a:endParaRPr lang="en-US"/>
        </a:p>
      </dgm:t>
    </dgm:pt>
    <dgm:pt modelId="{149B62C2-5E5A-49F2-AC32-163F90A59F0E}">
      <dgm:prSet/>
      <dgm:spPr/>
      <dgm:t>
        <a:bodyPr/>
        <a:lstStyle/>
        <a:p>
          <a:r>
            <a:rPr lang="en-US" dirty="0"/>
            <a:t>Cumulative Class Report – only needs to be run and extracted for schools with PreK-3 and PreK-4 students.</a:t>
          </a:r>
        </a:p>
      </dgm:t>
    </dgm:pt>
    <dgm:pt modelId="{4B84E5F6-008E-45EC-BFE0-CE2DD95E59AA}" type="parTrans" cxnId="{B767F2EE-60F3-4505-930C-60FE7CD2DCA4}">
      <dgm:prSet/>
      <dgm:spPr/>
      <dgm:t>
        <a:bodyPr/>
        <a:lstStyle/>
        <a:p>
          <a:endParaRPr lang="en-US"/>
        </a:p>
      </dgm:t>
    </dgm:pt>
    <dgm:pt modelId="{F39664A1-3F90-44DA-89FB-2A2CE801A976}" type="sibTrans" cxnId="{B767F2EE-60F3-4505-930C-60FE7CD2DCA4}">
      <dgm:prSet/>
      <dgm:spPr/>
      <dgm:t>
        <a:bodyPr/>
        <a:lstStyle/>
        <a:p>
          <a:endParaRPr lang="en-US"/>
        </a:p>
      </dgm:t>
    </dgm:pt>
    <dgm:pt modelId="{B9156E01-BB43-49E3-BD7C-205EF6B7B8F0}">
      <dgm:prSet/>
      <dgm:spPr/>
      <dgm:t>
        <a:bodyPr/>
        <a:lstStyle/>
        <a:p>
          <a:r>
            <a:rPr lang="en-US" dirty="0"/>
            <a:t>Every school </a:t>
          </a:r>
          <a:r>
            <a:rPr lang="en-US" b="1" u="sng" dirty="0"/>
            <a:t>MUST</a:t>
          </a:r>
          <a:r>
            <a:rPr lang="en-US" dirty="0"/>
            <a:t> run and extract the Membership and Attendance Report.</a:t>
          </a:r>
        </a:p>
      </dgm:t>
    </dgm:pt>
    <dgm:pt modelId="{2F5C56C3-5BE7-4063-B9C4-2B165AD475FE}" type="parTrans" cxnId="{67B3A5F6-AAA7-4B93-BE51-1BB5A6BA248C}">
      <dgm:prSet/>
      <dgm:spPr/>
      <dgm:t>
        <a:bodyPr/>
        <a:lstStyle/>
        <a:p>
          <a:endParaRPr lang="en-US"/>
        </a:p>
      </dgm:t>
    </dgm:pt>
    <dgm:pt modelId="{4D8206FF-0F01-4DC4-AED8-B9447208D8E7}" type="sibTrans" cxnId="{67B3A5F6-AAA7-4B93-BE51-1BB5A6BA248C}">
      <dgm:prSet/>
      <dgm:spPr/>
      <dgm:t>
        <a:bodyPr/>
        <a:lstStyle/>
        <a:p>
          <a:endParaRPr lang="en-US"/>
        </a:p>
      </dgm:t>
    </dgm:pt>
    <dgm:pt modelId="{C7594E4C-A400-48D2-AC67-51A58F4DA0C1}" type="pres">
      <dgm:prSet presAssocID="{8DEA06D3-05F8-4A7A-B921-195901D7149F}" presName="outerComposite" presStyleCnt="0">
        <dgm:presLayoutVars>
          <dgm:chMax val="5"/>
          <dgm:dir/>
          <dgm:resizeHandles val="exact"/>
        </dgm:presLayoutVars>
      </dgm:prSet>
      <dgm:spPr/>
    </dgm:pt>
    <dgm:pt modelId="{99394193-1AD8-45C1-A320-A419B8A5A94E}" type="pres">
      <dgm:prSet presAssocID="{8DEA06D3-05F8-4A7A-B921-195901D7149F}" presName="dummyMaxCanvas" presStyleCnt="0">
        <dgm:presLayoutVars/>
      </dgm:prSet>
      <dgm:spPr/>
    </dgm:pt>
    <dgm:pt modelId="{752FA816-A2BD-497A-8257-29CB67D55B9E}" type="pres">
      <dgm:prSet presAssocID="{8DEA06D3-05F8-4A7A-B921-195901D7149F}" presName="FourNodes_1" presStyleLbl="node1" presStyleIdx="0" presStyleCnt="4">
        <dgm:presLayoutVars>
          <dgm:bulletEnabled val="1"/>
        </dgm:presLayoutVars>
      </dgm:prSet>
      <dgm:spPr/>
    </dgm:pt>
    <dgm:pt modelId="{C7FA076B-CAB3-4231-92F1-504911CE6FDE}" type="pres">
      <dgm:prSet presAssocID="{8DEA06D3-05F8-4A7A-B921-195901D7149F}" presName="FourNodes_2" presStyleLbl="node1" presStyleIdx="1" presStyleCnt="4">
        <dgm:presLayoutVars>
          <dgm:bulletEnabled val="1"/>
        </dgm:presLayoutVars>
      </dgm:prSet>
      <dgm:spPr/>
    </dgm:pt>
    <dgm:pt modelId="{E3C917B9-EC55-4453-8EB7-008F9891E0DE}" type="pres">
      <dgm:prSet presAssocID="{8DEA06D3-05F8-4A7A-B921-195901D7149F}" presName="FourNodes_3" presStyleLbl="node1" presStyleIdx="2" presStyleCnt="4">
        <dgm:presLayoutVars>
          <dgm:bulletEnabled val="1"/>
        </dgm:presLayoutVars>
      </dgm:prSet>
      <dgm:spPr/>
    </dgm:pt>
    <dgm:pt modelId="{C47660BA-E3C0-4942-93DB-09C0934F2196}" type="pres">
      <dgm:prSet presAssocID="{8DEA06D3-05F8-4A7A-B921-195901D7149F}" presName="FourNodes_4" presStyleLbl="node1" presStyleIdx="3" presStyleCnt="4">
        <dgm:presLayoutVars>
          <dgm:bulletEnabled val="1"/>
        </dgm:presLayoutVars>
      </dgm:prSet>
      <dgm:spPr/>
    </dgm:pt>
    <dgm:pt modelId="{A77459F5-95FA-40C2-8716-8835E36B7C7E}" type="pres">
      <dgm:prSet presAssocID="{8DEA06D3-05F8-4A7A-B921-195901D7149F}" presName="FourConn_1-2" presStyleLbl="fgAccFollowNode1" presStyleIdx="0" presStyleCnt="3">
        <dgm:presLayoutVars>
          <dgm:bulletEnabled val="1"/>
        </dgm:presLayoutVars>
      </dgm:prSet>
      <dgm:spPr/>
    </dgm:pt>
    <dgm:pt modelId="{39C63DAE-7AE9-405A-B914-99F4C584B711}" type="pres">
      <dgm:prSet presAssocID="{8DEA06D3-05F8-4A7A-B921-195901D7149F}" presName="FourConn_2-3" presStyleLbl="fgAccFollowNode1" presStyleIdx="1" presStyleCnt="3">
        <dgm:presLayoutVars>
          <dgm:bulletEnabled val="1"/>
        </dgm:presLayoutVars>
      </dgm:prSet>
      <dgm:spPr/>
    </dgm:pt>
    <dgm:pt modelId="{03235C30-2904-4ABD-9E43-800CCCF32A04}" type="pres">
      <dgm:prSet presAssocID="{8DEA06D3-05F8-4A7A-B921-195901D7149F}" presName="FourConn_3-4" presStyleLbl="fgAccFollowNode1" presStyleIdx="2" presStyleCnt="3">
        <dgm:presLayoutVars>
          <dgm:bulletEnabled val="1"/>
        </dgm:presLayoutVars>
      </dgm:prSet>
      <dgm:spPr/>
    </dgm:pt>
    <dgm:pt modelId="{A64C00D7-5E3B-463F-9BB8-7B0C95463B79}" type="pres">
      <dgm:prSet presAssocID="{8DEA06D3-05F8-4A7A-B921-195901D7149F}" presName="FourNodes_1_text" presStyleLbl="node1" presStyleIdx="3" presStyleCnt="4">
        <dgm:presLayoutVars>
          <dgm:bulletEnabled val="1"/>
        </dgm:presLayoutVars>
      </dgm:prSet>
      <dgm:spPr/>
    </dgm:pt>
    <dgm:pt modelId="{DE5C9152-5FC8-47A9-92D7-B9DB484109D2}" type="pres">
      <dgm:prSet presAssocID="{8DEA06D3-05F8-4A7A-B921-195901D7149F}" presName="FourNodes_2_text" presStyleLbl="node1" presStyleIdx="3" presStyleCnt="4">
        <dgm:presLayoutVars>
          <dgm:bulletEnabled val="1"/>
        </dgm:presLayoutVars>
      </dgm:prSet>
      <dgm:spPr/>
    </dgm:pt>
    <dgm:pt modelId="{7382D849-1EDC-4F7C-9EEE-906710696C6F}" type="pres">
      <dgm:prSet presAssocID="{8DEA06D3-05F8-4A7A-B921-195901D7149F}" presName="FourNodes_3_text" presStyleLbl="node1" presStyleIdx="3" presStyleCnt="4">
        <dgm:presLayoutVars>
          <dgm:bulletEnabled val="1"/>
        </dgm:presLayoutVars>
      </dgm:prSet>
      <dgm:spPr/>
    </dgm:pt>
    <dgm:pt modelId="{CAD3ECE2-47D2-421A-847A-D95FAA13C32B}" type="pres">
      <dgm:prSet presAssocID="{8DEA06D3-05F8-4A7A-B921-195901D7149F}" presName="FourNodes_4_text" presStyleLbl="node1" presStyleIdx="3" presStyleCnt="4">
        <dgm:presLayoutVars>
          <dgm:bulletEnabled val="1"/>
        </dgm:presLayoutVars>
      </dgm:prSet>
      <dgm:spPr/>
    </dgm:pt>
  </dgm:ptLst>
  <dgm:cxnLst>
    <dgm:cxn modelId="{A4A79F0B-8793-43C2-BA06-F3605E468C33}" type="presOf" srcId="{B9156E01-BB43-49E3-BD7C-205EF6B7B8F0}" destId="{C47660BA-E3C0-4942-93DB-09C0934F2196}" srcOrd="0" destOrd="0" presId="urn:microsoft.com/office/officeart/2005/8/layout/vProcess5"/>
    <dgm:cxn modelId="{67EE0213-14E1-40B8-AECE-75E38CF65257}" type="presOf" srcId="{4FB52E4D-E869-412C-A435-B5E44B3BE548}" destId="{C7FA076B-CAB3-4231-92F1-504911CE6FDE}" srcOrd="0" destOrd="0" presId="urn:microsoft.com/office/officeart/2005/8/layout/vProcess5"/>
    <dgm:cxn modelId="{87B8501B-EBA6-4E0E-B1AE-45CA03BFEB3B}" type="presOf" srcId="{149B62C2-5E5A-49F2-AC32-163F90A59F0E}" destId="{7382D849-1EDC-4F7C-9EEE-906710696C6F}" srcOrd="1" destOrd="0" presId="urn:microsoft.com/office/officeart/2005/8/layout/vProcess5"/>
    <dgm:cxn modelId="{C5703E1F-F48A-4835-ABDE-86173926B071}" type="presOf" srcId="{DEFDDFAB-E704-49A2-BE5E-CE138974E81F}" destId="{752FA816-A2BD-497A-8257-29CB67D55B9E}" srcOrd="0" destOrd="0" presId="urn:microsoft.com/office/officeart/2005/8/layout/vProcess5"/>
    <dgm:cxn modelId="{383A5A41-BBC3-4FBC-AAA2-B58DE2124068}" type="presOf" srcId="{149B62C2-5E5A-49F2-AC32-163F90A59F0E}" destId="{E3C917B9-EC55-4453-8EB7-008F9891E0DE}" srcOrd="0" destOrd="0" presId="urn:microsoft.com/office/officeart/2005/8/layout/vProcess5"/>
    <dgm:cxn modelId="{484CF844-AE8A-4312-87AA-478C27247197}" srcId="{8DEA06D3-05F8-4A7A-B921-195901D7149F}" destId="{DEFDDFAB-E704-49A2-BE5E-CE138974E81F}" srcOrd="0" destOrd="0" parTransId="{97778E7B-77A4-48BC-BE78-C91D579C2A8C}" sibTransId="{853CE4B4-0995-4C37-ACF6-C2974919170C}"/>
    <dgm:cxn modelId="{BB0CA845-DCF8-4553-BA10-DAC354196B80}" type="presOf" srcId="{853CE4B4-0995-4C37-ACF6-C2974919170C}" destId="{A77459F5-95FA-40C2-8716-8835E36B7C7E}" srcOrd="0" destOrd="0" presId="urn:microsoft.com/office/officeart/2005/8/layout/vProcess5"/>
    <dgm:cxn modelId="{17231251-8543-4596-AAD4-B00592D29FF1}" type="presOf" srcId="{8DEA06D3-05F8-4A7A-B921-195901D7149F}" destId="{C7594E4C-A400-48D2-AC67-51A58F4DA0C1}" srcOrd="0" destOrd="0" presId="urn:microsoft.com/office/officeart/2005/8/layout/vProcess5"/>
    <dgm:cxn modelId="{AC601376-E1E8-42E7-9BC1-04E5F1FD2B4C}" srcId="{8DEA06D3-05F8-4A7A-B921-195901D7149F}" destId="{4FB52E4D-E869-412C-A435-B5E44B3BE548}" srcOrd="1" destOrd="0" parTransId="{D7B097E1-D8E3-4F86-B747-40473E1CF776}" sibTransId="{F4C78FC5-29D5-488A-9247-D17BB83E2A00}"/>
    <dgm:cxn modelId="{2FB303A7-2715-4356-A4AA-D806F7C04BC4}" type="presOf" srcId="{DEFDDFAB-E704-49A2-BE5E-CE138974E81F}" destId="{A64C00D7-5E3B-463F-9BB8-7B0C95463B79}" srcOrd="1" destOrd="0" presId="urn:microsoft.com/office/officeart/2005/8/layout/vProcess5"/>
    <dgm:cxn modelId="{FFD3D7A9-66C3-49A5-82A6-D532C4EA414E}" type="presOf" srcId="{4FB52E4D-E869-412C-A435-B5E44B3BE548}" destId="{DE5C9152-5FC8-47A9-92D7-B9DB484109D2}" srcOrd="1" destOrd="0" presId="urn:microsoft.com/office/officeart/2005/8/layout/vProcess5"/>
    <dgm:cxn modelId="{9F9430B6-EEC1-4974-BA53-EDE09E07A88A}" type="presOf" srcId="{F39664A1-3F90-44DA-89FB-2A2CE801A976}" destId="{03235C30-2904-4ABD-9E43-800CCCF32A04}" srcOrd="0" destOrd="0" presId="urn:microsoft.com/office/officeart/2005/8/layout/vProcess5"/>
    <dgm:cxn modelId="{CC2B0BC1-1F68-4AF8-9C50-84106B5FA7FF}" type="presOf" srcId="{F4C78FC5-29D5-488A-9247-D17BB83E2A00}" destId="{39C63DAE-7AE9-405A-B914-99F4C584B711}" srcOrd="0" destOrd="0" presId="urn:microsoft.com/office/officeart/2005/8/layout/vProcess5"/>
    <dgm:cxn modelId="{933EF8CA-B806-4EB4-905A-8E6E559E97FD}" type="presOf" srcId="{B9156E01-BB43-49E3-BD7C-205EF6B7B8F0}" destId="{CAD3ECE2-47D2-421A-847A-D95FAA13C32B}" srcOrd="1" destOrd="0" presId="urn:microsoft.com/office/officeart/2005/8/layout/vProcess5"/>
    <dgm:cxn modelId="{B767F2EE-60F3-4505-930C-60FE7CD2DCA4}" srcId="{8DEA06D3-05F8-4A7A-B921-195901D7149F}" destId="{149B62C2-5E5A-49F2-AC32-163F90A59F0E}" srcOrd="2" destOrd="0" parTransId="{4B84E5F6-008E-45EC-BFE0-CE2DD95E59AA}" sibTransId="{F39664A1-3F90-44DA-89FB-2A2CE801A976}"/>
    <dgm:cxn modelId="{67B3A5F6-AAA7-4B93-BE51-1BB5A6BA248C}" srcId="{8DEA06D3-05F8-4A7A-B921-195901D7149F}" destId="{B9156E01-BB43-49E3-BD7C-205EF6B7B8F0}" srcOrd="3" destOrd="0" parTransId="{2F5C56C3-5BE7-4063-B9C4-2B165AD475FE}" sibTransId="{4D8206FF-0F01-4DC4-AED8-B9447208D8E7}"/>
    <dgm:cxn modelId="{67012C10-A36F-4BCD-AA70-6ACFBEC301EC}" type="presParOf" srcId="{C7594E4C-A400-48D2-AC67-51A58F4DA0C1}" destId="{99394193-1AD8-45C1-A320-A419B8A5A94E}" srcOrd="0" destOrd="0" presId="urn:microsoft.com/office/officeart/2005/8/layout/vProcess5"/>
    <dgm:cxn modelId="{AE5993F1-0E9D-41CA-BC2D-E32DBD4DC258}" type="presParOf" srcId="{C7594E4C-A400-48D2-AC67-51A58F4DA0C1}" destId="{752FA816-A2BD-497A-8257-29CB67D55B9E}" srcOrd="1" destOrd="0" presId="urn:microsoft.com/office/officeart/2005/8/layout/vProcess5"/>
    <dgm:cxn modelId="{3F6EF245-9418-4CE8-A3A8-BE6DD2C6B2D2}" type="presParOf" srcId="{C7594E4C-A400-48D2-AC67-51A58F4DA0C1}" destId="{C7FA076B-CAB3-4231-92F1-504911CE6FDE}" srcOrd="2" destOrd="0" presId="urn:microsoft.com/office/officeart/2005/8/layout/vProcess5"/>
    <dgm:cxn modelId="{8478414B-14BA-4E36-AB83-14021EBA86CB}" type="presParOf" srcId="{C7594E4C-A400-48D2-AC67-51A58F4DA0C1}" destId="{E3C917B9-EC55-4453-8EB7-008F9891E0DE}" srcOrd="3" destOrd="0" presId="urn:microsoft.com/office/officeart/2005/8/layout/vProcess5"/>
    <dgm:cxn modelId="{C97002F1-740F-46DA-9447-700A5EEF8910}" type="presParOf" srcId="{C7594E4C-A400-48D2-AC67-51A58F4DA0C1}" destId="{C47660BA-E3C0-4942-93DB-09C0934F2196}" srcOrd="4" destOrd="0" presId="urn:microsoft.com/office/officeart/2005/8/layout/vProcess5"/>
    <dgm:cxn modelId="{7F9157E3-861B-45B9-AC63-6A2DEC12464C}" type="presParOf" srcId="{C7594E4C-A400-48D2-AC67-51A58F4DA0C1}" destId="{A77459F5-95FA-40C2-8716-8835E36B7C7E}" srcOrd="5" destOrd="0" presId="urn:microsoft.com/office/officeart/2005/8/layout/vProcess5"/>
    <dgm:cxn modelId="{E154D0DA-48D9-4312-BE40-BBDF89EC3FE6}" type="presParOf" srcId="{C7594E4C-A400-48D2-AC67-51A58F4DA0C1}" destId="{39C63DAE-7AE9-405A-B914-99F4C584B711}" srcOrd="6" destOrd="0" presId="urn:microsoft.com/office/officeart/2005/8/layout/vProcess5"/>
    <dgm:cxn modelId="{15673FDB-BD7A-4DCC-93AB-BC008EE982ED}" type="presParOf" srcId="{C7594E4C-A400-48D2-AC67-51A58F4DA0C1}" destId="{03235C30-2904-4ABD-9E43-800CCCF32A04}" srcOrd="7" destOrd="0" presId="urn:microsoft.com/office/officeart/2005/8/layout/vProcess5"/>
    <dgm:cxn modelId="{767AB147-C797-406F-90B3-514A3FB3A67A}" type="presParOf" srcId="{C7594E4C-A400-48D2-AC67-51A58F4DA0C1}" destId="{A64C00D7-5E3B-463F-9BB8-7B0C95463B79}" srcOrd="8" destOrd="0" presId="urn:microsoft.com/office/officeart/2005/8/layout/vProcess5"/>
    <dgm:cxn modelId="{58B8F099-C96A-49E1-962F-5CBF0C85DE2A}" type="presParOf" srcId="{C7594E4C-A400-48D2-AC67-51A58F4DA0C1}" destId="{DE5C9152-5FC8-47A9-92D7-B9DB484109D2}" srcOrd="9" destOrd="0" presId="urn:microsoft.com/office/officeart/2005/8/layout/vProcess5"/>
    <dgm:cxn modelId="{F629415A-1D83-4E9C-9FDB-029742CA25C8}" type="presParOf" srcId="{C7594E4C-A400-48D2-AC67-51A58F4DA0C1}" destId="{7382D849-1EDC-4F7C-9EEE-906710696C6F}" srcOrd="10" destOrd="0" presId="urn:microsoft.com/office/officeart/2005/8/layout/vProcess5"/>
    <dgm:cxn modelId="{AE9A56D5-B2F2-4BFF-A39E-7E89E4566AD3}" type="presParOf" srcId="{C7594E4C-A400-48D2-AC67-51A58F4DA0C1}" destId="{CAD3ECE2-47D2-421A-847A-D95FAA13C32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A7A4CE-EA5F-4055-B27D-08BB4E96763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17AE0D7-C51F-45DF-882C-707760B2382F}">
      <dgm:prSet/>
      <dgm:spPr/>
      <dgm:t>
        <a:bodyPr/>
        <a:lstStyle/>
        <a:p>
          <a:r>
            <a:rPr lang="en-US" dirty="0"/>
            <a:t>Academic Assistance [Standardized Test Performance Level] – students who score as Not Met/fail/low (a value of ‘1’ which means “Not Met” or “Below Basic”) on selected standardized state test.  This file is imported into PowerSchool.  The SCDE generates this file to be imported.  The district admin will notify you when the file has been imported into PowerSchool. </a:t>
          </a:r>
          <a:br>
            <a:rPr lang="en-US" dirty="0"/>
          </a:br>
          <a:br>
            <a:rPr lang="en-US" dirty="0"/>
          </a:br>
          <a:r>
            <a:rPr lang="en-US" b="1" u="sng" dirty="0"/>
            <a:t>Note</a:t>
          </a:r>
          <a:r>
            <a:rPr lang="en-US" dirty="0"/>
            <a:t>: You may want to wait until this file is imported into PowerSchool before running your 135th day Add-on Weightings reports so you do not have to run them multiple times, but this is an option.</a:t>
          </a:r>
        </a:p>
      </dgm:t>
    </dgm:pt>
    <dgm:pt modelId="{862C96EB-2DC8-4421-A1C3-C31D89DB9725}" type="parTrans" cxnId="{46FF5630-E63F-4C5B-9867-C892D744BE54}">
      <dgm:prSet/>
      <dgm:spPr/>
      <dgm:t>
        <a:bodyPr/>
        <a:lstStyle/>
        <a:p>
          <a:endParaRPr lang="en-US"/>
        </a:p>
      </dgm:t>
    </dgm:pt>
    <dgm:pt modelId="{0A0D1922-3209-4E78-A114-A9979CB8A2CB}" type="sibTrans" cxnId="{46FF5630-E63F-4C5B-9867-C892D744BE54}">
      <dgm:prSet/>
      <dgm:spPr/>
      <dgm:t>
        <a:bodyPr/>
        <a:lstStyle/>
        <a:p>
          <a:endParaRPr lang="en-US"/>
        </a:p>
      </dgm:t>
    </dgm:pt>
    <dgm:pt modelId="{B847F2EC-85B1-4B79-9573-59AB9C169FDD}">
      <dgm:prSet/>
      <dgm:spPr/>
      <dgm:t>
        <a:bodyPr/>
        <a:lstStyle/>
        <a:p>
          <a:r>
            <a:rPr lang="en-US" dirty="0"/>
            <a:t>High Achieving – Gifted and Talented – Academic (GTA), Gifted and Talented – Artistic (GTR), Advanced Placement (AP), International Baccalaureate (IB). GTA/GTR students must be STATE-IDENTIFIED ~</a:t>
          </a:r>
          <a:r>
            <a:rPr lang="en-US" u="sng" dirty="0"/>
            <a:t>and</a:t>
          </a:r>
          <a:r>
            <a:rPr lang="en-US" dirty="0"/>
            <a:t>~ SERVED in a GT/Honors Program.  Use the first day of the school year as the effective start date. Grades 3 – 12 for GTA &amp; GTR.  Grades 9 – 12 for AP &amp; IB.</a:t>
          </a:r>
        </a:p>
      </dgm:t>
    </dgm:pt>
    <dgm:pt modelId="{C88E3C4F-0C9C-46A0-9292-86C5508B4E3B}" type="parTrans" cxnId="{19E2C55F-A7DE-4DB2-A691-51708B881A51}">
      <dgm:prSet/>
      <dgm:spPr/>
      <dgm:t>
        <a:bodyPr/>
        <a:lstStyle/>
        <a:p>
          <a:endParaRPr lang="en-US"/>
        </a:p>
      </dgm:t>
    </dgm:pt>
    <dgm:pt modelId="{A4E715A3-2F83-416A-89DF-C6607D1B5DA7}" type="sibTrans" cxnId="{19E2C55F-A7DE-4DB2-A691-51708B881A51}">
      <dgm:prSet/>
      <dgm:spPr/>
      <dgm:t>
        <a:bodyPr/>
        <a:lstStyle/>
        <a:p>
          <a:endParaRPr lang="en-US"/>
        </a:p>
      </dgm:t>
    </dgm:pt>
    <dgm:pt modelId="{9C605190-BEA5-41C2-8A2E-5BB98E7272FE}" type="pres">
      <dgm:prSet presAssocID="{79A7A4CE-EA5F-4055-B27D-08BB4E967633}" presName="linear" presStyleCnt="0">
        <dgm:presLayoutVars>
          <dgm:animLvl val="lvl"/>
          <dgm:resizeHandles val="exact"/>
        </dgm:presLayoutVars>
      </dgm:prSet>
      <dgm:spPr/>
    </dgm:pt>
    <dgm:pt modelId="{C5E17E9E-F73B-4ECB-BF29-9B213909BF1A}" type="pres">
      <dgm:prSet presAssocID="{817AE0D7-C51F-45DF-882C-707760B2382F}" presName="parentText" presStyleLbl="node1" presStyleIdx="0" presStyleCnt="2">
        <dgm:presLayoutVars>
          <dgm:chMax val="0"/>
          <dgm:bulletEnabled val="1"/>
        </dgm:presLayoutVars>
      </dgm:prSet>
      <dgm:spPr/>
    </dgm:pt>
    <dgm:pt modelId="{452E0D19-C9AE-4217-9ECA-01DF78308980}" type="pres">
      <dgm:prSet presAssocID="{0A0D1922-3209-4E78-A114-A9979CB8A2CB}" presName="spacer" presStyleCnt="0"/>
      <dgm:spPr/>
    </dgm:pt>
    <dgm:pt modelId="{4C600AFF-FB0F-4D36-81D4-94CDD59EE96E}" type="pres">
      <dgm:prSet presAssocID="{B847F2EC-85B1-4B79-9573-59AB9C169FDD}" presName="parentText" presStyleLbl="node1" presStyleIdx="1" presStyleCnt="2">
        <dgm:presLayoutVars>
          <dgm:chMax val="0"/>
          <dgm:bulletEnabled val="1"/>
        </dgm:presLayoutVars>
      </dgm:prSet>
      <dgm:spPr/>
    </dgm:pt>
  </dgm:ptLst>
  <dgm:cxnLst>
    <dgm:cxn modelId="{56876E15-D962-408F-A771-CCC77A124FC8}" type="presOf" srcId="{B847F2EC-85B1-4B79-9573-59AB9C169FDD}" destId="{4C600AFF-FB0F-4D36-81D4-94CDD59EE96E}" srcOrd="0" destOrd="0" presId="urn:microsoft.com/office/officeart/2005/8/layout/vList2"/>
    <dgm:cxn modelId="{46FF5630-E63F-4C5B-9867-C892D744BE54}" srcId="{79A7A4CE-EA5F-4055-B27D-08BB4E967633}" destId="{817AE0D7-C51F-45DF-882C-707760B2382F}" srcOrd="0" destOrd="0" parTransId="{862C96EB-2DC8-4421-A1C3-C31D89DB9725}" sibTransId="{0A0D1922-3209-4E78-A114-A9979CB8A2CB}"/>
    <dgm:cxn modelId="{19E2C55F-A7DE-4DB2-A691-51708B881A51}" srcId="{79A7A4CE-EA5F-4055-B27D-08BB4E967633}" destId="{B847F2EC-85B1-4B79-9573-59AB9C169FDD}" srcOrd="1" destOrd="0" parTransId="{C88E3C4F-0C9C-46A0-9292-86C5508B4E3B}" sibTransId="{A4E715A3-2F83-416A-89DF-C6607D1B5DA7}"/>
    <dgm:cxn modelId="{A0B6B662-096A-4215-9D19-9F687CDAAC2E}" type="presOf" srcId="{79A7A4CE-EA5F-4055-B27D-08BB4E967633}" destId="{9C605190-BEA5-41C2-8A2E-5BB98E7272FE}" srcOrd="0" destOrd="0" presId="urn:microsoft.com/office/officeart/2005/8/layout/vList2"/>
    <dgm:cxn modelId="{5637D7C0-A204-4056-9202-FB9FE11E6FD3}" type="presOf" srcId="{817AE0D7-C51F-45DF-882C-707760B2382F}" destId="{C5E17E9E-F73B-4ECB-BF29-9B213909BF1A}" srcOrd="0" destOrd="0" presId="urn:microsoft.com/office/officeart/2005/8/layout/vList2"/>
    <dgm:cxn modelId="{780063CC-EBDB-489E-8678-585BBCE4A20C}" type="presParOf" srcId="{9C605190-BEA5-41C2-8A2E-5BB98E7272FE}" destId="{C5E17E9E-F73B-4ECB-BF29-9B213909BF1A}" srcOrd="0" destOrd="0" presId="urn:microsoft.com/office/officeart/2005/8/layout/vList2"/>
    <dgm:cxn modelId="{F31DC7CD-A045-48B3-BA13-849953F31040}" type="presParOf" srcId="{9C605190-BEA5-41C2-8A2E-5BB98E7272FE}" destId="{452E0D19-C9AE-4217-9ECA-01DF78308980}" srcOrd="1" destOrd="0" presId="urn:microsoft.com/office/officeart/2005/8/layout/vList2"/>
    <dgm:cxn modelId="{D96CDFD9-12B0-47CA-882D-AB31EBCBB391}" type="presParOf" srcId="{9C605190-BEA5-41C2-8A2E-5BB98E7272FE}" destId="{4C600AFF-FB0F-4D36-81D4-94CDD59EE96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B101C-FC31-4617-AD0C-FC3A233E4A6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5E4F94B-5E89-4838-8058-D943A0CFA595}">
      <dgm:prSet/>
      <dgm:spPr/>
      <dgm:t>
        <a:bodyPr/>
        <a:lstStyle/>
        <a:p>
          <a:r>
            <a:rPr lang="en-US"/>
            <a:t>Poverty – Pupils in Poverty (PIP), defined using Directly Certified, Direct Certification Extended, SNAP/TANF, Homeless, Migrant, Runaway, Foster: </a:t>
          </a:r>
          <a:br>
            <a:rPr lang="en-US"/>
          </a:br>
          <a:r>
            <a:rPr lang="en-US"/>
            <a:t>S_SC_STU_X.Migrant, S_SC_STU_X.Night_Residence, S_SC_STU_X.Foster_Home *Identifed in PowerSchool</a:t>
          </a:r>
        </a:p>
      </dgm:t>
    </dgm:pt>
    <dgm:pt modelId="{62B9A675-76FA-422D-B6B8-FFDDEEC88C28}" type="parTrans" cxnId="{C31B4C24-2D00-48ED-8654-95D698DB1B93}">
      <dgm:prSet/>
      <dgm:spPr/>
      <dgm:t>
        <a:bodyPr/>
        <a:lstStyle/>
        <a:p>
          <a:endParaRPr lang="en-US"/>
        </a:p>
      </dgm:t>
    </dgm:pt>
    <dgm:pt modelId="{9BB7759A-6B16-453B-8843-E43131FB7764}" type="sibTrans" cxnId="{C31B4C24-2D00-48ED-8654-95D698DB1B93}">
      <dgm:prSet/>
      <dgm:spPr/>
      <dgm:t>
        <a:bodyPr/>
        <a:lstStyle/>
        <a:p>
          <a:endParaRPr lang="en-US"/>
        </a:p>
      </dgm:t>
    </dgm:pt>
    <dgm:pt modelId="{C2EE8094-40B3-49ED-BED1-FACCB92D5E73}">
      <dgm:prSet/>
      <dgm:spPr/>
      <dgm:t>
        <a:bodyPr/>
        <a:lstStyle/>
        <a:p>
          <a:r>
            <a:rPr lang="en-US"/>
            <a:t>LEP - Limited English Proficiency ESL value scores of 1-5, 6.0, W, X. Each new LEP student must be evaluated within the first 10 days of school. All proficiency codes must be entered into PS for LEP students ASAP to indicate proficiency levels of the English language.</a:t>
          </a:r>
        </a:p>
      </dgm:t>
    </dgm:pt>
    <dgm:pt modelId="{4083ECB4-EE8A-4732-9239-CA92BBE8116E}" type="parTrans" cxnId="{BB9E4FFD-339A-40BC-AA8D-EF4AAB95ED8A}">
      <dgm:prSet/>
      <dgm:spPr/>
      <dgm:t>
        <a:bodyPr/>
        <a:lstStyle/>
        <a:p>
          <a:endParaRPr lang="en-US"/>
        </a:p>
      </dgm:t>
    </dgm:pt>
    <dgm:pt modelId="{A667F5C1-1CA5-415B-9C42-BE226C528113}" type="sibTrans" cxnId="{BB9E4FFD-339A-40BC-AA8D-EF4AAB95ED8A}">
      <dgm:prSet/>
      <dgm:spPr/>
      <dgm:t>
        <a:bodyPr/>
        <a:lstStyle/>
        <a:p>
          <a:endParaRPr lang="en-US"/>
        </a:p>
      </dgm:t>
    </dgm:pt>
    <dgm:pt modelId="{2EA41384-69E7-45FE-B1E2-12E74E9F4A06}">
      <dgm:prSet/>
      <dgm:spPr/>
      <dgm:t>
        <a:bodyPr/>
        <a:lstStyle/>
        <a:p>
          <a:r>
            <a:rPr lang="en-US" dirty="0"/>
            <a:t>Dual Credit – Student must be enrolled at least 30 days in an approved Dual Enrollment course where ‘E’ is the 7th character of the Course Number</a:t>
          </a:r>
        </a:p>
      </dgm:t>
    </dgm:pt>
    <dgm:pt modelId="{723554C4-C1BB-4958-846C-C7C21B02621E}" type="parTrans" cxnId="{C3C70E70-EE2B-4291-9A8C-4858C1691E92}">
      <dgm:prSet/>
      <dgm:spPr/>
      <dgm:t>
        <a:bodyPr/>
        <a:lstStyle/>
        <a:p>
          <a:endParaRPr lang="en-US"/>
        </a:p>
      </dgm:t>
    </dgm:pt>
    <dgm:pt modelId="{84EA0242-A14C-49B4-A876-7EC31FF267BA}" type="sibTrans" cxnId="{C3C70E70-EE2B-4291-9A8C-4858C1691E92}">
      <dgm:prSet/>
      <dgm:spPr/>
      <dgm:t>
        <a:bodyPr/>
        <a:lstStyle/>
        <a:p>
          <a:endParaRPr lang="en-US"/>
        </a:p>
      </dgm:t>
    </dgm:pt>
    <dgm:pt modelId="{D08E5217-A340-4D99-BAFA-5FDD9BA1B99D}">
      <dgm:prSet/>
      <dgm:spPr/>
      <dgm:t>
        <a:bodyPr/>
        <a:lstStyle/>
        <a:p>
          <a:r>
            <a:rPr lang="en-US"/>
            <a:t>Run Reports: </a:t>
          </a:r>
          <a:r>
            <a:rPr lang="en-US" i="1"/>
            <a:t>Start Page &gt; System Reports &gt; State tab &gt; Under Add-On Weightings header</a:t>
          </a:r>
          <a:endParaRPr lang="en-US"/>
        </a:p>
      </dgm:t>
    </dgm:pt>
    <dgm:pt modelId="{F46F1968-10A7-483D-ABD9-73ACE87CEC8E}" type="parTrans" cxnId="{790FB748-AEF8-4DEA-9C72-BA9888556817}">
      <dgm:prSet/>
      <dgm:spPr/>
      <dgm:t>
        <a:bodyPr/>
        <a:lstStyle/>
        <a:p>
          <a:endParaRPr lang="en-US"/>
        </a:p>
      </dgm:t>
    </dgm:pt>
    <dgm:pt modelId="{B3DE6A9D-FAFC-43FE-97B1-54BB42102E9B}" type="sibTrans" cxnId="{790FB748-AEF8-4DEA-9C72-BA9888556817}">
      <dgm:prSet/>
      <dgm:spPr/>
      <dgm:t>
        <a:bodyPr/>
        <a:lstStyle/>
        <a:p>
          <a:endParaRPr lang="en-US"/>
        </a:p>
      </dgm:t>
    </dgm:pt>
    <dgm:pt modelId="{9350E459-C232-4B44-BE11-66663863F180}" type="pres">
      <dgm:prSet presAssocID="{963B101C-FC31-4617-AD0C-FC3A233E4A61}" presName="linear" presStyleCnt="0">
        <dgm:presLayoutVars>
          <dgm:animLvl val="lvl"/>
          <dgm:resizeHandles val="exact"/>
        </dgm:presLayoutVars>
      </dgm:prSet>
      <dgm:spPr/>
    </dgm:pt>
    <dgm:pt modelId="{AEE9B8DE-A502-417D-B3CD-39A64A13FC8E}" type="pres">
      <dgm:prSet presAssocID="{35E4F94B-5E89-4838-8058-D943A0CFA595}" presName="parentText" presStyleLbl="node1" presStyleIdx="0" presStyleCnt="4">
        <dgm:presLayoutVars>
          <dgm:chMax val="0"/>
          <dgm:bulletEnabled val="1"/>
        </dgm:presLayoutVars>
      </dgm:prSet>
      <dgm:spPr/>
    </dgm:pt>
    <dgm:pt modelId="{3E79777D-C3DA-4D6A-9630-54D0CBB59612}" type="pres">
      <dgm:prSet presAssocID="{9BB7759A-6B16-453B-8843-E43131FB7764}" presName="spacer" presStyleCnt="0"/>
      <dgm:spPr/>
    </dgm:pt>
    <dgm:pt modelId="{3EA26634-5D7D-4446-BE1D-F63F5CFB9F08}" type="pres">
      <dgm:prSet presAssocID="{C2EE8094-40B3-49ED-BED1-FACCB92D5E73}" presName="parentText" presStyleLbl="node1" presStyleIdx="1" presStyleCnt="4">
        <dgm:presLayoutVars>
          <dgm:chMax val="0"/>
          <dgm:bulletEnabled val="1"/>
        </dgm:presLayoutVars>
      </dgm:prSet>
      <dgm:spPr/>
    </dgm:pt>
    <dgm:pt modelId="{8C0ADE2F-F5E0-4A1C-9CE0-8244BA51E79C}" type="pres">
      <dgm:prSet presAssocID="{A667F5C1-1CA5-415B-9C42-BE226C528113}" presName="spacer" presStyleCnt="0"/>
      <dgm:spPr/>
    </dgm:pt>
    <dgm:pt modelId="{CC63BE9E-8683-40B8-8C4D-9917973BBD09}" type="pres">
      <dgm:prSet presAssocID="{2EA41384-69E7-45FE-B1E2-12E74E9F4A06}" presName="parentText" presStyleLbl="node1" presStyleIdx="2" presStyleCnt="4">
        <dgm:presLayoutVars>
          <dgm:chMax val="0"/>
          <dgm:bulletEnabled val="1"/>
        </dgm:presLayoutVars>
      </dgm:prSet>
      <dgm:spPr/>
    </dgm:pt>
    <dgm:pt modelId="{23AF64AA-56B4-4144-B13F-17A7E601A14A}" type="pres">
      <dgm:prSet presAssocID="{84EA0242-A14C-49B4-A876-7EC31FF267BA}" presName="spacer" presStyleCnt="0"/>
      <dgm:spPr/>
    </dgm:pt>
    <dgm:pt modelId="{C9B11240-E804-41FF-909E-53F06ABC86FF}" type="pres">
      <dgm:prSet presAssocID="{D08E5217-A340-4D99-BAFA-5FDD9BA1B99D}" presName="parentText" presStyleLbl="node1" presStyleIdx="3" presStyleCnt="4">
        <dgm:presLayoutVars>
          <dgm:chMax val="0"/>
          <dgm:bulletEnabled val="1"/>
        </dgm:presLayoutVars>
      </dgm:prSet>
      <dgm:spPr/>
    </dgm:pt>
  </dgm:ptLst>
  <dgm:cxnLst>
    <dgm:cxn modelId="{C31B4C24-2D00-48ED-8654-95D698DB1B93}" srcId="{963B101C-FC31-4617-AD0C-FC3A233E4A61}" destId="{35E4F94B-5E89-4838-8058-D943A0CFA595}" srcOrd="0" destOrd="0" parTransId="{62B9A675-76FA-422D-B6B8-FFDDEEC88C28}" sibTransId="{9BB7759A-6B16-453B-8843-E43131FB7764}"/>
    <dgm:cxn modelId="{47143543-BAB3-4B90-B887-7F3053EA5C71}" type="presOf" srcId="{2EA41384-69E7-45FE-B1E2-12E74E9F4A06}" destId="{CC63BE9E-8683-40B8-8C4D-9917973BBD09}" srcOrd="0" destOrd="0" presId="urn:microsoft.com/office/officeart/2005/8/layout/vList2"/>
    <dgm:cxn modelId="{790FB748-AEF8-4DEA-9C72-BA9888556817}" srcId="{963B101C-FC31-4617-AD0C-FC3A233E4A61}" destId="{D08E5217-A340-4D99-BAFA-5FDD9BA1B99D}" srcOrd="3" destOrd="0" parTransId="{F46F1968-10A7-483D-ABD9-73ACE87CEC8E}" sibTransId="{B3DE6A9D-FAFC-43FE-97B1-54BB42102E9B}"/>
    <dgm:cxn modelId="{C3C70E70-EE2B-4291-9A8C-4858C1691E92}" srcId="{963B101C-FC31-4617-AD0C-FC3A233E4A61}" destId="{2EA41384-69E7-45FE-B1E2-12E74E9F4A06}" srcOrd="2" destOrd="0" parTransId="{723554C4-C1BB-4958-846C-C7C21B02621E}" sibTransId="{84EA0242-A14C-49B4-A876-7EC31FF267BA}"/>
    <dgm:cxn modelId="{00299B7D-0B2D-48FB-9834-E8E84F0B9A74}" type="presOf" srcId="{D08E5217-A340-4D99-BAFA-5FDD9BA1B99D}" destId="{C9B11240-E804-41FF-909E-53F06ABC86FF}" srcOrd="0" destOrd="0" presId="urn:microsoft.com/office/officeart/2005/8/layout/vList2"/>
    <dgm:cxn modelId="{798B0E7E-0F46-4D53-B13B-001AE25FDAB0}" type="presOf" srcId="{C2EE8094-40B3-49ED-BED1-FACCB92D5E73}" destId="{3EA26634-5D7D-4446-BE1D-F63F5CFB9F08}" srcOrd="0" destOrd="0" presId="urn:microsoft.com/office/officeart/2005/8/layout/vList2"/>
    <dgm:cxn modelId="{BCC0ACF7-E8CC-4603-A28D-691398B22BBF}" type="presOf" srcId="{35E4F94B-5E89-4838-8058-D943A0CFA595}" destId="{AEE9B8DE-A502-417D-B3CD-39A64A13FC8E}" srcOrd="0" destOrd="0" presId="urn:microsoft.com/office/officeart/2005/8/layout/vList2"/>
    <dgm:cxn modelId="{830422FD-9602-45AF-A180-136BB1A34D66}" type="presOf" srcId="{963B101C-FC31-4617-AD0C-FC3A233E4A61}" destId="{9350E459-C232-4B44-BE11-66663863F180}" srcOrd="0" destOrd="0" presId="urn:microsoft.com/office/officeart/2005/8/layout/vList2"/>
    <dgm:cxn modelId="{BB9E4FFD-339A-40BC-AA8D-EF4AAB95ED8A}" srcId="{963B101C-FC31-4617-AD0C-FC3A233E4A61}" destId="{C2EE8094-40B3-49ED-BED1-FACCB92D5E73}" srcOrd="1" destOrd="0" parTransId="{4083ECB4-EE8A-4732-9239-CA92BBE8116E}" sibTransId="{A667F5C1-1CA5-415B-9C42-BE226C528113}"/>
    <dgm:cxn modelId="{C4BF5AB9-197D-48B3-BCBC-2C252D8A39F5}" type="presParOf" srcId="{9350E459-C232-4B44-BE11-66663863F180}" destId="{AEE9B8DE-A502-417D-B3CD-39A64A13FC8E}" srcOrd="0" destOrd="0" presId="urn:microsoft.com/office/officeart/2005/8/layout/vList2"/>
    <dgm:cxn modelId="{52E280FA-3650-47A4-9BD3-3690DDC4E95A}" type="presParOf" srcId="{9350E459-C232-4B44-BE11-66663863F180}" destId="{3E79777D-C3DA-4D6A-9630-54D0CBB59612}" srcOrd="1" destOrd="0" presId="urn:microsoft.com/office/officeart/2005/8/layout/vList2"/>
    <dgm:cxn modelId="{B7B6D04A-5B0E-4C70-AE3D-246AEB49CA3D}" type="presParOf" srcId="{9350E459-C232-4B44-BE11-66663863F180}" destId="{3EA26634-5D7D-4446-BE1D-F63F5CFB9F08}" srcOrd="2" destOrd="0" presId="urn:microsoft.com/office/officeart/2005/8/layout/vList2"/>
    <dgm:cxn modelId="{9EFAC56E-B2A4-4C76-9F5B-F1CDFAB858E1}" type="presParOf" srcId="{9350E459-C232-4B44-BE11-66663863F180}" destId="{8C0ADE2F-F5E0-4A1C-9CE0-8244BA51E79C}" srcOrd="3" destOrd="0" presId="urn:microsoft.com/office/officeart/2005/8/layout/vList2"/>
    <dgm:cxn modelId="{BDB13D98-FA2E-4141-9245-1D85699C2CC5}" type="presParOf" srcId="{9350E459-C232-4B44-BE11-66663863F180}" destId="{CC63BE9E-8683-40B8-8C4D-9917973BBD09}" srcOrd="4" destOrd="0" presId="urn:microsoft.com/office/officeart/2005/8/layout/vList2"/>
    <dgm:cxn modelId="{DFEDB371-539B-48DE-A4B2-1E9345D0957D}" type="presParOf" srcId="{9350E459-C232-4B44-BE11-66663863F180}" destId="{23AF64AA-56B4-4144-B13F-17A7E601A14A}" srcOrd="5" destOrd="0" presId="urn:microsoft.com/office/officeart/2005/8/layout/vList2"/>
    <dgm:cxn modelId="{DEAE4DCA-BD2A-4AE5-8925-59214B32235A}" type="presParOf" srcId="{9350E459-C232-4B44-BE11-66663863F180}" destId="{C9B11240-E804-41FF-909E-53F06ABC86F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135D6B-4F3E-4CFF-A38D-0EC7CC0BD4B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87C4C5-6F70-4D3C-A433-5F702DDFED88}">
      <dgm:prSet/>
      <dgm:spPr/>
      <dgm:t>
        <a:bodyPr/>
        <a:lstStyle/>
        <a:p>
          <a:r>
            <a:rPr lang="en-US"/>
            <a:t>Store Quarter 3 Grades</a:t>
          </a:r>
        </a:p>
      </dgm:t>
    </dgm:pt>
    <dgm:pt modelId="{4E6AD164-7A02-457B-88E9-902FB3B0719A}" type="parTrans" cxnId="{3904B7BE-8631-4CD3-9B2E-D17B9C9D956D}">
      <dgm:prSet/>
      <dgm:spPr/>
      <dgm:t>
        <a:bodyPr/>
        <a:lstStyle/>
        <a:p>
          <a:endParaRPr lang="en-US"/>
        </a:p>
      </dgm:t>
    </dgm:pt>
    <dgm:pt modelId="{438F8E2A-F29C-406F-8B57-F1C500A32FCC}" type="sibTrans" cxnId="{3904B7BE-8631-4CD3-9B2E-D17B9C9D956D}">
      <dgm:prSet/>
      <dgm:spPr/>
      <dgm:t>
        <a:bodyPr/>
        <a:lstStyle/>
        <a:p>
          <a:endParaRPr lang="en-US"/>
        </a:p>
      </dgm:t>
    </dgm:pt>
    <dgm:pt modelId="{3D2A0B34-250E-4384-844F-7D6220149818}">
      <dgm:prSet/>
      <dgm:spPr/>
      <dgm:t>
        <a:bodyPr/>
        <a:lstStyle/>
        <a:p>
          <a:r>
            <a:rPr lang="en-US"/>
            <a:t>Run 3</a:t>
          </a:r>
          <a:r>
            <a:rPr lang="en-US" baseline="30000"/>
            <a:t>rd</a:t>
          </a:r>
          <a:r>
            <a:rPr lang="en-US"/>
            <a:t> Quarter Report Cards</a:t>
          </a:r>
        </a:p>
      </dgm:t>
    </dgm:pt>
    <dgm:pt modelId="{99770199-3854-4F58-ADD8-DFE8A95A05DB}" type="parTrans" cxnId="{4E7DEF43-120B-4671-B7EB-34048DE34F89}">
      <dgm:prSet/>
      <dgm:spPr/>
      <dgm:t>
        <a:bodyPr/>
        <a:lstStyle/>
        <a:p>
          <a:endParaRPr lang="en-US"/>
        </a:p>
      </dgm:t>
    </dgm:pt>
    <dgm:pt modelId="{D5C96546-9CD2-47C2-B4F0-9961ABD2A48A}" type="sibTrans" cxnId="{4E7DEF43-120B-4671-B7EB-34048DE34F89}">
      <dgm:prSet/>
      <dgm:spPr/>
      <dgm:t>
        <a:bodyPr/>
        <a:lstStyle/>
        <a:p>
          <a:endParaRPr lang="en-US"/>
        </a:p>
      </dgm:t>
    </dgm:pt>
    <dgm:pt modelId="{04D22E86-79D1-42E0-B204-E9E4E25CD1C2}">
      <dgm:prSet/>
      <dgm:spPr/>
      <dgm:t>
        <a:bodyPr/>
        <a:lstStyle/>
        <a:p>
          <a:r>
            <a:rPr lang="en-US"/>
            <a:t>Run Honor Roll (optional)</a:t>
          </a:r>
        </a:p>
      </dgm:t>
    </dgm:pt>
    <dgm:pt modelId="{031A300E-DC10-4D11-B2F3-DB74B625D327}" type="parTrans" cxnId="{91E7EEF3-D445-4CBB-90B8-6BA5672179CA}">
      <dgm:prSet/>
      <dgm:spPr/>
      <dgm:t>
        <a:bodyPr/>
        <a:lstStyle/>
        <a:p>
          <a:endParaRPr lang="en-US"/>
        </a:p>
      </dgm:t>
    </dgm:pt>
    <dgm:pt modelId="{08BDC8DB-0452-47D8-A789-9E925165EA97}" type="sibTrans" cxnId="{91E7EEF3-D445-4CBB-90B8-6BA5672179CA}">
      <dgm:prSet/>
      <dgm:spPr/>
      <dgm:t>
        <a:bodyPr/>
        <a:lstStyle/>
        <a:p>
          <a:endParaRPr lang="en-US"/>
        </a:p>
      </dgm:t>
    </dgm:pt>
    <dgm:pt modelId="{44961B5A-C5CA-431C-B26B-4B129AD94328}" type="pres">
      <dgm:prSet presAssocID="{A3135D6B-4F3E-4CFF-A38D-0EC7CC0BD4B6}" presName="root" presStyleCnt="0">
        <dgm:presLayoutVars>
          <dgm:dir/>
          <dgm:resizeHandles val="exact"/>
        </dgm:presLayoutVars>
      </dgm:prSet>
      <dgm:spPr/>
    </dgm:pt>
    <dgm:pt modelId="{C0D9C3BE-38F3-4DED-A472-9F565E44926D}" type="pres">
      <dgm:prSet presAssocID="{C287C4C5-6F70-4D3C-A433-5F702DDFED88}" presName="compNode" presStyleCnt="0"/>
      <dgm:spPr/>
    </dgm:pt>
    <dgm:pt modelId="{2EFD7992-40C9-4AA4-A237-374FFC4E73DC}" type="pres">
      <dgm:prSet presAssocID="{C287C4C5-6F70-4D3C-A433-5F702DDFED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EFE79A0-1FE5-4FFC-9656-5A41B9E34F22}" type="pres">
      <dgm:prSet presAssocID="{C287C4C5-6F70-4D3C-A433-5F702DDFED88}" presName="spaceRect" presStyleCnt="0"/>
      <dgm:spPr/>
    </dgm:pt>
    <dgm:pt modelId="{84AEB62A-4DDC-4323-BA58-7D4C737AFA08}" type="pres">
      <dgm:prSet presAssocID="{C287C4C5-6F70-4D3C-A433-5F702DDFED88}" presName="textRect" presStyleLbl="revTx" presStyleIdx="0" presStyleCnt="3">
        <dgm:presLayoutVars>
          <dgm:chMax val="1"/>
          <dgm:chPref val="1"/>
        </dgm:presLayoutVars>
      </dgm:prSet>
      <dgm:spPr/>
    </dgm:pt>
    <dgm:pt modelId="{C6426F63-5D8F-499D-AE6A-6CE44391C180}" type="pres">
      <dgm:prSet presAssocID="{438F8E2A-F29C-406F-8B57-F1C500A32FCC}" presName="sibTrans" presStyleCnt="0"/>
      <dgm:spPr/>
    </dgm:pt>
    <dgm:pt modelId="{7D68206E-6C81-45F4-A139-A76842F7F857}" type="pres">
      <dgm:prSet presAssocID="{3D2A0B34-250E-4384-844F-7D6220149818}" presName="compNode" presStyleCnt="0"/>
      <dgm:spPr/>
    </dgm:pt>
    <dgm:pt modelId="{06B5FE3C-C6EA-4C99-BC4E-F81DDC2877C9}" type="pres">
      <dgm:prSet presAssocID="{3D2A0B34-250E-4384-844F-7D62201498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hy"/>
        </a:ext>
      </dgm:extLst>
    </dgm:pt>
    <dgm:pt modelId="{F0CCA1B1-DA30-4A94-8013-C6450929B604}" type="pres">
      <dgm:prSet presAssocID="{3D2A0B34-250E-4384-844F-7D6220149818}" presName="spaceRect" presStyleCnt="0"/>
      <dgm:spPr/>
    </dgm:pt>
    <dgm:pt modelId="{F0E9F555-DD86-480B-A201-ACEE11DBC27D}" type="pres">
      <dgm:prSet presAssocID="{3D2A0B34-250E-4384-844F-7D6220149818}" presName="textRect" presStyleLbl="revTx" presStyleIdx="1" presStyleCnt="3">
        <dgm:presLayoutVars>
          <dgm:chMax val="1"/>
          <dgm:chPref val="1"/>
        </dgm:presLayoutVars>
      </dgm:prSet>
      <dgm:spPr/>
    </dgm:pt>
    <dgm:pt modelId="{E8A476DD-F875-4740-A053-792BA04FEAE9}" type="pres">
      <dgm:prSet presAssocID="{D5C96546-9CD2-47C2-B4F0-9961ABD2A48A}" presName="sibTrans" presStyleCnt="0"/>
      <dgm:spPr/>
    </dgm:pt>
    <dgm:pt modelId="{01FCBB18-39D6-4250-B68A-649AF1B7774C}" type="pres">
      <dgm:prSet presAssocID="{04D22E86-79D1-42E0-B204-E9E4E25CD1C2}" presName="compNode" presStyleCnt="0"/>
      <dgm:spPr/>
    </dgm:pt>
    <dgm:pt modelId="{63B747DE-1739-41C8-B902-3FADBBFCD2F8}" type="pres">
      <dgm:prSet presAssocID="{04D22E86-79D1-42E0-B204-E9E4E25CD1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a:ext>
      </dgm:extLst>
    </dgm:pt>
    <dgm:pt modelId="{5C23DFD6-26F3-4FFE-9D8E-104F6F703DC9}" type="pres">
      <dgm:prSet presAssocID="{04D22E86-79D1-42E0-B204-E9E4E25CD1C2}" presName="spaceRect" presStyleCnt="0"/>
      <dgm:spPr/>
    </dgm:pt>
    <dgm:pt modelId="{4FFF21EE-334B-4F2D-99B6-9620DD7B6A3D}" type="pres">
      <dgm:prSet presAssocID="{04D22E86-79D1-42E0-B204-E9E4E25CD1C2}" presName="textRect" presStyleLbl="revTx" presStyleIdx="2" presStyleCnt="3">
        <dgm:presLayoutVars>
          <dgm:chMax val="1"/>
          <dgm:chPref val="1"/>
        </dgm:presLayoutVars>
      </dgm:prSet>
      <dgm:spPr/>
    </dgm:pt>
  </dgm:ptLst>
  <dgm:cxnLst>
    <dgm:cxn modelId="{58B4FA03-45EF-4A15-A9F4-00A1DF168665}" type="presOf" srcId="{A3135D6B-4F3E-4CFF-A38D-0EC7CC0BD4B6}" destId="{44961B5A-C5CA-431C-B26B-4B129AD94328}" srcOrd="0" destOrd="0" presId="urn:microsoft.com/office/officeart/2018/2/layout/IconLabelList"/>
    <dgm:cxn modelId="{4E7DEF43-120B-4671-B7EB-34048DE34F89}" srcId="{A3135D6B-4F3E-4CFF-A38D-0EC7CC0BD4B6}" destId="{3D2A0B34-250E-4384-844F-7D6220149818}" srcOrd="1" destOrd="0" parTransId="{99770199-3854-4F58-ADD8-DFE8A95A05DB}" sibTransId="{D5C96546-9CD2-47C2-B4F0-9961ABD2A48A}"/>
    <dgm:cxn modelId="{DBA06F68-2F4B-43BD-B7E6-043E982AD2C0}" type="presOf" srcId="{3D2A0B34-250E-4384-844F-7D6220149818}" destId="{F0E9F555-DD86-480B-A201-ACEE11DBC27D}" srcOrd="0" destOrd="0" presId="urn:microsoft.com/office/officeart/2018/2/layout/IconLabelList"/>
    <dgm:cxn modelId="{F69B8768-79CE-4E00-8F14-942CDB1E3EB0}" type="presOf" srcId="{C287C4C5-6F70-4D3C-A433-5F702DDFED88}" destId="{84AEB62A-4DDC-4323-BA58-7D4C737AFA08}" srcOrd="0" destOrd="0" presId="urn:microsoft.com/office/officeart/2018/2/layout/IconLabelList"/>
    <dgm:cxn modelId="{3904B7BE-8631-4CD3-9B2E-D17B9C9D956D}" srcId="{A3135D6B-4F3E-4CFF-A38D-0EC7CC0BD4B6}" destId="{C287C4C5-6F70-4D3C-A433-5F702DDFED88}" srcOrd="0" destOrd="0" parTransId="{4E6AD164-7A02-457B-88E9-902FB3B0719A}" sibTransId="{438F8E2A-F29C-406F-8B57-F1C500A32FCC}"/>
    <dgm:cxn modelId="{4859C8DA-7622-488E-955F-C2A2D898B4E8}" type="presOf" srcId="{04D22E86-79D1-42E0-B204-E9E4E25CD1C2}" destId="{4FFF21EE-334B-4F2D-99B6-9620DD7B6A3D}" srcOrd="0" destOrd="0" presId="urn:microsoft.com/office/officeart/2018/2/layout/IconLabelList"/>
    <dgm:cxn modelId="{91E7EEF3-D445-4CBB-90B8-6BA5672179CA}" srcId="{A3135D6B-4F3E-4CFF-A38D-0EC7CC0BD4B6}" destId="{04D22E86-79D1-42E0-B204-E9E4E25CD1C2}" srcOrd="2" destOrd="0" parTransId="{031A300E-DC10-4D11-B2F3-DB74B625D327}" sibTransId="{08BDC8DB-0452-47D8-A789-9E925165EA97}"/>
    <dgm:cxn modelId="{EB230451-9550-4B3F-BA40-46B3AE418C8F}" type="presParOf" srcId="{44961B5A-C5CA-431C-B26B-4B129AD94328}" destId="{C0D9C3BE-38F3-4DED-A472-9F565E44926D}" srcOrd="0" destOrd="0" presId="urn:microsoft.com/office/officeart/2018/2/layout/IconLabelList"/>
    <dgm:cxn modelId="{084C65BC-4B07-487B-828E-ECFE0C399F39}" type="presParOf" srcId="{C0D9C3BE-38F3-4DED-A472-9F565E44926D}" destId="{2EFD7992-40C9-4AA4-A237-374FFC4E73DC}" srcOrd="0" destOrd="0" presId="urn:microsoft.com/office/officeart/2018/2/layout/IconLabelList"/>
    <dgm:cxn modelId="{BFC2EE43-5999-470B-B1AB-F100D6DA7690}" type="presParOf" srcId="{C0D9C3BE-38F3-4DED-A472-9F565E44926D}" destId="{EEFE79A0-1FE5-4FFC-9656-5A41B9E34F22}" srcOrd="1" destOrd="0" presId="urn:microsoft.com/office/officeart/2018/2/layout/IconLabelList"/>
    <dgm:cxn modelId="{D88B03C0-CB6C-412A-881D-ABABE66228B4}" type="presParOf" srcId="{C0D9C3BE-38F3-4DED-A472-9F565E44926D}" destId="{84AEB62A-4DDC-4323-BA58-7D4C737AFA08}" srcOrd="2" destOrd="0" presId="urn:microsoft.com/office/officeart/2018/2/layout/IconLabelList"/>
    <dgm:cxn modelId="{9DFBA88B-06C4-46C2-95A4-1EF4611F31ED}" type="presParOf" srcId="{44961B5A-C5CA-431C-B26B-4B129AD94328}" destId="{C6426F63-5D8F-499D-AE6A-6CE44391C180}" srcOrd="1" destOrd="0" presId="urn:microsoft.com/office/officeart/2018/2/layout/IconLabelList"/>
    <dgm:cxn modelId="{7F0F39F0-1DF2-4C86-A51C-46668A523809}" type="presParOf" srcId="{44961B5A-C5CA-431C-B26B-4B129AD94328}" destId="{7D68206E-6C81-45F4-A139-A76842F7F857}" srcOrd="2" destOrd="0" presId="urn:microsoft.com/office/officeart/2018/2/layout/IconLabelList"/>
    <dgm:cxn modelId="{357CC36D-129C-40E8-A2EA-01F4B3ACEFB4}" type="presParOf" srcId="{7D68206E-6C81-45F4-A139-A76842F7F857}" destId="{06B5FE3C-C6EA-4C99-BC4E-F81DDC2877C9}" srcOrd="0" destOrd="0" presId="urn:microsoft.com/office/officeart/2018/2/layout/IconLabelList"/>
    <dgm:cxn modelId="{4ABD08BF-293E-41E4-A523-51436396270B}" type="presParOf" srcId="{7D68206E-6C81-45F4-A139-A76842F7F857}" destId="{F0CCA1B1-DA30-4A94-8013-C6450929B604}" srcOrd="1" destOrd="0" presId="urn:microsoft.com/office/officeart/2018/2/layout/IconLabelList"/>
    <dgm:cxn modelId="{FCF47572-FA82-4FC8-B693-701967AEDEB6}" type="presParOf" srcId="{7D68206E-6C81-45F4-A139-A76842F7F857}" destId="{F0E9F555-DD86-480B-A201-ACEE11DBC27D}" srcOrd="2" destOrd="0" presId="urn:microsoft.com/office/officeart/2018/2/layout/IconLabelList"/>
    <dgm:cxn modelId="{A97241C1-2E43-497F-BC53-982E3EDE6611}" type="presParOf" srcId="{44961B5A-C5CA-431C-B26B-4B129AD94328}" destId="{E8A476DD-F875-4740-A053-792BA04FEAE9}" srcOrd="3" destOrd="0" presId="urn:microsoft.com/office/officeart/2018/2/layout/IconLabelList"/>
    <dgm:cxn modelId="{AB1D4893-0559-4DC4-87CD-BE314629AA90}" type="presParOf" srcId="{44961B5A-C5CA-431C-B26B-4B129AD94328}" destId="{01FCBB18-39D6-4250-B68A-649AF1B7774C}" srcOrd="4" destOrd="0" presId="urn:microsoft.com/office/officeart/2018/2/layout/IconLabelList"/>
    <dgm:cxn modelId="{5461E640-F35A-49B2-955E-3666EA6936F0}" type="presParOf" srcId="{01FCBB18-39D6-4250-B68A-649AF1B7774C}" destId="{63B747DE-1739-41C8-B902-3FADBBFCD2F8}" srcOrd="0" destOrd="0" presId="urn:microsoft.com/office/officeart/2018/2/layout/IconLabelList"/>
    <dgm:cxn modelId="{C861C1CB-EAD1-4AAB-8EF3-59EEB9E32C91}" type="presParOf" srcId="{01FCBB18-39D6-4250-B68A-649AF1B7774C}" destId="{5C23DFD6-26F3-4FFE-9D8E-104F6F703DC9}" srcOrd="1" destOrd="0" presId="urn:microsoft.com/office/officeart/2018/2/layout/IconLabelList"/>
    <dgm:cxn modelId="{7066CB0D-39DA-4728-9204-92B6F48F0D6F}" type="presParOf" srcId="{01FCBB18-39D6-4250-B68A-649AF1B7774C}" destId="{4FFF21EE-334B-4F2D-99B6-9620DD7B6A3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E4D891-7659-46C4-B0B6-7D8E7DFBE33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3C24E3B-3AF6-476A-80C4-4A6DA4D2F014}">
      <dgm:prSet/>
      <dgm:spPr/>
      <dgm:t>
        <a:bodyPr/>
        <a:lstStyle/>
        <a:p>
          <a:r>
            <a:rPr lang="en-US" dirty="0"/>
            <a:t>Running State Reports</a:t>
          </a:r>
        </a:p>
      </dgm:t>
    </dgm:pt>
    <dgm:pt modelId="{C296A5AF-138D-4F70-A16B-0C84AB4FE094}" type="parTrans" cxnId="{C332E248-F6C6-4A76-BFB2-4FC08A0713C0}">
      <dgm:prSet/>
      <dgm:spPr/>
      <dgm:t>
        <a:bodyPr/>
        <a:lstStyle/>
        <a:p>
          <a:endParaRPr lang="en-US"/>
        </a:p>
      </dgm:t>
    </dgm:pt>
    <dgm:pt modelId="{E9180D25-CFAA-47E5-B679-44268DFAB0FA}" type="sibTrans" cxnId="{C332E248-F6C6-4A76-BFB2-4FC08A0713C0}">
      <dgm:prSet/>
      <dgm:spPr/>
      <dgm:t>
        <a:bodyPr/>
        <a:lstStyle/>
        <a:p>
          <a:endParaRPr lang="en-US"/>
        </a:p>
      </dgm:t>
    </dgm:pt>
    <dgm:pt modelId="{D3BFCB8C-D0A4-4BD2-8B47-97A0774FED64}">
      <dgm:prSet/>
      <dgm:spPr/>
      <dgm:t>
        <a:bodyPr/>
        <a:lstStyle/>
        <a:p>
          <a:r>
            <a:rPr lang="en-US"/>
            <a:t>SAS Reporting and Clean-up</a:t>
          </a:r>
        </a:p>
      </dgm:t>
    </dgm:pt>
    <dgm:pt modelId="{41CC9974-36A8-4F79-B2DE-C74E438F288C}" type="parTrans" cxnId="{A9B60D2A-C006-4038-91FC-204F78E33027}">
      <dgm:prSet/>
      <dgm:spPr/>
      <dgm:t>
        <a:bodyPr/>
        <a:lstStyle/>
        <a:p>
          <a:endParaRPr lang="en-US"/>
        </a:p>
      </dgm:t>
    </dgm:pt>
    <dgm:pt modelId="{9F6F5AB3-5114-4003-AE6A-4D28E602A3E7}" type="sibTrans" cxnId="{A9B60D2A-C006-4038-91FC-204F78E33027}">
      <dgm:prSet/>
      <dgm:spPr/>
      <dgm:t>
        <a:bodyPr/>
        <a:lstStyle/>
        <a:p>
          <a:endParaRPr lang="en-US"/>
        </a:p>
      </dgm:t>
    </dgm:pt>
    <dgm:pt modelId="{52E336FD-4C14-464B-A1D0-A5C9937F88D2}">
      <dgm:prSet/>
      <dgm:spPr/>
      <dgm:t>
        <a:bodyPr/>
        <a:lstStyle/>
        <a:p>
          <a:r>
            <a:rPr lang="en-US"/>
            <a:t>Level Data Clean-up</a:t>
          </a:r>
        </a:p>
      </dgm:t>
    </dgm:pt>
    <dgm:pt modelId="{8453FC50-011D-4AB1-8692-626FA56E1EF3}" type="parTrans" cxnId="{11661EBD-D92A-426A-A1B1-C10A9DC558BA}">
      <dgm:prSet/>
      <dgm:spPr/>
      <dgm:t>
        <a:bodyPr/>
        <a:lstStyle/>
        <a:p>
          <a:endParaRPr lang="en-US"/>
        </a:p>
      </dgm:t>
    </dgm:pt>
    <dgm:pt modelId="{B3656F29-2683-44A3-AB4F-081D3A3FE2FE}" type="sibTrans" cxnId="{11661EBD-D92A-426A-A1B1-C10A9DC558BA}">
      <dgm:prSet/>
      <dgm:spPr/>
      <dgm:t>
        <a:bodyPr/>
        <a:lstStyle/>
        <a:p>
          <a:endParaRPr lang="en-US"/>
        </a:p>
      </dgm:t>
    </dgm:pt>
    <dgm:pt modelId="{C9C2CA2E-5C3D-4986-8D02-3CE376B54A22}">
      <dgm:prSet/>
      <dgm:spPr/>
      <dgm:t>
        <a:bodyPr/>
        <a:lstStyle/>
        <a:p>
          <a:r>
            <a:rPr lang="en-US"/>
            <a:t>System Report Errors</a:t>
          </a:r>
        </a:p>
      </dgm:t>
    </dgm:pt>
    <dgm:pt modelId="{7D5EC2DF-E5B8-44DF-B7BF-C8A1A36A2EEC}" type="parTrans" cxnId="{0FA82216-2131-46F6-A909-18DEB5A58BC9}">
      <dgm:prSet/>
      <dgm:spPr/>
      <dgm:t>
        <a:bodyPr/>
        <a:lstStyle/>
        <a:p>
          <a:endParaRPr lang="en-US"/>
        </a:p>
      </dgm:t>
    </dgm:pt>
    <dgm:pt modelId="{BDF6A50F-C2EA-42BE-A5E0-E0274C1F31D2}" type="sibTrans" cxnId="{0FA82216-2131-46F6-A909-18DEB5A58BC9}">
      <dgm:prSet/>
      <dgm:spPr/>
      <dgm:t>
        <a:bodyPr/>
        <a:lstStyle/>
        <a:p>
          <a:endParaRPr lang="en-US"/>
        </a:p>
      </dgm:t>
    </dgm:pt>
    <dgm:pt modelId="{116B2E1C-5329-4600-A371-5357DEA79BD8}">
      <dgm:prSet/>
      <dgm:spPr/>
      <dgm:t>
        <a:bodyPr/>
        <a:lstStyle/>
        <a:p>
          <a:r>
            <a:rPr lang="en-US" dirty="0"/>
            <a:t>Enrollment</a:t>
          </a:r>
        </a:p>
      </dgm:t>
    </dgm:pt>
    <dgm:pt modelId="{EFF4AF56-7E0E-454A-957B-39341D601054}" type="parTrans" cxnId="{DF672989-3C08-478A-8A13-0B669FBFB382}">
      <dgm:prSet/>
      <dgm:spPr/>
      <dgm:t>
        <a:bodyPr/>
        <a:lstStyle/>
        <a:p>
          <a:endParaRPr lang="en-US"/>
        </a:p>
      </dgm:t>
    </dgm:pt>
    <dgm:pt modelId="{0786B9F6-FB57-4997-BC7F-45E4A0CEE1B0}" type="sibTrans" cxnId="{DF672989-3C08-478A-8A13-0B669FBFB382}">
      <dgm:prSet/>
      <dgm:spPr/>
      <dgm:t>
        <a:bodyPr/>
        <a:lstStyle/>
        <a:p>
          <a:endParaRPr lang="en-US"/>
        </a:p>
      </dgm:t>
    </dgm:pt>
    <dgm:pt modelId="{162D77F2-846D-412D-B998-5F3F317E343B}">
      <dgm:prSet/>
      <dgm:spPr/>
      <dgm:t>
        <a:bodyPr/>
        <a:lstStyle/>
        <a:p>
          <a:r>
            <a:rPr lang="en-US"/>
            <a:t>Contacts Migration</a:t>
          </a:r>
        </a:p>
      </dgm:t>
    </dgm:pt>
    <dgm:pt modelId="{377584A9-149D-46EF-9C5D-14AF27760EC6}" type="parTrans" cxnId="{F093211D-870F-489B-957E-C85A9EC65E9B}">
      <dgm:prSet/>
      <dgm:spPr/>
      <dgm:t>
        <a:bodyPr/>
        <a:lstStyle/>
        <a:p>
          <a:endParaRPr lang="en-US"/>
        </a:p>
      </dgm:t>
    </dgm:pt>
    <dgm:pt modelId="{B4EF9F79-BD7A-47BC-9761-B99542B23361}" type="sibTrans" cxnId="{F093211D-870F-489B-957E-C85A9EC65E9B}">
      <dgm:prSet/>
      <dgm:spPr/>
      <dgm:t>
        <a:bodyPr/>
        <a:lstStyle/>
        <a:p>
          <a:endParaRPr lang="en-US"/>
        </a:p>
      </dgm:t>
    </dgm:pt>
    <dgm:pt modelId="{1DD7E93B-F02A-4EC8-8091-E4FB30495534}">
      <dgm:prSet/>
      <dgm:spPr/>
      <dgm:t>
        <a:bodyPr/>
        <a:lstStyle/>
        <a:p>
          <a:r>
            <a:rPr lang="en-US">
              <a:hlinkClick xmlns:r="http://schemas.openxmlformats.org/officeDocument/2006/relationships" r:id="rId1"/>
            </a:rPr>
            <a:t>Working with Student Contacts.pptx</a:t>
          </a:r>
          <a:endParaRPr lang="en-US"/>
        </a:p>
      </dgm:t>
    </dgm:pt>
    <dgm:pt modelId="{FC002BE8-AE01-450B-8A1F-74380FBEA271}" type="parTrans" cxnId="{672ADC79-BA04-470C-B8FE-7AC13BB1F3B5}">
      <dgm:prSet/>
      <dgm:spPr/>
      <dgm:t>
        <a:bodyPr/>
        <a:lstStyle/>
        <a:p>
          <a:endParaRPr lang="en-US"/>
        </a:p>
      </dgm:t>
    </dgm:pt>
    <dgm:pt modelId="{F14C2214-AF7E-45AB-896D-1FD33A4A6239}" type="sibTrans" cxnId="{672ADC79-BA04-470C-B8FE-7AC13BB1F3B5}">
      <dgm:prSet/>
      <dgm:spPr/>
      <dgm:t>
        <a:bodyPr/>
        <a:lstStyle/>
        <a:p>
          <a:endParaRPr lang="en-US"/>
        </a:p>
      </dgm:t>
    </dgm:pt>
    <dgm:pt modelId="{3686A50B-E91D-4005-8C93-6860FF0B221C}">
      <dgm:prSet/>
      <dgm:spPr/>
      <dgm:t>
        <a:bodyPr/>
        <a:lstStyle/>
        <a:p>
          <a:r>
            <a:rPr lang="en-US"/>
            <a:t>Handout: </a:t>
          </a:r>
          <a:r>
            <a:rPr lang="en-US">
              <a:hlinkClick xmlns:r="http://schemas.openxmlformats.org/officeDocument/2006/relationships" r:id="rId2"/>
            </a:rPr>
            <a:t>Consolidating Contacts - Primary Workflow.pdf</a:t>
          </a:r>
          <a:r>
            <a:rPr lang="en-US"/>
            <a:t> </a:t>
          </a:r>
        </a:p>
      </dgm:t>
    </dgm:pt>
    <dgm:pt modelId="{001BF3C9-CE1A-41BC-B859-AEB23DA8DA2D}" type="parTrans" cxnId="{90EA155A-49F2-44BA-A169-151A4BAC60EB}">
      <dgm:prSet/>
      <dgm:spPr/>
      <dgm:t>
        <a:bodyPr/>
        <a:lstStyle/>
        <a:p>
          <a:endParaRPr lang="en-US"/>
        </a:p>
      </dgm:t>
    </dgm:pt>
    <dgm:pt modelId="{CA00D32F-FB1F-44E7-8718-649192112270}" type="sibTrans" cxnId="{90EA155A-49F2-44BA-A169-151A4BAC60EB}">
      <dgm:prSet/>
      <dgm:spPr/>
      <dgm:t>
        <a:bodyPr/>
        <a:lstStyle/>
        <a:p>
          <a:endParaRPr lang="en-US"/>
        </a:p>
      </dgm:t>
    </dgm:pt>
    <dgm:pt modelId="{1B25BCEB-E7FB-43ED-AD70-035168078F8D}">
      <dgm:prSet/>
      <dgm:spPr/>
      <dgm:t>
        <a:bodyPr/>
        <a:lstStyle/>
        <a:p>
          <a:r>
            <a:rPr lang="en-US" dirty="0"/>
            <a:t>Section</a:t>
          </a:r>
        </a:p>
      </dgm:t>
    </dgm:pt>
    <dgm:pt modelId="{C3CDD381-482D-433C-A3B4-EFA93462EA3C}" type="parTrans" cxnId="{D3843019-4871-4E81-85AA-CEFF95E863CF}">
      <dgm:prSet/>
      <dgm:spPr/>
      <dgm:t>
        <a:bodyPr/>
        <a:lstStyle/>
        <a:p>
          <a:endParaRPr lang="en-US"/>
        </a:p>
      </dgm:t>
    </dgm:pt>
    <dgm:pt modelId="{1229147C-9B4D-431B-90A4-F7DE4CCEF780}" type="sibTrans" cxnId="{D3843019-4871-4E81-85AA-CEFF95E863CF}">
      <dgm:prSet/>
      <dgm:spPr/>
      <dgm:t>
        <a:bodyPr/>
        <a:lstStyle/>
        <a:p>
          <a:endParaRPr lang="en-US"/>
        </a:p>
      </dgm:t>
    </dgm:pt>
    <dgm:pt modelId="{7AAF95D7-5DD3-4108-89B4-8AE19C84EC4F}">
      <dgm:prSet/>
      <dgm:spPr/>
      <dgm:t>
        <a:bodyPr/>
        <a:lstStyle/>
        <a:p>
          <a:r>
            <a:rPr lang="en-US">
              <a:hlinkClick xmlns:r="http://schemas.openxmlformats.org/officeDocument/2006/relationships" r:id="rId3"/>
            </a:rPr>
            <a:t>Running the 45 Day and 135 Day Funding Reports </a:t>
          </a:r>
          <a:r>
            <a:rPr lang="en-US" dirty="0" err="1">
              <a:hlinkClick xmlns:r="http://schemas.openxmlformats.org/officeDocument/2006/relationships" r:id="rId3"/>
            </a:rPr>
            <a:t>Cheatsheet</a:t>
          </a:r>
          <a:r>
            <a:rPr lang="en-US" dirty="0">
              <a:hlinkClick xmlns:r="http://schemas.openxmlformats.org/officeDocument/2006/relationships" r:id="rId3"/>
            </a:rPr>
            <a:t> &amp; Checklist_03152023.pdf</a:t>
          </a:r>
          <a:endParaRPr lang="en-US" dirty="0"/>
        </a:p>
      </dgm:t>
    </dgm:pt>
    <dgm:pt modelId="{C074F46C-AAAD-47A2-9E42-2ED6C3D3F384}" type="parTrans" cxnId="{A2D1322B-5BE2-4193-84A9-4F2BB820A976}">
      <dgm:prSet/>
      <dgm:spPr/>
      <dgm:t>
        <a:bodyPr/>
        <a:lstStyle/>
        <a:p>
          <a:endParaRPr lang="en-US"/>
        </a:p>
      </dgm:t>
    </dgm:pt>
    <dgm:pt modelId="{94383F5B-C1D4-46C7-A89E-B331F7EB6DC2}" type="sibTrans" cxnId="{A2D1322B-5BE2-4193-84A9-4F2BB820A976}">
      <dgm:prSet/>
      <dgm:spPr/>
      <dgm:t>
        <a:bodyPr/>
        <a:lstStyle/>
        <a:p>
          <a:endParaRPr lang="en-US"/>
        </a:p>
      </dgm:t>
    </dgm:pt>
    <dgm:pt modelId="{D5707010-0F9B-4FE9-9334-6950EC7A69A1}" type="pres">
      <dgm:prSet presAssocID="{D1E4D891-7659-46C4-B0B6-7D8E7DFBE338}" presName="linear" presStyleCnt="0">
        <dgm:presLayoutVars>
          <dgm:animLvl val="lvl"/>
          <dgm:resizeHandles val="exact"/>
        </dgm:presLayoutVars>
      </dgm:prSet>
      <dgm:spPr/>
    </dgm:pt>
    <dgm:pt modelId="{D9B07713-7608-48F2-A787-4371410332EF}" type="pres">
      <dgm:prSet presAssocID="{73C24E3B-3AF6-476A-80C4-4A6DA4D2F014}" presName="parentText" presStyleLbl="node1" presStyleIdx="0" presStyleCnt="5">
        <dgm:presLayoutVars>
          <dgm:chMax val="0"/>
          <dgm:bulletEnabled val="1"/>
        </dgm:presLayoutVars>
      </dgm:prSet>
      <dgm:spPr/>
    </dgm:pt>
    <dgm:pt modelId="{B637430C-2AD9-40D0-BD54-65145A8734E5}" type="pres">
      <dgm:prSet presAssocID="{73C24E3B-3AF6-476A-80C4-4A6DA4D2F014}" presName="childText" presStyleLbl="revTx" presStyleIdx="0" presStyleCnt="3">
        <dgm:presLayoutVars>
          <dgm:bulletEnabled val="1"/>
        </dgm:presLayoutVars>
      </dgm:prSet>
      <dgm:spPr/>
    </dgm:pt>
    <dgm:pt modelId="{0E35ED7A-EF5B-4B6D-9FE4-428AF2D17BE9}" type="pres">
      <dgm:prSet presAssocID="{D3BFCB8C-D0A4-4BD2-8B47-97A0774FED64}" presName="parentText" presStyleLbl="node1" presStyleIdx="1" presStyleCnt="5">
        <dgm:presLayoutVars>
          <dgm:chMax val="0"/>
          <dgm:bulletEnabled val="1"/>
        </dgm:presLayoutVars>
      </dgm:prSet>
      <dgm:spPr/>
    </dgm:pt>
    <dgm:pt modelId="{C93086A9-9713-41E8-B21D-547476B6BCD7}" type="pres">
      <dgm:prSet presAssocID="{9F6F5AB3-5114-4003-AE6A-4D28E602A3E7}" presName="spacer" presStyleCnt="0"/>
      <dgm:spPr/>
    </dgm:pt>
    <dgm:pt modelId="{EAB57A79-77CD-4C5C-9A56-F67BF3B79FBB}" type="pres">
      <dgm:prSet presAssocID="{52E336FD-4C14-464B-A1D0-A5C9937F88D2}" presName="parentText" presStyleLbl="node1" presStyleIdx="2" presStyleCnt="5">
        <dgm:presLayoutVars>
          <dgm:chMax val="0"/>
          <dgm:bulletEnabled val="1"/>
        </dgm:presLayoutVars>
      </dgm:prSet>
      <dgm:spPr/>
    </dgm:pt>
    <dgm:pt modelId="{B601830E-6AE4-45A1-97E4-E1E5E950A025}" type="pres">
      <dgm:prSet presAssocID="{B3656F29-2683-44A3-AB4F-081D3A3FE2FE}" presName="spacer" presStyleCnt="0"/>
      <dgm:spPr/>
    </dgm:pt>
    <dgm:pt modelId="{0A561AA7-DAAC-4227-8D22-896090FAA604}" type="pres">
      <dgm:prSet presAssocID="{C9C2CA2E-5C3D-4986-8D02-3CE376B54A22}" presName="parentText" presStyleLbl="node1" presStyleIdx="3" presStyleCnt="5">
        <dgm:presLayoutVars>
          <dgm:chMax val="0"/>
          <dgm:bulletEnabled val="1"/>
        </dgm:presLayoutVars>
      </dgm:prSet>
      <dgm:spPr/>
    </dgm:pt>
    <dgm:pt modelId="{25CA9246-F750-46F1-9E4E-602A9339854D}" type="pres">
      <dgm:prSet presAssocID="{C9C2CA2E-5C3D-4986-8D02-3CE376B54A22}" presName="childText" presStyleLbl="revTx" presStyleIdx="1" presStyleCnt="3">
        <dgm:presLayoutVars>
          <dgm:bulletEnabled val="1"/>
        </dgm:presLayoutVars>
      </dgm:prSet>
      <dgm:spPr/>
    </dgm:pt>
    <dgm:pt modelId="{7280EA18-7237-42B8-9A0C-D6BF485974E8}" type="pres">
      <dgm:prSet presAssocID="{162D77F2-846D-412D-B998-5F3F317E343B}" presName="parentText" presStyleLbl="node1" presStyleIdx="4" presStyleCnt="5">
        <dgm:presLayoutVars>
          <dgm:chMax val="0"/>
          <dgm:bulletEnabled val="1"/>
        </dgm:presLayoutVars>
      </dgm:prSet>
      <dgm:spPr/>
    </dgm:pt>
    <dgm:pt modelId="{64A655BE-8CD3-4DC8-822B-3546FF98E328}" type="pres">
      <dgm:prSet presAssocID="{162D77F2-846D-412D-B998-5F3F317E343B}" presName="childText" presStyleLbl="revTx" presStyleIdx="2" presStyleCnt="3">
        <dgm:presLayoutVars>
          <dgm:bulletEnabled val="1"/>
        </dgm:presLayoutVars>
      </dgm:prSet>
      <dgm:spPr/>
    </dgm:pt>
  </dgm:ptLst>
  <dgm:cxnLst>
    <dgm:cxn modelId="{0FA82216-2131-46F6-A909-18DEB5A58BC9}" srcId="{D1E4D891-7659-46C4-B0B6-7D8E7DFBE338}" destId="{C9C2CA2E-5C3D-4986-8D02-3CE376B54A22}" srcOrd="3" destOrd="0" parTransId="{7D5EC2DF-E5B8-44DF-B7BF-C8A1A36A2EEC}" sibTransId="{BDF6A50F-C2EA-42BE-A5E0-E0274C1F31D2}"/>
    <dgm:cxn modelId="{F3960017-1640-40C4-BACB-E8DEA7D578D7}" type="presOf" srcId="{1DD7E93B-F02A-4EC8-8091-E4FB30495534}" destId="{64A655BE-8CD3-4DC8-822B-3546FF98E328}" srcOrd="0" destOrd="0" presId="urn:microsoft.com/office/officeart/2005/8/layout/vList2"/>
    <dgm:cxn modelId="{D3843019-4871-4E81-85AA-CEFF95E863CF}" srcId="{C9C2CA2E-5C3D-4986-8D02-3CE376B54A22}" destId="{1B25BCEB-E7FB-43ED-AD70-035168078F8D}" srcOrd="1" destOrd="0" parTransId="{C3CDD381-482D-433C-A3B4-EFA93462EA3C}" sibTransId="{1229147C-9B4D-431B-90A4-F7DE4CCEF780}"/>
    <dgm:cxn modelId="{F093211D-870F-489B-957E-C85A9EC65E9B}" srcId="{D1E4D891-7659-46C4-B0B6-7D8E7DFBE338}" destId="{162D77F2-846D-412D-B998-5F3F317E343B}" srcOrd="4" destOrd="0" parTransId="{377584A9-149D-46EF-9C5D-14AF27760EC6}" sibTransId="{B4EF9F79-BD7A-47BC-9761-B99542B23361}"/>
    <dgm:cxn modelId="{F3844321-5A86-4A68-B166-51C685078914}" type="presOf" srcId="{7AAF95D7-5DD3-4108-89B4-8AE19C84EC4F}" destId="{B637430C-2AD9-40D0-BD54-65145A8734E5}" srcOrd="0" destOrd="0" presId="urn:microsoft.com/office/officeart/2005/8/layout/vList2"/>
    <dgm:cxn modelId="{A9B60D2A-C006-4038-91FC-204F78E33027}" srcId="{D1E4D891-7659-46C4-B0B6-7D8E7DFBE338}" destId="{D3BFCB8C-D0A4-4BD2-8B47-97A0774FED64}" srcOrd="1" destOrd="0" parTransId="{41CC9974-36A8-4F79-B2DE-C74E438F288C}" sibTransId="{9F6F5AB3-5114-4003-AE6A-4D28E602A3E7}"/>
    <dgm:cxn modelId="{A2D1322B-5BE2-4193-84A9-4F2BB820A976}" srcId="{73C24E3B-3AF6-476A-80C4-4A6DA4D2F014}" destId="{7AAF95D7-5DD3-4108-89B4-8AE19C84EC4F}" srcOrd="0" destOrd="0" parTransId="{C074F46C-AAAD-47A2-9E42-2ED6C3D3F384}" sibTransId="{94383F5B-C1D4-46C7-A89E-B331F7EB6DC2}"/>
    <dgm:cxn modelId="{A626E62B-8CA7-4C3E-8208-4612DD085F5B}" type="presOf" srcId="{162D77F2-846D-412D-B998-5F3F317E343B}" destId="{7280EA18-7237-42B8-9A0C-D6BF485974E8}" srcOrd="0" destOrd="0" presId="urn:microsoft.com/office/officeart/2005/8/layout/vList2"/>
    <dgm:cxn modelId="{8A7FEB38-672E-49CB-92CC-D64566C2A7CD}" type="presOf" srcId="{D1E4D891-7659-46C4-B0B6-7D8E7DFBE338}" destId="{D5707010-0F9B-4FE9-9334-6950EC7A69A1}" srcOrd="0" destOrd="0" presId="urn:microsoft.com/office/officeart/2005/8/layout/vList2"/>
    <dgm:cxn modelId="{EFA33B63-8D94-4098-A258-DF9925698230}" type="presOf" srcId="{73C24E3B-3AF6-476A-80C4-4A6DA4D2F014}" destId="{D9B07713-7608-48F2-A787-4371410332EF}" srcOrd="0" destOrd="0" presId="urn:microsoft.com/office/officeart/2005/8/layout/vList2"/>
    <dgm:cxn modelId="{C332E248-F6C6-4A76-BFB2-4FC08A0713C0}" srcId="{D1E4D891-7659-46C4-B0B6-7D8E7DFBE338}" destId="{73C24E3B-3AF6-476A-80C4-4A6DA4D2F014}" srcOrd="0" destOrd="0" parTransId="{C296A5AF-138D-4F70-A16B-0C84AB4FE094}" sibTransId="{E9180D25-CFAA-47E5-B679-44268DFAB0FA}"/>
    <dgm:cxn modelId="{F8774E6A-284C-4665-99AE-6BEA6256A280}" type="presOf" srcId="{C9C2CA2E-5C3D-4986-8D02-3CE376B54A22}" destId="{0A561AA7-DAAC-4227-8D22-896090FAA604}" srcOrd="0" destOrd="0" presId="urn:microsoft.com/office/officeart/2005/8/layout/vList2"/>
    <dgm:cxn modelId="{07562A4E-724E-4FC8-A685-8C8597CBE3F5}" type="presOf" srcId="{D3BFCB8C-D0A4-4BD2-8B47-97A0774FED64}" destId="{0E35ED7A-EF5B-4B6D-9FE4-428AF2D17BE9}" srcOrd="0" destOrd="0" presId="urn:microsoft.com/office/officeart/2005/8/layout/vList2"/>
    <dgm:cxn modelId="{1A77C74F-177C-4182-BE23-02AF499DAB7C}" type="presOf" srcId="{116B2E1C-5329-4600-A371-5357DEA79BD8}" destId="{25CA9246-F750-46F1-9E4E-602A9339854D}" srcOrd="0" destOrd="0" presId="urn:microsoft.com/office/officeart/2005/8/layout/vList2"/>
    <dgm:cxn modelId="{672ADC79-BA04-470C-B8FE-7AC13BB1F3B5}" srcId="{162D77F2-846D-412D-B998-5F3F317E343B}" destId="{1DD7E93B-F02A-4EC8-8091-E4FB30495534}" srcOrd="0" destOrd="0" parTransId="{FC002BE8-AE01-450B-8A1F-74380FBEA271}" sibTransId="{F14C2214-AF7E-45AB-896D-1FD33A4A6239}"/>
    <dgm:cxn modelId="{90EA155A-49F2-44BA-A169-151A4BAC60EB}" srcId="{162D77F2-846D-412D-B998-5F3F317E343B}" destId="{3686A50B-E91D-4005-8C93-6860FF0B221C}" srcOrd="1" destOrd="0" parTransId="{001BF3C9-CE1A-41BC-B859-AEB23DA8DA2D}" sibTransId="{CA00D32F-FB1F-44E7-8718-649192112270}"/>
    <dgm:cxn modelId="{9F254B7C-3D6C-4BD5-89E7-C44C0533A8BD}" type="presOf" srcId="{1B25BCEB-E7FB-43ED-AD70-035168078F8D}" destId="{25CA9246-F750-46F1-9E4E-602A9339854D}" srcOrd="0" destOrd="1" presId="urn:microsoft.com/office/officeart/2005/8/layout/vList2"/>
    <dgm:cxn modelId="{DF672989-3C08-478A-8A13-0B669FBFB382}" srcId="{C9C2CA2E-5C3D-4986-8D02-3CE376B54A22}" destId="{116B2E1C-5329-4600-A371-5357DEA79BD8}" srcOrd="0" destOrd="0" parTransId="{EFF4AF56-7E0E-454A-957B-39341D601054}" sibTransId="{0786B9F6-FB57-4997-BC7F-45E4A0CEE1B0}"/>
    <dgm:cxn modelId="{E25FE2B6-F50A-4BC0-B7E4-82F9CEE22FB4}" type="presOf" srcId="{3686A50B-E91D-4005-8C93-6860FF0B221C}" destId="{64A655BE-8CD3-4DC8-822B-3546FF98E328}" srcOrd="0" destOrd="1" presId="urn:microsoft.com/office/officeart/2005/8/layout/vList2"/>
    <dgm:cxn modelId="{11661EBD-D92A-426A-A1B1-C10A9DC558BA}" srcId="{D1E4D891-7659-46C4-B0B6-7D8E7DFBE338}" destId="{52E336FD-4C14-464B-A1D0-A5C9937F88D2}" srcOrd="2" destOrd="0" parTransId="{8453FC50-011D-4AB1-8692-626FA56E1EF3}" sibTransId="{B3656F29-2683-44A3-AB4F-081D3A3FE2FE}"/>
    <dgm:cxn modelId="{55C240F7-A43C-4988-84FB-CF9442720083}" type="presOf" srcId="{52E336FD-4C14-464B-A1D0-A5C9937F88D2}" destId="{EAB57A79-77CD-4C5C-9A56-F67BF3B79FBB}" srcOrd="0" destOrd="0" presId="urn:microsoft.com/office/officeart/2005/8/layout/vList2"/>
    <dgm:cxn modelId="{7B1AEEA7-3C19-40B1-B38D-FE621EF6BFDD}" type="presParOf" srcId="{D5707010-0F9B-4FE9-9334-6950EC7A69A1}" destId="{D9B07713-7608-48F2-A787-4371410332EF}" srcOrd="0" destOrd="0" presId="urn:microsoft.com/office/officeart/2005/8/layout/vList2"/>
    <dgm:cxn modelId="{2F1CAC1F-055B-467C-9FA1-6C005EAC4CD4}" type="presParOf" srcId="{D5707010-0F9B-4FE9-9334-6950EC7A69A1}" destId="{B637430C-2AD9-40D0-BD54-65145A8734E5}" srcOrd="1" destOrd="0" presId="urn:microsoft.com/office/officeart/2005/8/layout/vList2"/>
    <dgm:cxn modelId="{283890C7-2885-4B69-BD95-7115F7BB3478}" type="presParOf" srcId="{D5707010-0F9B-4FE9-9334-6950EC7A69A1}" destId="{0E35ED7A-EF5B-4B6D-9FE4-428AF2D17BE9}" srcOrd="2" destOrd="0" presId="urn:microsoft.com/office/officeart/2005/8/layout/vList2"/>
    <dgm:cxn modelId="{86B5091E-23C0-4793-860D-B0763491257C}" type="presParOf" srcId="{D5707010-0F9B-4FE9-9334-6950EC7A69A1}" destId="{C93086A9-9713-41E8-B21D-547476B6BCD7}" srcOrd="3" destOrd="0" presId="urn:microsoft.com/office/officeart/2005/8/layout/vList2"/>
    <dgm:cxn modelId="{BB044007-91E4-46B7-BBEE-D8740487F6A7}" type="presParOf" srcId="{D5707010-0F9B-4FE9-9334-6950EC7A69A1}" destId="{EAB57A79-77CD-4C5C-9A56-F67BF3B79FBB}" srcOrd="4" destOrd="0" presId="urn:microsoft.com/office/officeart/2005/8/layout/vList2"/>
    <dgm:cxn modelId="{F387E4A4-D12F-4991-B9F9-B697D64A6258}" type="presParOf" srcId="{D5707010-0F9B-4FE9-9334-6950EC7A69A1}" destId="{B601830E-6AE4-45A1-97E4-E1E5E950A025}" srcOrd="5" destOrd="0" presId="urn:microsoft.com/office/officeart/2005/8/layout/vList2"/>
    <dgm:cxn modelId="{E4BE0A06-F1E7-47C4-B586-EDE6AD3A918C}" type="presParOf" srcId="{D5707010-0F9B-4FE9-9334-6950EC7A69A1}" destId="{0A561AA7-DAAC-4227-8D22-896090FAA604}" srcOrd="6" destOrd="0" presId="urn:microsoft.com/office/officeart/2005/8/layout/vList2"/>
    <dgm:cxn modelId="{BE8D7468-9E6F-4969-8911-F7F75AC4608B}" type="presParOf" srcId="{D5707010-0F9B-4FE9-9334-6950EC7A69A1}" destId="{25CA9246-F750-46F1-9E4E-602A9339854D}" srcOrd="7" destOrd="0" presId="urn:microsoft.com/office/officeart/2005/8/layout/vList2"/>
    <dgm:cxn modelId="{D9C60C3D-FCA4-41BC-BA13-D91BD8BBD362}" type="presParOf" srcId="{D5707010-0F9B-4FE9-9334-6950EC7A69A1}" destId="{7280EA18-7237-42B8-9A0C-D6BF485974E8}" srcOrd="8" destOrd="0" presId="urn:microsoft.com/office/officeart/2005/8/layout/vList2"/>
    <dgm:cxn modelId="{B1089761-502D-4140-878F-34642A566C43}" type="presParOf" srcId="{D5707010-0F9B-4FE9-9334-6950EC7A69A1}" destId="{64A655BE-8CD3-4DC8-822B-3546FF98E328}"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ADB48-1F27-48D5-8738-D301835ADD0A}">
      <dsp:nvSpPr>
        <dsp:cNvPr id="0" name=""/>
        <dsp:cNvSpPr/>
      </dsp:nvSpPr>
      <dsp:spPr>
        <a:xfrm>
          <a:off x="1154" y="132960"/>
          <a:ext cx="4052779" cy="2573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ACBFC-48D4-44E3-90FC-66BAE3BF20D7}">
      <dsp:nvSpPr>
        <dsp:cNvPr id="0" name=""/>
        <dsp:cNvSpPr/>
      </dsp:nvSpPr>
      <dsp:spPr>
        <a:xfrm>
          <a:off x="451463" y="560754"/>
          <a:ext cx="4052779" cy="25735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Sign up for a 1:1 with Cantey Tech for either/both!</a:t>
          </a:r>
        </a:p>
      </dsp:txBody>
      <dsp:txXfrm>
        <a:off x="526839" y="636130"/>
        <a:ext cx="3902027" cy="2422762"/>
      </dsp:txXfrm>
    </dsp:sp>
    <dsp:sp modelId="{F35C58DE-BDF7-41EE-BF1A-05D858A5A33F}">
      <dsp:nvSpPr>
        <dsp:cNvPr id="0" name=""/>
        <dsp:cNvSpPr/>
      </dsp:nvSpPr>
      <dsp:spPr>
        <a:xfrm>
          <a:off x="4954551" y="132960"/>
          <a:ext cx="4052779" cy="2573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C597A-852D-482C-B9C0-F1F46AD18867}">
      <dsp:nvSpPr>
        <dsp:cNvPr id="0" name=""/>
        <dsp:cNvSpPr/>
      </dsp:nvSpPr>
      <dsp:spPr>
        <a:xfrm>
          <a:off x="5404860" y="560754"/>
          <a:ext cx="4052779" cy="25735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hlinkClick xmlns:r="http://schemas.openxmlformats.org/officeDocument/2006/relationships" r:id="rId1"/>
            </a:rPr>
            <a:t>https://calendly.com/jennroach1/135-day-reporting-prep-reports</a:t>
          </a:r>
          <a:r>
            <a:rPr lang="en-US" sz="1900" kern="1200"/>
            <a:t> </a:t>
          </a:r>
        </a:p>
      </dsp:txBody>
      <dsp:txXfrm>
        <a:off x="5480236" y="636130"/>
        <a:ext cx="3902027" cy="2422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386A1-D099-4342-8E93-66B481E88FD3}">
      <dsp:nvSpPr>
        <dsp:cNvPr id="0" name=""/>
        <dsp:cNvSpPr/>
      </dsp:nvSpPr>
      <dsp:spPr>
        <a:xfrm>
          <a:off x="0" y="610"/>
          <a:ext cx="113717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90EEE-802B-48E7-A48F-026FF4616A41}">
      <dsp:nvSpPr>
        <dsp:cNvPr id="0" name=""/>
        <dsp:cNvSpPr/>
      </dsp:nvSpPr>
      <dsp:spPr>
        <a:xfrm>
          <a:off x="0" y="610"/>
          <a:ext cx="11371791" cy="71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135</a:t>
          </a:r>
          <a:r>
            <a:rPr lang="en-US" sz="2100" kern="1200" baseline="30000" dirty="0"/>
            <a:t>th</a:t>
          </a:r>
          <a:r>
            <a:rPr lang="en-US" sz="2100" kern="1200" dirty="0"/>
            <a:t> Day Reports Due in LWS March 31, 2023</a:t>
          </a:r>
        </a:p>
      </dsp:txBody>
      <dsp:txXfrm>
        <a:off x="0" y="610"/>
        <a:ext cx="11371791" cy="714250"/>
      </dsp:txXfrm>
    </dsp:sp>
    <dsp:sp modelId="{FD48B785-E6CA-4A38-80B6-EA6C89349822}">
      <dsp:nvSpPr>
        <dsp:cNvPr id="0" name=""/>
        <dsp:cNvSpPr/>
      </dsp:nvSpPr>
      <dsp:spPr>
        <a:xfrm>
          <a:off x="0" y="714860"/>
          <a:ext cx="113717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9D7D4C-7FF4-456D-9E95-1CB668015601}">
      <dsp:nvSpPr>
        <dsp:cNvPr id="0" name=""/>
        <dsp:cNvSpPr/>
      </dsp:nvSpPr>
      <dsp:spPr>
        <a:xfrm>
          <a:off x="0" y="714860"/>
          <a:ext cx="11371791" cy="71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FIRST - </a:t>
          </a:r>
          <a:r>
            <a:rPr lang="en-US" sz="2100" kern="1200"/>
            <a:t>Run Refresh Premier Attendance Views Data.  On the Start Page click </a:t>
          </a:r>
          <a:r>
            <a:rPr lang="en-US" sz="2100" i="1" kern="1200"/>
            <a:t>Special Functions &gt; click Attendance Functions &gt; click Refresh Premier Attendance Views Data</a:t>
          </a:r>
          <a:endParaRPr lang="en-US" sz="2100" kern="1200"/>
        </a:p>
      </dsp:txBody>
      <dsp:txXfrm>
        <a:off x="0" y="714860"/>
        <a:ext cx="11371791" cy="714250"/>
      </dsp:txXfrm>
    </dsp:sp>
    <dsp:sp modelId="{ACD98111-C2A7-4271-B3FF-ED290748A8B5}">
      <dsp:nvSpPr>
        <dsp:cNvPr id="0" name=""/>
        <dsp:cNvSpPr/>
      </dsp:nvSpPr>
      <dsp:spPr>
        <a:xfrm>
          <a:off x="0" y="1429111"/>
          <a:ext cx="113717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28505-C8D2-4012-BC57-9180E74498E7}">
      <dsp:nvSpPr>
        <dsp:cNvPr id="0" name=""/>
        <dsp:cNvSpPr/>
      </dsp:nvSpPr>
      <dsp:spPr>
        <a:xfrm>
          <a:off x="0" y="1429111"/>
          <a:ext cx="11371791" cy="71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Run Refresh Premier Attendance Views Data in order for membership, absences, and ADM to calculate correctly on the report. Run for all students at the school.</a:t>
          </a:r>
        </a:p>
      </dsp:txBody>
      <dsp:txXfrm>
        <a:off x="0" y="1429111"/>
        <a:ext cx="11371791" cy="714250"/>
      </dsp:txXfrm>
    </dsp:sp>
    <dsp:sp modelId="{94BC8235-EA6D-4594-84C8-A237DF3A1EBB}">
      <dsp:nvSpPr>
        <dsp:cNvPr id="0" name=""/>
        <dsp:cNvSpPr/>
      </dsp:nvSpPr>
      <dsp:spPr>
        <a:xfrm>
          <a:off x="0" y="2143361"/>
          <a:ext cx="113717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3DDA41-CE92-4966-A494-405D1ECDB737}">
      <dsp:nvSpPr>
        <dsp:cNvPr id="0" name=""/>
        <dsp:cNvSpPr/>
      </dsp:nvSpPr>
      <dsp:spPr>
        <a:xfrm>
          <a:off x="0" y="2143361"/>
          <a:ext cx="11371791" cy="71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Run Reports: Start Page &gt; System Reports &gt; State tab &gt; Under Legacy Reports header</a:t>
          </a:r>
        </a:p>
      </dsp:txBody>
      <dsp:txXfrm>
        <a:off x="0" y="2143361"/>
        <a:ext cx="11371791" cy="714250"/>
      </dsp:txXfrm>
    </dsp:sp>
    <dsp:sp modelId="{DB185161-95D4-42CA-9D60-BDBA0FBE4122}">
      <dsp:nvSpPr>
        <dsp:cNvPr id="0" name=""/>
        <dsp:cNvSpPr/>
      </dsp:nvSpPr>
      <dsp:spPr>
        <a:xfrm>
          <a:off x="0" y="2857612"/>
          <a:ext cx="113717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F0490-7376-4F1C-B3B0-7D96EBF94460}">
      <dsp:nvSpPr>
        <dsp:cNvPr id="0" name=""/>
        <dsp:cNvSpPr/>
      </dsp:nvSpPr>
      <dsp:spPr>
        <a:xfrm>
          <a:off x="0" y="2857612"/>
          <a:ext cx="11371791" cy="71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SECOND - </a:t>
          </a:r>
          <a:r>
            <a:rPr lang="en-US" sz="2100" kern="1200"/>
            <a:t>Run SC01 Data Verification before any of the other Legacy Reports</a:t>
          </a:r>
        </a:p>
      </dsp:txBody>
      <dsp:txXfrm>
        <a:off x="0" y="2857612"/>
        <a:ext cx="11371791" cy="714250"/>
      </dsp:txXfrm>
    </dsp:sp>
    <dsp:sp modelId="{FE0163A2-9723-4C2E-AA34-7DE339510AC2}">
      <dsp:nvSpPr>
        <dsp:cNvPr id="0" name=""/>
        <dsp:cNvSpPr/>
      </dsp:nvSpPr>
      <dsp:spPr>
        <a:xfrm>
          <a:off x="0" y="3571862"/>
          <a:ext cx="113717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CC913-4F14-488C-BC66-F8D42FD837F9}">
      <dsp:nvSpPr>
        <dsp:cNvPr id="0" name=""/>
        <dsp:cNvSpPr/>
      </dsp:nvSpPr>
      <dsp:spPr>
        <a:xfrm>
          <a:off x="0" y="3571862"/>
          <a:ext cx="11371791" cy="71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Once SC01 Data Verification is </a:t>
          </a:r>
          <a:r>
            <a:rPr lang="en-US" sz="2100" i="1" u="sng" kern="1200" dirty="0"/>
            <a:t>error free</a:t>
          </a:r>
          <a:r>
            <a:rPr lang="en-US" sz="2100" kern="1200" dirty="0"/>
            <a:t>, you can then run reports SC02-SC09</a:t>
          </a:r>
        </a:p>
      </dsp:txBody>
      <dsp:txXfrm>
        <a:off x="0" y="3571862"/>
        <a:ext cx="11371791" cy="714250"/>
      </dsp:txXfrm>
    </dsp:sp>
    <dsp:sp modelId="{606E3ED9-EDFD-430D-A785-1C2BA0EB6200}">
      <dsp:nvSpPr>
        <dsp:cNvPr id="0" name=""/>
        <dsp:cNvSpPr/>
      </dsp:nvSpPr>
      <dsp:spPr>
        <a:xfrm>
          <a:off x="0" y="4286113"/>
          <a:ext cx="113717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05D42-A5EA-4062-8921-4AE1B387F0B4}">
      <dsp:nvSpPr>
        <dsp:cNvPr id="0" name=""/>
        <dsp:cNvSpPr/>
      </dsp:nvSpPr>
      <dsp:spPr>
        <a:xfrm>
          <a:off x="0" y="4286113"/>
          <a:ext cx="11371791" cy="71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C00000"/>
              </a:solidFill>
            </a:rPr>
            <a:t>After you run SC01-SC09 reports, archive/save &amp; store (both hard copy and electronic recommended).  Note: Multiple staff members should know where these reports are stored.</a:t>
          </a:r>
        </a:p>
      </dsp:txBody>
      <dsp:txXfrm>
        <a:off x="0" y="4286113"/>
        <a:ext cx="11371791" cy="714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FA816-A2BD-497A-8257-29CB67D55B9E}">
      <dsp:nvSpPr>
        <dsp:cNvPr id="0" name=""/>
        <dsp:cNvSpPr/>
      </dsp:nvSpPr>
      <dsp:spPr>
        <a:xfrm>
          <a:off x="0" y="0"/>
          <a:ext cx="9090660" cy="11570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Select EFA/EIA Funding Extract</a:t>
          </a:r>
          <a:r>
            <a:rPr lang="en-US" sz="2300" kern="1200" dirty="0"/>
            <a:t> – Make sure that the extract that your school wants sent to the SCDE is selected (choose the correct extract based on Date/Time created)</a:t>
          </a:r>
        </a:p>
      </dsp:txBody>
      <dsp:txXfrm>
        <a:off x="33889" y="33889"/>
        <a:ext cx="7744325" cy="1089287"/>
      </dsp:txXfrm>
    </dsp:sp>
    <dsp:sp modelId="{C7FA076B-CAB3-4231-92F1-504911CE6FDE}">
      <dsp:nvSpPr>
        <dsp:cNvPr id="0" name=""/>
        <dsp:cNvSpPr/>
      </dsp:nvSpPr>
      <dsp:spPr>
        <a:xfrm>
          <a:off x="761342" y="1367440"/>
          <a:ext cx="9090660" cy="11570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Note:</a:t>
          </a:r>
          <a:r>
            <a:rPr lang="en-US" sz="2300" kern="1200"/>
            <a:t> You should </a:t>
          </a:r>
          <a:r>
            <a:rPr lang="en-US" sz="2300" u="sng" kern="1200"/>
            <a:t>NOT</a:t>
          </a:r>
          <a:r>
            <a:rPr lang="en-US" sz="2300" kern="1200"/>
            <a:t> make a change to your selection after the SCDE has finalized funding.</a:t>
          </a:r>
        </a:p>
      </dsp:txBody>
      <dsp:txXfrm>
        <a:off x="795231" y="1401329"/>
        <a:ext cx="7509446" cy="1089287"/>
      </dsp:txXfrm>
    </dsp:sp>
    <dsp:sp modelId="{E3C917B9-EC55-4453-8EB7-008F9891E0DE}">
      <dsp:nvSpPr>
        <dsp:cNvPr id="0" name=""/>
        <dsp:cNvSpPr/>
      </dsp:nvSpPr>
      <dsp:spPr>
        <a:xfrm>
          <a:off x="1511322" y="2734881"/>
          <a:ext cx="9090660" cy="11570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Cumulative Class Report – only needs to be run and extracted for schools with PreK-3 and PreK-4 students.</a:t>
          </a:r>
        </a:p>
      </dsp:txBody>
      <dsp:txXfrm>
        <a:off x="1545211" y="2768770"/>
        <a:ext cx="7520810" cy="1089287"/>
      </dsp:txXfrm>
    </dsp:sp>
    <dsp:sp modelId="{C47660BA-E3C0-4942-93DB-09C0934F2196}">
      <dsp:nvSpPr>
        <dsp:cNvPr id="0" name=""/>
        <dsp:cNvSpPr/>
      </dsp:nvSpPr>
      <dsp:spPr>
        <a:xfrm>
          <a:off x="2272665" y="4102321"/>
          <a:ext cx="9090660" cy="11570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Every school </a:t>
          </a:r>
          <a:r>
            <a:rPr lang="en-US" sz="2300" b="1" u="sng" kern="1200" dirty="0"/>
            <a:t>MUST</a:t>
          </a:r>
          <a:r>
            <a:rPr lang="en-US" sz="2300" kern="1200" dirty="0"/>
            <a:t> run and extract the Membership and Attendance Report.</a:t>
          </a:r>
        </a:p>
      </dsp:txBody>
      <dsp:txXfrm>
        <a:off x="2306554" y="4136210"/>
        <a:ext cx="7509446" cy="1089287"/>
      </dsp:txXfrm>
    </dsp:sp>
    <dsp:sp modelId="{A77459F5-95FA-40C2-8716-8835E36B7C7E}">
      <dsp:nvSpPr>
        <dsp:cNvPr id="0" name=""/>
        <dsp:cNvSpPr/>
      </dsp:nvSpPr>
      <dsp:spPr>
        <a:xfrm>
          <a:off x="8338567" y="886206"/>
          <a:ext cx="752092" cy="75209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07788" y="886206"/>
        <a:ext cx="413650" cy="565949"/>
      </dsp:txXfrm>
    </dsp:sp>
    <dsp:sp modelId="{39C63DAE-7AE9-405A-B914-99F4C584B711}">
      <dsp:nvSpPr>
        <dsp:cNvPr id="0" name=""/>
        <dsp:cNvSpPr/>
      </dsp:nvSpPr>
      <dsp:spPr>
        <a:xfrm>
          <a:off x="9099910" y="2253647"/>
          <a:ext cx="752092" cy="75209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69131" y="2253647"/>
        <a:ext cx="413650" cy="565949"/>
      </dsp:txXfrm>
    </dsp:sp>
    <dsp:sp modelId="{03235C30-2904-4ABD-9E43-800CCCF32A04}">
      <dsp:nvSpPr>
        <dsp:cNvPr id="0" name=""/>
        <dsp:cNvSpPr/>
      </dsp:nvSpPr>
      <dsp:spPr>
        <a:xfrm>
          <a:off x="9849889" y="3621087"/>
          <a:ext cx="752092" cy="75209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019110" y="3621087"/>
        <a:ext cx="413650" cy="565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17E9E-F73B-4ECB-BF29-9B213909BF1A}">
      <dsp:nvSpPr>
        <dsp:cNvPr id="0" name=""/>
        <dsp:cNvSpPr/>
      </dsp:nvSpPr>
      <dsp:spPr>
        <a:xfrm>
          <a:off x="0" y="24444"/>
          <a:ext cx="5520752" cy="2457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Academic Assistance [Standardized Test Performance Level] – students who score as Not Met/fail/low (a value of ‘1’ which means “Not Met” or “Below Basic”) on selected standardized state test.  This file is imported into PowerSchool.  The SCDE generates this file to be imported.  The district admin will notify you when the file has been imported into PowerSchool. </a:t>
          </a:r>
          <a:br>
            <a:rPr lang="en-US" sz="1500" kern="1200" dirty="0"/>
          </a:br>
          <a:br>
            <a:rPr lang="en-US" sz="1500" kern="1200" dirty="0"/>
          </a:br>
          <a:r>
            <a:rPr lang="en-US" sz="1500" b="1" u="sng" kern="1200" dirty="0"/>
            <a:t>Note</a:t>
          </a:r>
          <a:r>
            <a:rPr lang="en-US" sz="1500" kern="1200" dirty="0"/>
            <a:t>: You may want to wait until this file is imported into PowerSchool before running your 135th day Add-on Weightings reports so you do not have to run them multiple times, but this is an option.</a:t>
          </a:r>
        </a:p>
      </dsp:txBody>
      <dsp:txXfrm>
        <a:off x="119941" y="144385"/>
        <a:ext cx="5280870" cy="2217118"/>
      </dsp:txXfrm>
    </dsp:sp>
    <dsp:sp modelId="{4C600AFF-FB0F-4D36-81D4-94CDD59EE96E}">
      <dsp:nvSpPr>
        <dsp:cNvPr id="0" name=""/>
        <dsp:cNvSpPr/>
      </dsp:nvSpPr>
      <dsp:spPr>
        <a:xfrm>
          <a:off x="0" y="2524644"/>
          <a:ext cx="5520752" cy="2457000"/>
        </a:xfrm>
        <a:prstGeom prst="roundRect">
          <a:avLst/>
        </a:prstGeom>
        <a:solidFill>
          <a:schemeClr val="accent2">
            <a:hueOff val="-1523067"/>
            <a:satOff val="-6572"/>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High Achieving – Gifted and Talented – Academic (GTA), Gifted and Talented – Artistic (GTR), Advanced Placement (AP), International Baccalaureate (IB). GTA/GTR students must be STATE-IDENTIFIED ~</a:t>
          </a:r>
          <a:r>
            <a:rPr lang="en-US" sz="1500" u="sng" kern="1200" dirty="0"/>
            <a:t>and</a:t>
          </a:r>
          <a:r>
            <a:rPr lang="en-US" sz="1500" kern="1200" dirty="0"/>
            <a:t>~ SERVED in a GT/Honors Program.  Use the first day of the school year as the effective start date. Grades 3 – 12 for GTA &amp; GTR.  Grades 9 – 12 for AP &amp; IB.</a:t>
          </a:r>
        </a:p>
      </dsp:txBody>
      <dsp:txXfrm>
        <a:off x="119941" y="2644585"/>
        <a:ext cx="5280870" cy="2217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9B8DE-A502-417D-B3CD-39A64A13FC8E}">
      <dsp:nvSpPr>
        <dsp:cNvPr id="0" name=""/>
        <dsp:cNvSpPr/>
      </dsp:nvSpPr>
      <dsp:spPr>
        <a:xfrm>
          <a:off x="0" y="51444"/>
          <a:ext cx="5520752" cy="1193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Poverty – Pupils in Poverty (PIP), defined using Directly Certified, Direct Certification Extended, SNAP/TANF, Homeless, Migrant, Runaway, Foster: </a:t>
          </a:r>
          <a:br>
            <a:rPr lang="en-US" sz="1500" kern="1200"/>
          </a:br>
          <a:r>
            <a:rPr lang="en-US" sz="1500" kern="1200"/>
            <a:t>S_SC_STU_X.Migrant, S_SC_STU_X.Night_Residence, S_SC_STU_X.Foster_Home *Identifed in PowerSchool</a:t>
          </a:r>
        </a:p>
      </dsp:txBody>
      <dsp:txXfrm>
        <a:off x="58257" y="109701"/>
        <a:ext cx="5404238" cy="1076886"/>
      </dsp:txXfrm>
    </dsp:sp>
    <dsp:sp modelId="{3EA26634-5D7D-4446-BE1D-F63F5CFB9F08}">
      <dsp:nvSpPr>
        <dsp:cNvPr id="0" name=""/>
        <dsp:cNvSpPr/>
      </dsp:nvSpPr>
      <dsp:spPr>
        <a:xfrm>
          <a:off x="0" y="1288044"/>
          <a:ext cx="5520752" cy="1193400"/>
        </a:xfrm>
        <a:prstGeom prst="roundRect">
          <a:avLst/>
        </a:prstGeom>
        <a:solidFill>
          <a:schemeClr val="accent2">
            <a:hueOff val="-507689"/>
            <a:satOff val="-2191"/>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LEP - Limited English Proficiency ESL value scores of 1-5, 6.0, W, X. Each new LEP student must be evaluated within the first 10 days of school. All proficiency codes must be entered into PS for LEP students ASAP to indicate proficiency levels of the English language.</a:t>
          </a:r>
        </a:p>
      </dsp:txBody>
      <dsp:txXfrm>
        <a:off x="58257" y="1346301"/>
        <a:ext cx="5404238" cy="1076886"/>
      </dsp:txXfrm>
    </dsp:sp>
    <dsp:sp modelId="{CC63BE9E-8683-40B8-8C4D-9917973BBD09}">
      <dsp:nvSpPr>
        <dsp:cNvPr id="0" name=""/>
        <dsp:cNvSpPr/>
      </dsp:nvSpPr>
      <dsp:spPr>
        <a:xfrm>
          <a:off x="0" y="2524644"/>
          <a:ext cx="5520752" cy="1193400"/>
        </a:xfrm>
        <a:prstGeom prst="roundRect">
          <a:avLst/>
        </a:prstGeom>
        <a:solidFill>
          <a:schemeClr val="accent2">
            <a:hueOff val="-1015378"/>
            <a:satOff val="-4381"/>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Dual Credit – Student must be enrolled at least 30 days in an approved Dual Enrollment course where ‘E’ is the 7th character of the Course Number</a:t>
          </a:r>
        </a:p>
      </dsp:txBody>
      <dsp:txXfrm>
        <a:off x="58257" y="2582901"/>
        <a:ext cx="5404238" cy="1076886"/>
      </dsp:txXfrm>
    </dsp:sp>
    <dsp:sp modelId="{C9B11240-E804-41FF-909E-53F06ABC86FF}">
      <dsp:nvSpPr>
        <dsp:cNvPr id="0" name=""/>
        <dsp:cNvSpPr/>
      </dsp:nvSpPr>
      <dsp:spPr>
        <a:xfrm>
          <a:off x="0" y="3761244"/>
          <a:ext cx="5520752" cy="1193400"/>
        </a:xfrm>
        <a:prstGeom prst="roundRect">
          <a:avLst/>
        </a:prstGeom>
        <a:solidFill>
          <a:schemeClr val="accent2">
            <a:hueOff val="-1523067"/>
            <a:satOff val="-6572"/>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Run Reports: </a:t>
          </a:r>
          <a:r>
            <a:rPr lang="en-US" sz="1500" i="1" kern="1200"/>
            <a:t>Start Page &gt; System Reports &gt; State tab &gt; Under Add-On Weightings header</a:t>
          </a:r>
          <a:endParaRPr lang="en-US" sz="1500" kern="1200"/>
        </a:p>
      </dsp:txBody>
      <dsp:txXfrm>
        <a:off x="58257" y="3819501"/>
        <a:ext cx="5404238" cy="1076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D7992-40C9-4AA4-A237-374FFC4E73DC}">
      <dsp:nvSpPr>
        <dsp:cNvPr id="0" name=""/>
        <dsp:cNvSpPr/>
      </dsp:nvSpPr>
      <dsp:spPr>
        <a:xfrm>
          <a:off x="869108" y="480150"/>
          <a:ext cx="1240807" cy="1240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AEB62A-4DDC-4323-BA58-7D4C737AFA08}">
      <dsp:nvSpPr>
        <dsp:cNvPr id="0" name=""/>
        <dsp:cNvSpPr/>
      </dsp:nvSpPr>
      <dsp:spPr>
        <a:xfrm>
          <a:off x="110837" y="2067079"/>
          <a:ext cx="2757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a:t>Store Quarter 3 Grades</a:t>
          </a:r>
        </a:p>
      </dsp:txBody>
      <dsp:txXfrm>
        <a:off x="110837" y="2067079"/>
        <a:ext cx="2757349" cy="720000"/>
      </dsp:txXfrm>
    </dsp:sp>
    <dsp:sp modelId="{06B5FE3C-C6EA-4C99-BC4E-F81DDC2877C9}">
      <dsp:nvSpPr>
        <dsp:cNvPr id="0" name=""/>
        <dsp:cNvSpPr/>
      </dsp:nvSpPr>
      <dsp:spPr>
        <a:xfrm>
          <a:off x="4108993" y="480150"/>
          <a:ext cx="1240807" cy="1240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E9F555-DD86-480B-A201-ACEE11DBC27D}">
      <dsp:nvSpPr>
        <dsp:cNvPr id="0" name=""/>
        <dsp:cNvSpPr/>
      </dsp:nvSpPr>
      <dsp:spPr>
        <a:xfrm>
          <a:off x="3350722" y="2067079"/>
          <a:ext cx="2757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a:t>Run 3</a:t>
          </a:r>
          <a:r>
            <a:rPr lang="en-US" sz="2800" kern="1200" baseline="30000"/>
            <a:t>rd</a:t>
          </a:r>
          <a:r>
            <a:rPr lang="en-US" sz="2800" kern="1200"/>
            <a:t> Quarter Report Cards</a:t>
          </a:r>
        </a:p>
      </dsp:txBody>
      <dsp:txXfrm>
        <a:off x="3350722" y="2067079"/>
        <a:ext cx="2757349" cy="720000"/>
      </dsp:txXfrm>
    </dsp:sp>
    <dsp:sp modelId="{63B747DE-1739-41C8-B902-3FADBBFCD2F8}">
      <dsp:nvSpPr>
        <dsp:cNvPr id="0" name=""/>
        <dsp:cNvSpPr/>
      </dsp:nvSpPr>
      <dsp:spPr>
        <a:xfrm>
          <a:off x="7348878" y="480150"/>
          <a:ext cx="1240807" cy="1240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FF21EE-334B-4F2D-99B6-9620DD7B6A3D}">
      <dsp:nvSpPr>
        <dsp:cNvPr id="0" name=""/>
        <dsp:cNvSpPr/>
      </dsp:nvSpPr>
      <dsp:spPr>
        <a:xfrm>
          <a:off x="6590607" y="2067079"/>
          <a:ext cx="27573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a:t>Run Honor Roll (optional)</a:t>
          </a:r>
        </a:p>
      </dsp:txBody>
      <dsp:txXfrm>
        <a:off x="6590607" y="2067079"/>
        <a:ext cx="2757349"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07713-7608-48F2-A787-4371410332EF}">
      <dsp:nvSpPr>
        <dsp:cNvPr id="0" name=""/>
        <dsp:cNvSpPr/>
      </dsp:nvSpPr>
      <dsp:spPr>
        <a:xfrm>
          <a:off x="0" y="22001"/>
          <a:ext cx="6024561" cy="5475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Running State Reports</a:t>
          </a:r>
        </a:p>
      </dsp:txBody>
      <dsp:txXfrm>
        <a:off x="26730" y="48731"/>
        <a:ext cx="5971101" cy="494099"/>
      </dsp:txXfrm>
    </dsp:sp>
    <dsp:sp modelId="{B637430C-2AD9-40D0-BD54-65145A8734E5}">
      <dsp:nvSpPr>
        <dsp:cNvPr id="0" name=""/>
        <dsp:cNvSpPr/>
      </dsp:nvSpPr>
      <dsp:spPr>
        <a:xfrm>
          <a:off x="0" y="569561"/>
          <a:ext cx="6024561"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28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hlinkClick xmlns:r="http://schemas.openxmlformats.org/officeDocument/2006/relationships" r:id="rId1"/>
            </a:rPr>
            <a:t>Running the 45 Day and 135 Day Funding Reports </a:t>
          </a:r>
          <a:r>
            <a:rPr lang="en-US" sz="1900" kern="1200" dirty="0" err="1">
              <a:hlinkClick xmlns:r="http://schemas.openxmlformats.org/officeDocument/2006/relationships" r:id="rId1"/>
            </a:rPr>
            <a:t>Cheatsheet</a:t>
          </a:r>
          <a:r>
            <a:rPr lang="en-US" sz="1900" kern="1200" dirty="0">
              <a:hlinkClick xmlns:r="http://schemas.openxmlformats.org/officeDocument/2006/relationships" r:id="rId1"/>
            </a:rPr>
            <a:t> &amp; Checklist_03152023.pdf</a:t>
          </a:r>
          <a:endParaRPr lang="en-US" sz="1900" kern="1200" dirty="0"/>
        </a:p>
      </dsp:txBody>
      <dsp:txXfrm>
        <a:off x="0" y="569561"/>
        <a:ext cx="6024561" cy="546480"/>
      </dsp:txXfrm>
    </dsp:sp>
    <dsp:sp modelId="{0E35ED7A-EF5B-4B6D-9FE4-428AF2D17BE9}">
      <dsp:nvSpPr>
        <dsp:cNvPr id="0" name=""/>
        <dsp:cNvSpPr/>
      </dsp:nvSpPr>
      <dsp:spPr>
        <a:xfrm>
          <a:off x="0" y="1116041"/>
          <a:ext cx="6024561" cy="547559"/>
        </a:xfrm>
        <a:prstGeom prst="roundRect">
          <a:avLst/>
        </a:prstGeom>
        <a:solidFill>
          <a:schemeClr val="accent2">
            <a:hueOff val="-380767"/>
            <a:satOff val="-1643"/>
            <a:lumOff val="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SAS Reporting and Clean-up</a:t>
          </a:r>
        </a:p>
      </dsp:txBody>
      <dsp:txXfrm>
        <a:off x="26730" y="1142771"/>
        <a:ext cx="5971101" cy="494099"/>
      </dsp:txXfrm>
    </dsp:sp>
    <dsp:sp modelId="{EAB57A79-77CD-4C5C-9A56-F67BF3B79FBB}">
      <dsp:nvSpPr>
        <dsp:cNvPr id="0" name=""/>
        <dsp:cNvSpPr/>
      </dsp:nvSpPr>
      <dsp:spPr>
        <a:xfrm>
          <a:off x="0" y="1732721"/>
          <a:ext cx="6024561" cy="547559"/>
        </a:xfrm>
        <a:prstGeom prst="roundRect">
          <a:avLst/>
        </a:prstGeom>
        <a:solidFill>
          <a:schemeClr val="accent2">
            <a:hueOff val="-761534"/>
            <a:satOff val="-3286"/>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Level Data Clean-up</a:t>
          </a:r>
        </a:p>
      </dsp:txBody>
      <dsp:txXfrm>
        <a:off x="26730" y="1759451"/>
        <a:ext cx="5971101" cy="494099"/>
      </dsp:txXfrm>
    </dsp:sp>
    <dsp:sp modelId="{0A561AA7-DAAC-4227-8D22-896090FAA604}">
      <dsp:nvSpPr>
        <dsp:cNvPr id="0" name=""/>
        <dsp:cNvSpPr/>
      </dsp:nvSpPr>
      <dsp:spPr>
        <a:xfrm>
          <a:off x="0" y="2349401"/>
          <a:ext cx="6024561" cy="547559"/>
        </a:xfrm>
        <a:prstGeom prst="roundRect">
          <a:avLst/>
        </a:prstGeom>
        <a:solidFill>
          <a:schemeClr val="accent2">
            <a:hueOff val="-1142300"/>
            <a:satOff val="-4929"/>
            <a:lumOff val="2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System Report Errors</a:t>
          </a:r>
        </a:p>
      </dsp:txBody>
      <dsp:txXfrm>
        <a:off x="26730" y="2376131"/>
        <a:ext cx="5971101" cy="494099"/>
      </dsp:txXfrm>
    </dsp:sp>
    <dsp:sp modelId="{25CA9246-F750-46F1-9E4E-602A9339854D}">
      <dsp:nvSpPr>
        <dsp:cNvPr id="0" name=""/>
        <dsp:cNvSpPr/>
      </dsp:nvSpPr>
      <dsp:spPr>
        <a:xfrm>
          <a:off x="0" y="2896961"/>
          <a:ext cx="6024561" cy="60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28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Enrollment</a:t>
          </a:r>
        </a:p>
        <a:p>
          <a:pPr marL="171450" lvl="1" indent="-171450" algn="l" defTabSz="844550">
            <a:lnSpc>
              <a:spcPct val="90000"/>
            </a:lnSpc>
            <a:spcBef>
              <a:spcPct val="0"/>
            </a:spcBef>
            <a:spcAft>
              <a:spcPct val="20000"/>
            </a:spcAft>
            <a:buChar char="•"/>
          </a:pPr>
          <a:r>
            <a:rPr lang="en-US" sz="1900" kern="1200" dirty="0"/>
            <a:t>Section</a:t>
          </a:r>
        </a:p>
      </dsp:txBody>
      <dsp:txXfrm>
        <a:off x="0" y="2896961"/>
        <a:ext cx="6024561" cy="608580"/>
      </dsp:txXfrm>
    </dsp:sp>
    <dsp:sp modelId="{7280EA18-7237-42B8-9A0C-D6BF485974E8}">
      <dsp:nvSpPr>
        <dsp:cNvPr id="0" name=""/>
        <dsp:cNvSpPr/>
      </dsp:nvSpPr>
      <dsp:spPr>
        <a:xfrm>
          <a:off x="0" y="3505541"/>
          <a:ext cx="6024561" cy="547559"/>
        </a:xfrm>
        <a:prstGeom prst="roundRect">
          <a:avLst/>
        </a:prstGeom>
        <a:solidFill>
          <a:schemeClr val="accent2">
            <a:hueOff val="-1523067"/>
            <a:satOff val="-6572"/>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Contacts Migration</a:t>
          </a:r>
        </a:p>
      </dsp:txBody>
      <dsp:txXfrm>
        <a:off x="26730" y="3532271"/>
        <a:ext cx="5971101" cy="494099"/>
      </dsp:txXfrm>
    </dsp:sp>
    <dsp:sp modelId="{64A655BE-8CD3-4DC8-822B-3546FF98E328}">
      <dsp:nvSpPr>
        <dsp:cNvPr id="0" name=""/>
        <dsp:cNvSpPr/>
      </dsp:nvSpPr>
      <dsp:spPr>
        <a:xfrm>
          <a:off x="0" y="4053101"/>
          <a:ext cx="6024561"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28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hlinkClick xmlns:r="http://schemas.openxmlformats.org/officeDocument/2006/relationships" r:id="rId2"/>
            </a:rPr>
            <a:t>Working with Student Contacts.pptx</a:t>
          </a:r>
          <a:endParaRPr lang="en-US" sz="1900" kern="1200"/>
        </a:p>
        <a:p>
          <a:pPr marL="171450" lvl="1" indent="-171450" algn="l" defTabSz="844550">
            <a:lnSpc>
              <a:spcPct val="90000"/>
            </a:lnSpc>
            <a:spcBef>
              <a:spcPct val="0"/>
            </a:spcBef>
            <a:spcAft>
              <a:spcPct val="20000"/>
            </a:spcAft>
            <a:buChar char="•"/>
          </a:pPr>
          <a:r>
            <a:rPr lang="en-US" sz="1900" kern="1200"/>
            <a:t>Handout: </a:t>
          </a:r>
          <a:r>
            <a:rPr lang="en-US" sz="1900" kern="1200">
              <a:hlinkClick xmlns:r="http://schemas.openxmlformats.org/officeDocument/2006/relationships" r:id="rId3"/>
            </a:rPr>
            <a:t>Consolidating Contacts - Primary Workflow.pdf</a:t>
          </a:r>
          <a:r>
            <a:rPr lang="en-US" sz="1900" kern="1200"/>
            <a:t> </a:t>
          </a:r>
        </a:p>
      </dsp:txBody>
      <dsp:txXfrm>
        <a:off x="0" y="4053101"/>
        <a:ext cx="6024561" cy="8445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34454-FC52-4766-8E48-DB6650E70709}"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250B4-7AB6-4EC7-8D90-4B894627C499}" type="slidenum">
              <a:rPr lang="en-US" smtClean="0"/>
              <a:t>‹#›</a:t>
            </a:fld>
            <a:endParaRPr lang="en-US"/>
          </a:p>
        </p:txBody>
      </p:sp>
    </p:spTree>
    <p:extLst>
      <p:ext uri="{BB962C8B-B14F-4D97-AF65-F5344CB8AC3E}">
        <p14:creationId xmlns:p14="http://schemas.microsoft.com/office/powerpoint/2010/main" val="180169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anyone planning to participate?</a:t>
            </a:r>
            <a:br>
              <a:rPr lang="en-US" dirty="0"/>
            </a:br>
            <a:r>
              <a:rPr lang="en-US" dirty="0"/>
              <a:t>Cantey/Jason will be attending PSUG</a:t>
            </a:r>
          </a:p>
        </p:txBody>
      </p:sp>
      <p:sp>
        <p:nvSpPr>
          <p:cNvPr id="4" name="Slide Number Placeholder 3"/>
          <p:cNvSpPr>
            <a:spLocks noGrp="1"/>
          </p:cNvSpPr>
          <p:nvPr>
            <p:ph type="sldNum" sz="quarter" idx="5"/>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197472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294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Attendance Conversions set up with the 50% of the minutes in the day (Time to Day) is for Average Daily Attendance</a:t>
            </a:r>
          </a:p>
          <a:p>
            <a:pPr marL="0" lvl="0" indent="0" algn="l" rtl="0">
              <a:spcBef>
                <a:spcPts val="0"/>
              </a:spcBef>
              <a:spcAft>
                <a:spcPts val="0"/>
              </a:spcAft>
              <a:buNone/>
            </a:pPr>
            <a:r>
              <a:rPr lang="en-US" dirty="0"/>
              <a:t>Being absent from ALL meetings where attendance is required contributes to full day absences for Truancy</a:t>
            </a:r>
          </a:p>
          <a:p>
            <a:pPr marL="0" lvl="0" indent="0" algn="l" rtl="0">
              <a:spcBef>
                <a:spcPts val="0"/>
              </a:spcBef>
              <a:spcAft>
                <a:spcPts val="0"/>
              </a:spcAft>
              <a:buNone/>
            </a:pPr>
            <a:r>
              <a:rPr lang="en-US" dirty="0"/>
              <a:t> - must be excluded from section and must be excluded from ADA in the bell schedule</a:t>
            </a:r>
            <a:endParaRPr dirty="0"/>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463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577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C6341-BAF1-4340-B703-5E3E436AC9F6}" type="slidenum">
              <a:rPr lang="en-US" smtClean="0"/>
              <a:t>38</a:t>
            </a:fld>
            <a:endParaRPr lang="en-US"/>
          </a:p>
        </p:txBody>
      </p:sp>
    </p:spTree>
    <p:extLst>
      <p:ext uri="{BB962C8B-B14F-4D97-AF65-F5344CB8AC3E}">
        <p14:creationId xmlns:p14="http://schemas.microsoft.com/office/powerpoint/2010/main" val="333830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nutshell LD validations are like the staples easy button</a:t>
            </a:r>
          </a:p>
        </p:txBody>
      </p:sp>
      <p:sp>
        <p:nvSpPr>
          <p:cNvPr id="4" name="Slide Number Placeholder 3"/>
          <p:cNvSpPr>
            <a:spLocks noGrp="1"/>
          </p:cNvSpPr>
          <p:nvPr>
            <p:ph type="sldNum" sz="quarter" idx="5"/>
          </p:nvPr>
        </p:nvSpPr>
        <p:spPr/>
        <p:txBody>
          <a:bodyPr/>
          <a:lstStyle/>
          <a:p>
            <a:fld id="{EEDC6341-BAF1-4340-B703-5E3E436AC9F6}" type="slidenum">
              <a:rPr lang="en-US" smtClean="0"/>
              <a:t>42</a:t>
            </a:fld>
            <a:endParaRPr lang="en-US"/>
          </a:p>
        </p:txBody>
      </p:sp>
    </p:spTree>
    <p:extLst>
      <p:ext uri="{BB962C8B-B14F-4D97-AF65-F5344CB8AC3E}">
        <p14:creationId xmlns:p14="http://schemas.microsoft.com/office/powerpoint/2010/main" val="427704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anyone planning to participate?</a:t>
            </a:r>
            <a:br>
              <a:rPr lang="en-US" dirty="0"/>
            </a:br>
            <a:r>
              <a:rPr lang="en-US" dirty="0"/>
              <a:t>Cantey/Jason will be attending PSUG</a:t>
            </a:r>
          </a:p>
        </p:txBody>
      </p:sp>
      <p:sp>
        <p:nvSpPr>
          <p:cNvPr id="4" name="Slide Number Placeholder 3"/>
          <p:cNvSpPr>
            <a:spLocks noGrp="1"/>
          </p:cNvSpPr>
          <p:nvPr>
            <p:ph type="sldNum" sz="quarter" idx="5"/>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261235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anyone planning to participate?</a:t>
            </a:r>
            <a:br>
              <a:rPr lang="en-US" dirty="0"/>
            </a:br>
            <a:r>
              <a:rPr lang="en-US" dirty="0"/>
              <a:t>Cantey/Jason will be attending PSUG</a:t>
            </a:r>
          </a:p>
        </p:txBody>
      </p:sp>
      <p:sp>
        <p:nvSpPr>
          <p:cNvPr id="4" name="Slide Number Placeholder 3"/>
          <p:cNvSpPr>
            <a:spLocks noGrp="1"/>
          </p:cNvSpPr>
          <p:nvPr>
            <p:ph type="sldNum" sz="quarter" idx="5"/>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400166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869989-EB00-4EE7-BCB5-25BDC5BB29F8}" type="slidenum">
              <a:rPr lang="en-US" smtClean="0"/>
              <a:t>9</a:t>
            </a:fld>
            <a:endParaRPr lang="en-US"/>
          </a:p>
        </p:txBody>
      </p:sp>
    </p:spTree>
    <p:extLst>
      <p:ext uri="{BB962C8B-B14F-4D97-AF65-F5344CB8AC3E}">
        <p14:creationId xmlns:p14="http://schemas.microsoft.com/office/powerpoint/2010/main" val="197472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869989-EB00-4EE7-BCB5-25BDC5BB29F8}" type="slidenum">
              <a:rPr lang="en-US" smtClean="0"/>
              <a:t>10</a:t>
            </a:fld>
            <a:endParaRPr lang="en-US"/>
          </a:p>
        </p:txBody>
      </p:sp>
    </p:spTree>
    <p:extLst>
      <p:ext uri="{BB962C8B-B14F-4D97-AF65-F5344CB8AC3E}">
        <p14:creationId xmlns:p14="http://schemas.microsoft.com/office/powerpoint/2010/main" val="125697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273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17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54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16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3/10/2023</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31183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3/10/2023</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85973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3/10/2023</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6313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3/10/2023</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80955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3/10/2023</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63861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3/10/2023</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92168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3/10/2023</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962694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3/10/2023</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00403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3/10/2023</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90463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3/10/2023</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3072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3/10/2023</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82733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3/10/2023</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2393740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6" r:id="rId6"/>
    <p:sldLayoutId id="2147483702" r:id="rId7"/>
    <p:sldLayoutId id="2147483703" r:id="rId8"/>
    <p:sldLayoutId id="2147483704" r:id="rId9"/>
    <p:sldLayoutId id="2147483705" r:id="rId10"/>
    <p:sldLayoutId id="2147483707"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otect-us.mimecast.com/s/lnh1C4xYwmcBjR8OI3elb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leveldata.com/webina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ie.powerschool.com/admin/schoolsetup/parent_student_settings_general.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ie.powerschool.com/admin/schoolsetup/parent_student_settings_general.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ie.powerschool.com/admin/schoolsetup/mobile_browser_settings.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d.sc.gov/districts-schools/school-safety/discipline-related-reports/incident-management-training/incident-management-faq/" TargetMode="External"/><Relationship Id="rId2" Type="http://schemas.openxmlformats.org/officeDocument/2006/relationships/hyperlink" Target="https://ed.sc.gov/districts-schools/school-safety/discipline-related-reports/incident-management-training/incident-management-training-101/" TargetMode="External"/><Relationship Id="rId1" Type="http://schemas.openxmlformats.org/officeDocument/2006/relationships/slideLayout" Target="../slideLayouts/slideLayout2.xml"/><Relationship Id="rId6" Type="http://schemas.openxmlformats.org/officeDocument/2006/relationships/hyperlink" Target="https://ed.sc.gov/districts-schools/school-safety/discipline-related-reports/incident-management-training/2021-incident-manual/" TargetMode="External"/><Relationship Id="rId5" Type="http://schemas.openxmlformats.org/officeDocument/2006/relationships/hyperlink" Target="https://ed.sc.gov/districts-schools/school-safety/discipline-related-reports/incident-management-training/coding-truancy-incident-guide1/" TargetMode="External"/><Relationship Id="rId4" Type="http://schemas.openxmlformats.org/officeDocument/2006/relationships/hyperlink" Target="https://ed.sc.gov/districts-schools/school-safety/discipline-related-reports/incident-management-training/coding-behavior-incident-guid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d.sc.gov/index.cfm?LinkServID=C27C05BB-0716-7048-590443881932F1A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d.sc.gov/index.cfm?LinkServID=C27C05BB-0716-7048-590443881932F1A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ennifer.roach@canteytech.co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help@canteytech.com" TargetMode="External"/><Relationship Id="rId4" Type="http://schemas.openxmlformats.org/officeDocument/2006/relationships/hyperlink" Target="mailto:jjones@erskinecharters.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https://cie.powerschool.com/admin/reports/reportsdk/runstatereportruntimeparams2.html?repType=state&amp;selReportID=20516&amp;reportName=SC38%20Chronic%20Absenteeism%20School%20Report&amp;prptcurrentstudentcount=0&amp;prptcurrentstudents=&amp;prptcurrentstaffcount=2&amp;prptcurrentstaff=tmpdalx_263566_2&amp;selectedSchool=0&amp;selectedTerm=3100&amp;selectedYear=2021" TargetMode="External"/><Relationship Id="rId2" Type="http://schemas.openxmlformats.org/officeDocument/2006/relationships/hyperlink" Target="https://cie.powerschool.com/admin/reports/reportsdk/runstatereportruntimeparams2.html?repType=state&amp;selReportID=20316&amp;reportName=SC37%20Chronic%20Absenteeism%20Update%20Process&amp;prptcurrentstudentcount=0&amp;prptcurrentstudents=&amp;prptcurrentstaffcount=2&amp;prptcurrentstaff=tmpdalx_263566_2&amp;selectedSchool=0&amp;selectedTerm=3100&amp;selectedYear=2021" TargetMode="External"/><Relationship Id="rId1" Type="http://schemas.openxmlformats.org/officeDocument/2006/relationships/slideLayout" Target="../slideLayouts/slideLayout2.xml"/><Relationship Id="rId4" Type="http://schemas.openxmlformats.org/officeDocument/2006/relationships/hyperlink" Target="https://ed.sc.gov/districts-schools/student-intervention-services/chronic-absenteeis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help@canteytech.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ppportal.ed.sc.gov/my.policy"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sv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d.sc.gov/finance/financial-services/student-data/membership-count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d.sc.gov/instruction/career-and-technical-education/performance-accountability/cte-data-collection-and-reporting/2022-23-srpg/" TargetMode="External"/><Relationship Id="rId2" Type="http://schemas.openxmlformats.org/officeDocument/2006/relationships/hyperlink" Target="https://ed.sc.gov/data/information-systems/power-school/sis-documents/student-information-system-data-entry-manual/" TargetMode="External"/><Relationship Id="rId1" Type="http://schemas.openxmlformats.org/officeDocument/2006/relationships/slideLayout" Target="../slideLayouts/slideLayout2.xml"/><Relationship Id="rId4" Type="http://schemas.openxmlformats.org/officeDocument/2006/relationships/hyperlink" Target="https://ed.sc.gov/instruction/career-and-technical-education/career-guidance/work-based-learning/wbl-implementation-guide-2022/"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gcaathletics.org/2023/03/06/basketball-sweeps-state-championshi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s://support.powerschool.com/article/67018?from=search" TargetMode="External"/><Relationship Id="rId2" Type="http://schemas.openxmlformats.org/officeDocument/2006/relationships/hyperlink" Target="https://help.powerschool.com/t5/PowerSchool-SIS-Knowledge-Base/How-to-Permanently-Store-Grades/ta-p/14226"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help@canteytech.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ed.sc.gov/instruction/career-and-technical-education/performance-accountability/cte-data-collection-and-reporting/2022-23-sr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appportal.ed.sc.gov/"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jjones@erskinecharters.org" TargetMode="External"/><Relationship Id="rId2" Type="http://schemas.openxmlformats.org/officeDocument/2006/relationships/hyperlink" Target="https://appportal.ed.sc.gov/"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powerschool.com/" TargetMode="External"/><Relationship Id="rId2" Type="http://schemas.openxmlformats.org/officeDocument/2006/relationships/hyperlink" Target="https://erskinecharters.formstack.com/forms/2022_2023_powerschool_role_based_certification_signu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powerschool.com/psu/main.ac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easyregpro.com/e/2023-southeast-psug-event/evt_home" TargetMode="External"/><Relationship Id="rId4" Type="http://schemas.openxmlformats.org/officeDocument/2006/relationships/hyperlink" Target="https://support.powerschool.com/psu/register/step1.a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D7AAEFC-156E-1144-8D57-FBE2CD3B6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8DA2D30B-15CC-4654-A2AE-00BF2A5D6DDE}"/>
              </a:ext>
            </a:extLst>
          </p:cNvPr>
          <p:cNvPicPr>
            <a:picLocks noChangeAspect="1"/>
          </p:cNvPicPr>
          <p:nvPr/>
        </p:nvPicPr>
        <p:blipFill rotWithShape="1">
          <a:blip r:embed="rId2"/>
          <a:srcRect t="3433"/>
          <a:stretch/>
        </p:blipFill>
        <p:spPr>
          <a:xfrm>
            <a:off x="20" y="10"/>
            <a:ext cx="12191979" cy="6857989"/>
          </a:xfrm>
          <a:prstGeom prst="rect">
            <a:avLst/>
          </a:prstGeom>
        </p:spPr>
      </p:pic>
      <p:sp>
        <p:nvSpPr>
          <p:cNvPr id="17" name="Freeform: Shape 10">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7594"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46F52A-B845-4662-8438-91D6B4D32A71}"/>
              </a:ext>
            </a:extLst>
          </p:cNvPr>
          <p:cNvSpPr>
            <a:spLocks noGrp="1"/>
          </p:cNvSpPr>
          <p:nvPr>
            <p:ph type="ctrTitle"/>
          </p:nvPr>
        </p:nvSpPr>
        <p:spPr>
          <a:xfrm>
            <a:off x="4300755" y="1834485"/>
            <a:ext cx="3590488" cy="2142699"/>
          </a:xfrm>
        </p:spPr>
        <p:txBody>
          <a:bodyPr anchor="b">
            <a:normAutofit fontScale="90000"/>
          </a:bodyPr>
          <a:lstStyle/>
          <a:p>
            <a:pPr algn="ctr"/>
            <a:r>
              <a:rPr lang="en-US" sz="4000" dirty="0">
                <a:solidFill>
                  <a:srgbClr val="FFFFFF"/>
                </a:solidFill>
              </a:rPr>
              <a:t>March 2023 </a:t>
            </a:r>
            <a:br>
              <a:rPr lang="en-US" sz="4000" dirty="0">
                <a:solidFill>
                  <a:srgbClr val="FFFFFF"/>
                </a:solidFill>
              </a:rPr>
            </a:br>
            <a:r>
              <a:rPr lang="en-US" sz="4000" dirty="0">
                <a:solidFill>
                  <a:srgbClr val="FFFFFF"/>
                </a:solidFill>
              </a:rPr>
              <a:t>PS Admin Monthly Webinar</a:t>
            </a:r>
          </a:p>
        </p:txBody>
      </p:sp>
      <p:sp>
        <p:nvSpPr>
          <p:cNvPr id="3" name="Subtitle 2">
            <a:extLst>
              <a:ext uri="{FF2B5EF4-FFF2-40B4-BE49-F238E27FC236}">
                <a16:creationId xmlns:a16="http://schemas.microsoft.com/office/drawing/2014/main" id="{73C07DF4-6C5F-438B-9C2C-565126A26CFC}"/>
              </a:ext>
            </a:extLst>
          </p:cNvPr>
          <p:cNvSpPr>
            <a:spLocks noGrp="1"/>
          </p:cNvSpPr>
          <p:nvPr>
            <p:ph type="subTitle" idx="1"/>
          </p:nvPr>
        </p:nvSpPr>
        <p:spPr>
          <a:xfrm>
            <a:off x="4642513" y="4196605"/>
            <a:ext cx="2906973" cy="948601"/>
          </a:xfrm>
        </p:spPr>
        <p:txBody>
          <a:bodyPr anchor="t">
            <a:normAutofit/>
          </a:bodyPr>
          <a:lstStyle/>
          <a:p>
            <a:pPr algn="ctr"/>
            <a:r>
              <a:rPr lang="en-US" dirty="0">
                <a:solidFill>
                  <a:srgbClr val="FFFFFF"/>
                </a:solidFill>
              </a:rPr>
              <a:t>Jenn Roach</a:t>
            </a:r>
          </a:p>
        </p:txBody>
      </p:sp>
    </p:spTree>
    <p:extLst>
      <p:ext uri="{BB962C8B-B14F-4D97-AF65-F5344CB8AC3E}">
        <p14:creationId xmlns:p14="http://schemas.microsoft.com/office/powerpoint/2010/main" val="515599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0E48-43D8-472F-9706-DEE448F81A00}"/>
              </a:ext>
            </a:extLst>
          </p:cNvPr>
          <p:cNvSpPr>
            <a:spLocks noGrp="1"/>
          </p:cNvSpPr>
          <p:nvPr>
            <p:ph type="title"/>
          </p:nvPr>
        </p:nvSpPr>
        <p:spPr>
          <a:xfrm>
            <a:off x="1295400" y="807016"/>
            <a:ext cx="9601200" cy="1142385"/>
          </a:xfrm>
        </p:spPr>
        <p:txBody>
          <a:bodyPr>
            <a:normAutofit fontScale="90000"/>
          </a:bodyPr>
          <a:lstStyle/>
          <a:p>
            <a:r>
              <a:rPr lang="en-US"/>
              <a:t>Institute Bulletin: Training Opportunities</a:t>
            </a:r>
            <a:br>
              <a:rPr lang="en-US"/>
            </a:br>
            <a:endParaRPr lang="en-US"/>
          </a:p>
        </p:txBody>
      </p:sp>
      <p:sp>
        <p:nvSpPr>
          <p:cNvPr id="3" name="Content Placeholder 2">
            <a:extLst>
              <a:ext uri="{FF2B5EF4-FFF2-40B4-BE49-F238E27FC236}">
                <a16:creationId xmlns:a16="http://schemas.microsoft.com/office/drawing/2014/main" id="{C080AB58-DC52-4D1A-B3DE-E780A8C1CB5E}"/>
              </a:ext>
            </a:extLst>
          </p:cNvPr>
          <p:cNvSpPr>
            <a:spLocks noGrp="1"/>
          </p:cNvSpPr>
          <p:nvPr>
            <p:ph idx="1"/>
          </p:nvPr>
        </p:nvSpPr>
        <p:spPr>
          <a:xfrm>
            <a:off x="838200" y="1597709"/>
            <a:ext cx="10515600" cy="4706490"/>
          </a:xfrm>
        </p:spPr>
        <p:txBody>
          <a:bodyPr>
            <a:normAutofit/>
          </a:bodyPr>
          <a:lstStyle/>
          <a:p>
            <a:pPr marL="0" indent="0">
              <a:buNone/>
            </a:pPr>
            <a:r>
              <a:rPr lang="en-US" sz="2800" b="1" dirty="0"/>
              <a:t>PowerSchool </a:t>
            </a:r>
            <a:r>
              <a:rPr lang="en-US" sz="2800" b="1" dirty="0" err="1"/>
              <a:t>PowerScheduler</a:t>
            </a:r>
            <a:r>
              <a:rPr lang="en-US" sz="2800" b="1" dirty="0"/>
              <a:t> Office Hours</a:t>
            </a:r>
            <a:endParaRPr lang="en-US" sz="2400" b="1" dirty="0"/>
          </a:p>
          <a:p>
            <a:pPr marL="0" indent="0">
              <a:buNone/>
            </a:pPr>
            <a:endParaRPr lang="en-US" sz="1600" dirty="0"/>
          </a:p>
          <a:p>
            <a:pPr marL="0" marR="0" indent="0">
              <a:lnSpc>
                <a:spcPts val="1500"/>
              </a:lnSpc>
              <a:spcBef>
                <a:spcPts val="0"/>
              </a:spcBef>
              <a:spcAft>
                <a:spcPts val="0"/>
              </a:spcAft>
              <a:buNone/>
            </a:pPr>
            <a:r>
              <a:rPr lang="en-US" sz="1800" dirty="0">
                <a:solidFill>
                  <a:srgbClr val="000000"/>
                </a:solidFill>
                <a:effectLst/>
                <a:latin typeface="Helvetica" panose="020B0604020202020204" pitchFamily="34" charset="0"/>
                <a:ea typeface="Calibri" panose="020F0502020204030204" pitchFamily="34" charset="0"/>
              </a:rPr>
              <a:t>Join us for PowerSchool SIS 2023 Office Hours. Register now to connect with PowerSchool Support experts and peers to find the solutions to your pain points. These </a:t>
            </a:r>
            <a:r>
              <a:rPr lang="en-US" sz="1800" b="1" dirty="0">
                <a:solidFill>
                  <a:srgbClr val="000000"/>
                </a:solidFill>
                <a:effectLst/>
                <a:latin typeface="Helvetica" panose="020B0604020202020204" pitchFamily="34" charset="0"/>
                <a:ea typeface="Calibri" panose="020F0502020204030204" pitchFamily="34" charset="0"/>
              </a:rPr>
              <a:t>hour-long sessions</a:t>
            </a:r>
            <a:r>
              <a:rPr lang="en-US" sz="1800" dirty="0">
                <a:solidFill>
                  <a:srgbClr val="000000"/>
                </a:solidFill>
                <a:effectLst/>
                <a:latin typeface="Helvetica" panose="020B0604020202020204" pitchFamily="34" charset="0"/>
                <a:ea typeface="Calibri" panose="020F0502020204030204" pitchFamily="34" charset="0"/>
              </a:rPr>
              <a:t> are a great way to learn some insider tips for using your PowerSchool SIS solution.</a:t>
            </a:r>
            <a:endParaRPr lang="en-US" sz="1800" dirty="0">
              <a:effectLst/>
              <a:latin typeface="Calibri" panose="020F0502020204030204" pitchFamily="34" charset="0"/>
              <a:ea typeface="Calibri" panose="020F0502020204030204" pitchFamily="34" charset="0"/>
            </a:endParaRPr>
          </a:p>
          <a:p>
            <a:pPr marL="0" marR="0" indent="0">
              <a:lnSpc>
                <a:spcPts val="1500"/>
              </a:lnSpc>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lnSpc>
                <a:spcPts val="1500"/>
              </a:lnSpc>
              <a:spcBef>
                <a:spcPts val="0"/>
              </a:spcBef>
              <a:spcAft>
                <a:spcPts val="0"/>
              </a:spcAft>
              <a:buNone/>
            </a:pPr>
            <a:r>
              <a:rPr lang="en-US" sz="1800" dirty="0">
                <a:solidFill>
                  <a:srgbClr val="000000"/>
                </a:solidFill>
                <a:effectLst/>
                <a:latin typeface="Helvetica" panose="020B0604020202020204" pitchFamily="34" charset="0"/>
                <a:ea typeface="Calibri" panose="020F0502020204030204" pitchFamily="34" charset="0"/>
              </a:rPr>
              <a:t>In addition, our experts will be answering your questions in real-time through our </a:t>
            </a:r>
            <a:r>
              <a:rPr lang="en-US" sz="1800" b="1" dirty="0">
                <a:solidFill>
                  <a:srgbClr val="000000"/>
                </a:solidFill>
                <a:effectLst/>
                <a:latin typeface="Helvetica" panose="020B0604020202020204" pitchFamily="34" charset="0"/>
                <a:ea typeface="Calibri" panose="020F0502020204030204" pitchFamily="34" charset="0"/>
              </a:rPr>
              <a:t>live Q&amp;A</a:t>
            </a:r>
            <a:r>
              <a:rPr lang="en-US" sz="1800" dirty="0">
                <a:solidFill>
                  <a:srgbClr val="000000"/>
                </a:solidFill>
                <a:effectLst/>
                <a:latin typeface="Helvetica" panose="020B0604020202020204" pitchFamily="34" charset="0"/>
                <a:ea typeface="Calibri" panose="020F0502020204030204" pitchFamily="34" charset="0"/>
              </a:rPr>
              <a:t> forum to provide you with quick and personalized responses.</a:t>
            </a:r>
            <a:endParaRPr lang="en-US" sz="1800" dirty="0">
              <a:effectLst/>
              <a:latin typeface="Calibri" panose="020F0502020204030204" pitchFamily="34" charset="0"/>
              <a:ea typeface="Calibri" panose="020F0502020204030204" pitchFamily="34" charset="0"/>
            </a:endParaRPr>
          </a:p>
          <a:p>
            <a:pPr marL="0" marR="0" indent="0">
              <a:lnSpc>
                <a:spcPts val="1500"/>
              </a:lnSpc>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274320" lvl="1" indent="0">
              <a:buNone/>
            </a:pPr>
            <a:endParaRPr lang="en-US" sz="1600" dirty="0"/>
          </a:p>
        </p:txBody>
      </p:sp>
      <p:graphicFrame>
        <p:nvGraphicFramePr>
          <p:cNvPr id="4" name="Table 3">
            <a:extLst>
              <a:ext uri="{FF2B5EF4-FFF2-40B4-BE49-F238E27FC236}">
                <a16:creationId xmlns:a16="http://schemas.microsoft.com/office/drawing/2014/main" id="{37D93C98-D8CF-7871-1103-5C06F31A49C6}"/>
              </a:ext>
            </a:extLst>
          </p:cNvPr>
          <p:cNvGraphicFramePr>
            <a:graphicFrameLocks noGrp="1"/>
          </p:cNvGraphicFramePr>
          <p:nvPr>
            <p:extLst>
              <p:ext uri="{D42A27DB-BD31-4B8C-83A1-F6EECF244321}">
                <p14:modId xmlns:p14="http://schemas.microsoft.com/office/powerpoint/2010/main" val="1002020769"/>
              </p:ext>
            </p:extLst>
          </p:nvPr>
        </p:nvGraphicFramePr>
        <p:xfrm>
          <a:off x="946639" y="3825105"/>
          <a:ext cx="10298722" cy="2621621"/>
        </p:xfrm>
        <a:graphic>
          <a:graphicData uri="http://schemas.openxmlformats.org/drawingml/2006/table">
            <a:tbl>
              <a:tblPr firstRow="1" firstCol="1" bandRow="1">
                <a:tableStyleId>{BC89EF96-8CEA-46FF-86C4-4CE0E7609802}</a:tableStyleId>
              </a:tblPr>
              <a:tblGrid>
                <a:gridCol w="2332138">
                  <a:extLst>
                    <a:ext uri="{9D8B030D-6E8A-4147-A177-3AD203B41FA5}">
                      <a16:colId xmlns:a16="http://schemas.microsoft.com/office/drawing/2014/main" val="677585810"/>
                    </a:ext>
                  </a:extLst>
                </a:gridCol>
                <a:gridCol w="1791082">
                  <a:extLst>
                    <a:ext uri="{9D8B030D-6E8A-4147-A177-3AD203B41FA5}">
                      <a16:colId xmlns:a16="http://schemas.microsoft.com/office/drawing/2014/main" val="1409632767"/>
                    </a:ext>
                  </a:extLst>
                </a:gridCol>
                <a:gridCol w="3656793">
                  <a:extLst>
                    <a:ext uri="{9D8B030D-6E8A-4147-A177-3AD203B41FA5}">
                      <a16:colId xmlns:a16="http://schemas.microsoft.com/office/drawing/2014/main" val="3084342090"/>
                    </a:ext>
                  </a:extLst>
                </a:gridCol>
                <a:gridCol w="2518709">
                  <a:extLst>
                    <a:ext uri="{9D8B030D-6E8A-4147-A177-3AD203B41FA5}">
                      <a16:colId xmlns:a16="http://schemas.microsoft.com/office/drawing/2014/main" val="2955494074"/>
                    </a:ext>
                  </a:extLst>
                </a:gridCol>
              </a:tblGrid>
              <a:tr h="323850">
                <a:tc gridSpan="4">
                  <a:txBody>
                    <a:bodyPr/>
                    <a:lstStyle/>
                    <a:p>
                      <a:pPr algn="ctr" fontAlgn="ctr"/>
                      <a:r>
                        <a:rPr lang="en-US" sz="1400" u="none" strike="noStrike" baseline="0">
                          <a:effectLst/>
                        </a:rPr>
                        <a:t>Register for Free to attend these hour-long sessions</a:t>
                      </a:r>
                      <a:endParaRPr lang="en-US" sz="1400" b="1" i="0" u="none" strike="noStrike" baseline="0">
                        <a:solidFill>
                          <a:srgbClr val="000000"/>
                        </a:solidFill>
                        <a:effectLst/>
                        <a:latin typeface="Arial" panose="020B0604020202020204" pitchFamily="34"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6354285"/>
                  </a:ext>
                </a:extLst>
              </a:tr>
              <a:tr h="200025">
                <a:tc>
                  <a:txBody>
                    <a:bodyPr/>
                    <a:lstStyle/>
                    <a:p>
                      <a:pPr algn="ctr" fontAlgn="ctr"/>
                      <a:r>
                        <a:rPr lang="en-US" sz="1400" u="none" strike="noStrike" baseline="0">
                          <a:effectLst/>
                        </a:rPr>
                        <a:t>Date</a:t>
                      </a:r>
                      <a:endParaRPr lang="en-US" sz="1400" b="1" i="0" u="none" strike="noStrike" baseline="0">
                        <a:solidFill>
                          <a:srgbClr val="000000"/>
                        </a:solidFill>
                        <a:effectLst/>
                        <a:latin typeface="Arial" panose="020B0604020202020204" pitchFamily="34" charset="0"/>
                      </a:endParaRPr>
                    </a:p>
                  </a:txBody>
                  <a:tcPr marL="9525" marR="9525" marT="9525" marB="9525" anchor="ctr"/>
                </a:tc>
                <a:tc>
                  <a:txBody>
                    <a:bodyPr/>
                    <a:lstStyle/>
                    <a:p>
                      <a:pPr algn="ctr" fontAlgn="ctr"/>
                      <a:r>
                        <a:rPr lang="en-US" sz="1400" b="1" u="none" strike="noStrike" baseline="0">
                          <a:effectLst/>
                        </a:rPr>
                        <a:t>Time</a:t>
                      </a:r>
                      <a:endParaRPr lang="en-US" sz="1400" b="1"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baseline="0">
                          <a:effectLst/>
                        </a:rPr>
                        <a:t>Topic</a:t>
                      </a:r>
                      <a:endParaRPr lang="en-US" sz="1400" b="1"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baseline="0">
                          <a:effectLst/>
                        </a:rPr>
                        <a:t>Link</a:t>
                      </a:r>
                      <a:endParaRPr lang="en-US" sz="1400" b="1"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2061696"/>
                  </a:ext>
                </a:extLst>
              </a:tr>
              <a:tr h="98356">
                <a:tc rowSpan="2">
                  <a:txBody>
                    <a:bodyPr/>
                    <a:lstStyle/>
                    <a:p>
                      <a:pPr algn="ctr" fontAlgn="ctr"/>
                      <a:endParaRPr lang="en-US" sz="1400" b="0" i="0" u="none" strike="noStrike" baseline="0" dirty="0">
                        <a:solidFill>
                          <a:srgbClr val="000000"/>
                        </a:solidFill>
                        <a:effectLst/>
                        <a:latin typeface="Arial" panose="020B0604020202020204" pitchFamily="34" charset="0"/>
                      </a:endParaRPr>
                    </a:p>
                  </a:txBody>
                  <a:tcPr marL="9525" marR="9525" marT="9525" marB="9525" anchor="ctr"/>
                </a:tc>
                <a:tc rowSpan="3">
                  <a:txBody>
                    <a:bodyPr/>
                    <a:lstStyle/>
                    <a:p>
                      <a:pPr algn="ctr"/>
                      <a:endParaRPr lang="en-US" sz="1800" baseline="0" dirty="0"/>
                    </a:p>
                    <a:p>
                      <a:pPr algn="ctr"/>
                      <a:endParaRPr lang="en-US" sz="1800" baseline="0" dirty="0"/>
                    </a:p>
                    <a:p>
                      <a:pPr algn="ctr"/>
                      <a:endParaRPr lang="en-US" sz="1800" baseline="0" dirty="0"/>
                    </a:p>
                    <a:p>
                      <a:pPr algn="ctr"/>
                      <a:endParaRPr lang="en-US" sz="1800" baseline="0" dirty="0"/>
                    </a:p>
                    <a:p>
                      <a:pPr algn="ctr"/>
                      <a:r>
                        <a:rPr lang="en-US" sz="1800" baseline="0" dirty="0"/>
                        <a:t>11 AM </a:t>
                      </a:r>
                    </a:p>
                    <a:p>
                      <a:pPr algn="ctr"/>
                      <a:endParaRPr lang="en-US" sz="1800" baseline="0" dirty="0"/>
                    </a:p>
                  </a:txBody>
                  <a:tcPr/>
                </a:tc>
                <a:tc>
                  <a:txBody>
                    <a:bodyPr/>
                    <a:lstStyle/>
                    <a:p>
                      <a:pPr algn="l" fontAlgn="ctr"/>
                      <a:endParaRPr lang="en-US" sz="1400" u="none" strike="noStrike" baseline="0" dirty="0">
                        <a:effectLst/>
                      </a:endParaRPr>
                    </a:p>
                    <a:p>
                      <a:pPr algn="l" fontAlgn="ctr"/>
                      <a:endParaRPr lang="en-US" sz="1400" b="0" i="0" u="none" strike="noStrike" baseline="0" dirty="0">
                        <a:solidFill>
                          <a:srgbClr val="000000"/>
                        </a:solidFill>
                        <a:effectLst/>
                        <a:latin typeface="Arial" panose="020B0604020202020204" pitchFamily="34" charset="0"/>
                      </a:endParaRPr>
                    </a:p>
                  </a:txBody>
                  <a:tcPr marL="9525" marR="9525" marT="9525"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u="sng" strike="noStrike" baseline="0" dirty="0">
                        <a:solidFill>
                          <a:srgbClr val="00B050"/>
                        </a:solidFill>
                        <a:effectLst/>
                        <a:hlinkClick r:id="rId3">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u="sng" strike="noStrike" baseline="0" dirty="0">
                        <a:solidFill>
                          <a:srgbClr val="00B050"/>
                        </a:solidFill>
                        <a:effectLst/>
                        <a:hlinkClick r:id="rId3">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u="sng" strike="noStrike" baseline="0" dirty="0">
                        <a:solidFill>
                          <a:srgbClr val="00B050"/>
                        </a:solidFill>
                        <a:effectLst/>
                        <a:hlinkClick r:id="rId3">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u="sng" strike="noStrike" baseline="0" dirty="0">
                        <a:solidFill>
                          <a:srgbClr val="00B050"/>
                        </a:solidFill>
                        <a:effectLst/>
                        <a:hlinkClick r:id="rId3">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u="sng" strike="noStrike" baseline="0" dirty="0">
                          <a:solidFill>
                            <a:srgbClr val="00B050"/>
                          </a:solidFill>
                          <a:effectLst/>
                          <a:hlinkClick r:id="rId3">
                            <a:extLst>
                              <a:ext uri="{A12FA001-AC4F-418D-AE19-62706E023703}">
                                <ahyp:hlinkClr xmlns:ahyp="http://schemas.microsoft.com/office/drawing/2018/hyperlinkcolor" val="tx"/>
                              </a:ext>
                            </a:extLst>
                          </a:hlinkClick>
                        </a:rPr>
                        <a:t>Register Now</a:t>
                      </a:r>
                      <a:endParaRPr lang="en-US" sz="2000" b="0" i="0" u="sng" strike="noStrike" baseline="0" dirty="0">
                        <a:solidFill>
                          <a:srgbClr val="00B050"/>
                        </a:solidFill>
                        <a:effectLst/>
                        <a:latin typeface="Calibri" panose="020F0502020204030204" pitchFamily="34" charset="0"/>
                      </a:endParaRPr>
                    </a:p>
                    <a:p>
                      <a:endParaRPr lang="en-US" sz="2000" baseline="0" dirty="0">
                        <a:solidFill>
                          <a:srgbClr val="00B050"/>
                        </a:solidFill>
                      </a:endParaRPr>
                    </a:p>
                  </a:txBody>
                  <a:tcPr/>
                </a:tc>
                <a:extLst>
                  <a:ext uri="{0D108BD9-81ED-4DB2-BD59-A6C34878D82A}">
                    <a16:rowId xmlns:a16="http://schemas.microsoft.com/office/drawing/2014/main" val="1373316451"/>
                  </a:ext>
                </a:extLst>
              </a:tr>
              <a:tr h="134054">
                <a:tc vMerge="1">
                  <a:txBody>
                    <a:bodyPr/>
                    <a:lstStyle/>
                    <a:p>
                      <a:pPr algn="ctr" fontAlgn="ctr"/>
                      <a:endParaRPr lang="en-US" sz="1400" b="0" i="0" u="none" strike="noStrike" baseline="0" dirty="0">
                        <a:solidFill>
                          <a:srgbClr val="000000"/>
                        </a:solidFill>
                        <a:effectLst/>
                        <a:latin typeface="Arial" panose="020B0604020202020204" pitchFamily="34" charset="0"/>
                      </a:endParaRPr>
                    </a:p>
                  </a:txBody>
                  <a:tcPr marL="9525" marR="9525" marT="9525" marB="9525" anchor="ctr"/>
                </a:tc>
                <a:tc vMerge="1">
                  <a:txBody>
                    <a:bodyPr/>
                    <a:lstStyle/>
                    <a:p>
                      <a:endParaRPr lang="en-US"/>
                    </a:p>
                  </a:txBody>
                  <a:tcPr/>
                </a:tc>
                <a:tc rowSpan="2">
                  <a:txBody>
                    <a:bodyPr/>
                    <a:lstStyle/>
                    <a:p>
                      <a:pPr algn="l" fontAlgn="ctr"/>
                      <a:endParaRPr lang="en-US" sz="1400" u="none" strike="noStrike" baseline="0" dirty="0">
                        <a:effectLst/>
                      </a:endParaRPr>
                    </a:p>
                    <a:p>
                      <a:pPr algn="ctr" fontAlgn="ctr"/>
                      <a:r>
                        <a:rPr lang="en-US" sz="1400" u="none" strike="noStrike" baseline="0" dirty="0" err="1">
                          <a:effectLst/>
                        </a:rPr>
                        <a:t>PowerScheduler</a:t>
                      </a:r>
                      <a:r>
                        <a:rPr lang="en-US" sz="1400" u="none" strike="noStrike" baseline="0" dirty="0">
                          <a:effectLst/>
                        </a:rPr>
                        <a:t>: Committing the Schedule</a:t>
                      </a:r>
                      <a:endParaRPr lang="en-US" dirty="0"/>
                    </a:p>
                  </a:txBody>
                  <a:tcPr marL="9525" marR="9525" marT="9525" marB="0" anchor="ctr"/>
                </a:tc>
                <a:tc vMerge="1">
                  <a:txBody>
                    <a:bodyPr/>
                    <a:lstStyle/>
                    <a:p>
                      <a:endParaRPr lang="en-US"/>
                    </a:p>
                  </a:txBody>
                  <a:tcPr/>
                </a:tc>
                <a:extLst>
                  <a:ext uri="{0D108BD9-81ED-4DB2-BD59-A6C34878D82A}">
                    <a16:rowId xmlns:a16="http://schemas.microsoft.com/office/drawing/2014/main" val="3331331064"/>
                  </a:ext>
                </a:extLst>
              </a:tr>
              <a:tr h="1495062">
                <a:tc>
                  <a:txBody>
                    <a:bodyPr/>
                    <a:lstStyle/>
                    <a:p>
                      <a:pPr algn="ctr"/>
                      <a:r>
                        <a:rPr lang="en-US" sz="1400" u="none" strike="noStrike" baseline="0" dirty="0">
                          <a:effectLst/>
                        </a:rPr>
                        <a:t>Tuesday, April 11, 2023</a:t>
                      </a:r>
                      <a:endParaRPr lang="en-US" dirty="0"/>
                    </a:p>
                  </a:txBody>
                  <a:tcPr marL="9525" marR="9525" marT="9525" marB="9525" anchor="ctr"/>
                </a:tc>
                <a:tc vMerge="1">
                  <a:txBody>
                    <a:bodyPr/>
                    <a:lstStyle/>
                    <a:p>
                      <a:endParaRPr lang="en-US"/>
                    </a:p>
                  </a:txBody>
                  <a:tcPr/>
                </a:tc>
                <a:tc vMerge="1">
                  <a:txBody>
                    <a:bodyPr/>
                    <a:lstStyle/>
                    <a:p>
                      <a:pPr algn="l" fontAlgn="ctr"/>
                      <a:endParaRPr lang="en-US" sz="1400" b="0" i="0" u="none" strike="noStrike" baseline="0" dirty="0">
                        <a:solidFill>
                          <a:srgbClr val="000000"/>
                        </a:solidFill>
                        <a:effectLst/>
                        <a:latin typeface="Arial" panose="020B060402020202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2985431298"/>
                  </a:ext>
                </a:extLst>
              </a:tr>
            </a:tbl>
          </a:graphicData>
        </a:graphic>
      </p:graphicFrame>
    </p:spTree>
    <p:extLst>
      <p:ext uri="{BB962C8B-B14F-4D97-AF65-F5344CB8AC3E}">
        <p14:creationId xmlns:p14="http://schemas.microsoft.com/office/powerpoint/2010/main" val="279384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624621" y="592852"/>
            <a:ext cx="8659341" cy="910327"/>
          </a:xfrm>
        </p:spPr>
        <p:txBody>
          <a:bodyPr anchor="b">
            <a:normAutofit/>
          </a:bodyPr>
          <a:lstStyle/>
          <a:p>
            <a:r>
              <a:rPr lang="en-US" sz="4800"/>
              <a:t>Level Data Training Opportunities</a:t>
            </a:r>
          </a:p>
        </p:txBody>
      </p:sp>
      <p:sp>
        <p:nvSpPr>
          <p:cNvPr id="3" name="TextBox 2">
            <a:extLst>
              <a:ext uri="{FF2B5EF4-FFF2-40B4-BE49-F238E27FC236}">
                <a16:creationId xmlns:a16="http://schemas.microsoft.com/office/drawing/2014/main" id="{41562983-5616-C067-D171-78A774C2C4F0}"/>
              </a:ext>
            </a:extLst>
          </p:cNvPr>
          <p:cNvSpPr txBox="1"/>
          <p:nvPr/>
        </p:nvSpPr>
        <p:spPr>
          <a:xfrm>
            <a:off x="978002" y="1794582"/>
            <a:ext cx="9680896" cy="3785652"/>
          </a:xfrm>
          <a:prstGeom prst="rect">
            <a:avLst/>
          </a:prstGeom>
          <a:noFill/>
        </p:spPr>
        <p:txBody>
          <a:bodyPr wrap="square" lIns="91440" tIns="45720" rIns="91440" bIns="45720" rtlCol="0" anchor="t">
            <a:spAutoFit/>
          </a:bodyPr>
          <a:lstStyle/>
          <a:p>
            <a:pPr algn="just"/>
            <a:r>
              <a:rPr lang="en-US" sz="2200">
                <a:latin typeface="+mj-lt"/>
              </a:rPr>
              <a:t>Level Data Holds Monthly Webinars to discuss tabs within their Validation Tool</a:t>
            </a:r>
          </a:p>
          <a:p>
            <a:pPr algn="just"/>
            <a:endParaRPr lang="en-US" sz="2200">
              <a:latin typeface="+mj-lt"/>
            </a:endParaRPr>
          </a:p>
          <a:p>
            <a:pPr marL="285750" indent="-285750" algn="just">
              <a:buFont typeface="Arial" panose="020B0604020202020204" pitchFamily="34" charset="0"/>
              <a:buChar char="•"/>
            </a:pPr>
            <a:r>
              <a:rPr lang="en-US" sz="2200">
                <a:solidFill>
                  <a:srgbClr val="7030A0"/>
                </a:solidFill>
                <a:latin typeface="+mj-lt"/>
                <a:hlinkClick r:id="rId2">
                  <a:extLst>
                    <a:ext uri="{A12FA001-AC4F-418D-AE19-62706E023703}">
                      <ahyp:hlinkClr xmlns:ahyp="http://schemas.microsoft.com/office/drawing/2018/hyperlinkcolor" val="tx"/>
                    </a:ext>
                  </a:extLst>
                </a:hlinkClick>
              </a:rPr>
              <a:t>Register to Attend</a:t>
            </a:r>
          </a:p>
          <a:p>
            <a:pPr marL="742950" lvl="1" indent="-285750" algn="just">
              <a:buFont typeface="Arial" panose="020B0604020202020204" pitchFamily="34" charset="0"/>
              <a:buChar char="•"/>
            </a:pPr>
            <a:r>
              <a:rPr lang="en-US" sz="2200">
                <a:latin typeface="+mj-lt"/>
              </a:rPr>
              <a:t>State Data Validation Suite Walk-Through</a:t>
            </a:r>
          </a:p>
          <a:p>
            <a:pPr marL="742950" lvl="1" indent="-285750" algn="just">
              <a:buFont typeface="Arial" panose="020B0604020202020204" pitchFamily="34" charset="0"/>
              <a:buChar char="•"/>
            </a:pPr>
            <a:r>
              <a:rPr lang="en-US" sz="2200">
                <a:latin typeface="+mj-lt"/>
              </a:rPr>
              <a:t>RealTime Reports Walk-Through</a:t>
            </a:r>
          </a:p>
          <a:p>
            <a:pPr marL="742950" lvl="1" indent="-285750" algn="just">
              <a:buFont typeface="Arial" panose="020B0604020202020204" pitchFamily="34" charset="0"/>
              <a:buChar char="•"/>
            </a:pPr>
            <a:r>
              <a:rPr lang="en-US" sz="2200">
                <a:latin typeface="+mj-lt"/>
              </a:rPr>
              <a:t>Mass Address Validation</a:t>
            </a:r>
          </a:p>
          <a:p>
            <a:pPr marL="742950" lvl="1" indent="-285750" algn="just">
              <a:buFont typeface="Arial" panose="020B0604020202020204" pitchFamily="34" charset="0"/>
              <a:buChar char="•"/>
            </a:pPr>
            <a:r>
              <a:rPr lang="en-US" sz="2200">
                <a:latin typeface="+mj-lt"/>
              </a:rPr>
              <a:t>Unlimited Contacts Workshop + Q&amp;A</a:t>
            </a:r>
          </a:p>
          <a:p>
            <a:pPr lvl="1" algn="just"/>
            <a:endParaRPr lang="en-US" sz="2200">
              <a:latin typeface="+mj-lt"/>
            </a:endParaRPr>
          </a:p>
          <a:p>
            <a:pPr marL="285750" indent="-285750" algn="just">
              <a:buFont typeface="Arial" panose="020B0604020202020204" pitchFamily="34" charset="0"/>
              <a:buChar char="•"/>
            </a:pPr>
            <a:endParaRPr lang="en-US" sz="2400"/>
          </a:p>
          <a:p>
            <a:endParaRPr lang="en-US"/>
          </a:p>
        </p:txBody>
      </p:sp>
    </p:spTree>
    <p:extLst>
      <p:ext uri="{BB962C8B-B14F-4D97-AF65-F5344CB8AC3E}">
        <p14:creationId xmlns:p14="http://schemas.microsoft.com/office/powerpoint/2010/main" val="148501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80F20-3AC8-D3E4-E29A-6BB248874571}"/>
              </a:ext>
            </a:extLst>
          </p:cNvPr>
          <p:cNvSpPr>
            <a:spLocks noGrp="1"/>
          </p:cNvSpPr>
          <p:nvPr>
            <p:ph type="title"/>
          </p:nvPr>
        </p:nvSpPr>
        <p:spPr>
          <a:xfrm>
            <a:off x="959994" y="943705"/>
            <a:ext cx="10287000" cy="1279329"/>
          </a:xfrm>
        </p:spPr>
        <p:txBody>
          <a:bodyPr>
            <a:normAutofit/>
          </a:bodyPr>
          <a:lstStyle/>
          <a:p>
            <a:pPr algn="ctr"/>
            <a:r>
              <a:rPr lang="en-US" dirty="0"/>
              <a:t>135 Day Preparation or Reporting Walkthrough</a:t>
            </a:r>
            <a:endParaRPr lang="en-US"/>
          </a:p>
        </p:txBody>
      </p:sp>
      <p:cxnSp>
        <p:nvCxnSpPr>
          <p:cNvPr id="11" name="Straight Connector 10">
            <a:extLst>
              <a:ext uri="{FF2B5EF4-FFF2-40B4-BE49-F238E27FC236}">
                <a16:creationId xmlns:a16="http://schemas.microsoft.com/office/drawing/2014/main" id="{AB882E83-38EA-4A57-928E-B07CFAFB7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3574" y="2359560"/>
            <a:ext cx="7217448" cy="0"/>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33DCC16-A8F9-ADA1-8408-EBD68E47BFA7}"/>
              </a:ext>
            </a:extLst>
          </p:cNvPr>
          <p:cNvGraphicFramePr>
            <a:graphicFrameLocks noGrp="1"/>
          </p:cNvGraphicFramePr>
          <p:nvPr>
            <p:ph idx="1"/>
            <p:extLst>
              <p:ext uri="{D42A27DB-BD31-4B8C-83A1-F6EECF244321}">
                <p14:modId xmlns:p14="http://schemas.microsoft.com/office/powerpoint/2010/main" val="3992621840"/>
              </p:ext>
            </p:extLst>
          </p:nvPr>
        </p:nvGraphicFramePr>
        <p:xfrm>
          <a:off x="1386590" y="2864825"/>
          <a:ext cx="9458794" cy="3267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89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tebook and pencil on desk">
            <a:extLst>
              <a:ext uri="{FF2B5EF4-FFF2-40B4-BE49-F238E27FC236}">
                <a16:creationId xmlns:a16="http://schemas.microsoft.com/office/drawing/2014/main" id="{F1237490-C50D-495E-803B-52759D45FF08}"/>
              </a:ext>
            </a:extLst>
          </p:cNvPr>
          <p:cNvPicPr>
            <a:picLocks noChangeAspect="1"/>
          </p:cNvPicPr>
          <p:nvPr/>
        </p:nvPicPr>
        <p:blipFill rotWithShape="1">
          <a:blip r:embed="rId2">
            <a:extLst>
              <a:ext uri="{28A0092B-C50C-407E-A947-70E740481C1C}">
                <a14:useLocalDpi xmlns:a14="http://schemas.microsoft.com/office/drawing/2010/main" val="0"/>
              </a:ext>
            </a:extLst>
          </a:blip>
          <a:srcRect l="37017" t="9091"/>
          <a:stretch/>
        </p:blipFill>
        <p:spPr>
          <a:xfrm>
            <a:off x="20" y="58490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2" name="Title 1">
            <a:extLst>
              <a:ext uri="{FF2B5EF4-FFF2-40B4-BE49-F238E27FC236}">
                <a16:creationId xmlns:a16="http://schemas.microsoft.com/office/drawing/2014/main" id="{4C114ADF-511A-4B09-9820-B6E47754443E}"/>
              </a:ext>
            </a:extLst>
          </p:cNvPr>
          <p:cNvSpPr>
            <a:spLocks noGrp="1"/>
          </p:cNvSpPr>
          <p:nvPr>
            <p:ph type="title"/>
          </p:nvPr>
        </p:nvSpPr>
        <p:spPr>
          <a:xfrm>
            <a:off x="4756558" y="1272785"/>
            <a:ext cx="6583513" cy="2066961"/>
          </a:xfrm>
        </p:spPr>
        <p:txBody>
          <a:bodyPr vert="horz" lIns="91440" tIns="45720" rIns="91440" bIns="45720" rtlCol="0" anchor="b">
            <a:normAutofit/>
          </a:bodyPr>
          <a:lstStyle/>
          <a:p>
            <a:r>
              <a:rPr lang="en-US" sz="4400" dirty="0">
                <a:solidFill>
                  <a:schemeClr val="tx1"/>
                </a:solidFill>
              </a:rPr>
              <a:t>Duplicate Student Accounts</a:t>
            </a:r>
          </a:p>
        </p:txBody>
      </p:sp>
    </p:spTree>
    <p:extLst>
      <p:ext uri="{BB962C8B-B14F-4D97-AF65-F5344CB8AC3E}">
        <p14:creationId xmlns:p14="http://schemas.microsoft.com/office/powerpoint/2010/main" val="3666748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B826-16F6-4899-BE8D-25E2C557851F}"/>
              </a:ext>
            </a:extLst>
          </p:cNvPr>
          <p:cNvSpPr>
            <a:spLocks noGrp="1"/>
          </p:cNvSpPr>
          <p:nvPr>
            <p:ph type="title"/>
          </p:nvPr>
        </p:nvSpPr>
        <p:spPr/>
        <p:txBody>
          <a:bodyPr/>
          <a:lstStyle/>
          <a:p>
            <a:r>
              <a:rPr lang="en-US" dirty="0"/>
              <a:t>Duplicate Students: Prevention</a:t>
            </a:r>
          </a:p>
        </p:txBody>
      </p:sp>
      <p:sp>
        <p:nvSpPr>
          <p:cNvPr id="3" name="Content Placeholder 2">
            <a:extLst>
              <a:ext uri="{FF2B5EF4-FFF2-40B4-BE49-F238E27FC236}">
                <a16:creationId xmlns:a16="http://schemas.microsoft.com/office/drawing/2014/main" id="{1767010B-EB22-4F97-9FC8-9ACC82B66856}"/>
              </a:ext>
            </a:extLst>
          </p:cNvPr>
          <p:cNvSpPr>
            <a:spLocks noGrp="1"/>
          </p:cNvSpPr>
          <p:nvPr>
            <p:ph idx="1"/>
          </p:nvPr>
        </p:nvSpPr>
        <p:spPr/>
        <p:txBody>
          <a:bodyPr/>
          <a:lstStyle/>
          <a:p>
            <a:r>
              <a:rPr lang="en-US" dirty="0"/>
              <a:t>When enrolling students, be sure to check District Search prior to entry.</a:t>
            </a:r>
          </a:p>
          <a:p>
            <a:r>
              <a:rPr lang="en-US" dirty="0"/>
              <a:t>If student found during district search, request PowerSchool record to transfer to your school &amp; use re-enroll function.</a:t>
            </a:r>
          </a:p>
          <a:p>
            <a:pPr marL="0" indent="0">
              <a:buNone/>
            </a:pPr>
            <a:endParaRPr lang="en-US" dirty="0"/>
          </a:p>
        </p:txBody>
      </p:sp>
    </p:spTree>
    <p:extLst>
      <p:ext uri="{BB962C8B-B14F-4D97-AF65-F5344CB8AC3E}">
        <p14:creationId xmlns:p14="http://schemas.microsoft.com/office/powerpoint/2010/main" val="118018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B826-16F6-4899-BE8D-25E2C557851F}"/>
              </a:ext>
            </a:extLst>
          </p:cNvPr>
          <p:cNvSpPr>
            <a:spLocks noGrp="1"/>
          </p:cNvSpPr>
          <p:nvPr>
            <p:ph type="title"/>
          </p:nvPr>
        </p:nvSpPr>
        <p:spPr/>
        <p:txBody>
          <a:bodyPr>
            <a:normAutofit/>
          </a:bodyPr>
          <a:lstStyle/>
          <a:p>
            <a:r>
              <a:rPr lang="en-US" dirty="0"/>
              <a:t>Duplicate Students: Resolution</a:t>
            </a:r>
          </a:p>
        </p:txBody>
      </p:sp>
      <p:sp>
        <p:nvSpPr>
          <p:cNvPr id="3" name="Content Placeholder 2">
            <a:extLst>
              <a:ext uri="{FF2B5EF4-FFF2-40B4-BE49-F238E27FC236}">
                <a16:creationId xmlns:a16="http://schemas.microsoft.com/office/drawing/2014/main" id="{1767010B-EB22-4F97-9FC8-9ACC82B66856}"/>
              </a:ext>
            </a:extLst>
          </p:cNvPr>
          <p:cNvSpPr>
            <a:spLocks noGrp="1"/>
          </p:cNvSpPr>
          <p:nvPr>
            <p:ph idx="1"/>
          </p:nvPr>
        </p:nvSpPr>
        <p:spPr/>
        <p:txBody>
          <a:bodyPr/>
          <a:lstStyle/>
          <a:p>
            <a:r>
              <a:rPr lang="en-US" dirty="0"/>
              <a:t>Send records request to (each) school that has duplicate record </a:t>
            </a:r>
          </a:p>
          <a:p>
            <a:r>
              <a:rPr lang="en-US" dirty="0"/>
              <a:t>Sending school will transfer the inactive student to the school with current ownership of student record</a:t>
            </a:r>
          </a:p>
          <a:p>
            <a:r>
              <a:rPr lang="en-US" dirty="0"/>
              <a:t>The last school of enrollment is the owner of the students’ records and responsible to merge all historical data into one student record. This may or may not be the most current record. </a:t>
            </a:r>
            <a:r>
              <a:rPr lang="en-US" b="1" dirty="0"/>
              <a:t>RECOMMENDATION</a:t>
            </a:r>
            <a:r>
              <a:rPr lang="en-US" dirty="0"/>
              <a:t>: The student record to keep or make active should be the one with the </a:t>
            </a:r>
            <a:r>
              <a:rPr lang="en-US" b="1" i="1" u="sng" dirty="0"/>
              <a:t>most</a:t>
            </a:r>
            <a:r>
              <a:rPr lang="en-US" dirty="0"/>
              <a:t> historical and/or accurate data. Use that as the </a:t>
            </a:r>
            <a:r>
              <a:rPr lang="en-US" b="1" dirty="0"/>
              <a:t>master record</a:t>
            </a:r>
            <a:r>
              <a:rPr lang="en-US" dirty="0"/>
              <a:t>.</a:t>
            </a:r>
          </a:p>
        </p:txBody>
      </p:sp>
    </p:spTree>
    <p:extLst>
      <p:ext uri="{BB962C8B-B14F-4D97-AF65-F5344CB8AC3E}">
        <p14:creationId xmlns:p14="http://schemas.microsoft.com/office/powerpoint/2010/main" val="128081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B826-16F6-4899-BE8D-25E2C557851F}"/>
              </a:ext>
            </a:extLst>
          </p:cNvPr>
          <p:cNvSpPr>
            <a:spLocks noGrp="1"/>
          </p:cNvSpPr>
          <p:nvPr>
            <p:ph type="title"/>
          </p:nvPr>
        </p:nvSpPr>
        <p:spPr/>
        <p:txBody>
          <a:bodyPr>
            <a:normAutofit/>
          </a:bodyPr>
          <a:lstStyle/>
          <a:p>
            <a:r>
              <a:rPr lang="en-US" dirty="0"/>
              <a:t>Duplicate Students: Resolution</a:t>
            </a:r>
          </a:p>
        </p:txBody>
      </p:sp>
      <p:sp>
        <p:nvSpPr>
          <p:cNvPr id="3" name="Content Placeholder 2">
            <a:extLst>
              <a:ext uri="{FF2B5EF4-FFF2-40B4-BE49-F238E27FC236}">
                <a16:creationId xmlns:a16="http://schemas.microsoft.com/office/drawing/2014/main" id="{1767010B-EB22-4F97-9FC8-9ACC82B66856}"/>
              </a:ext>
            </a:extLst>
          </p:cNvPr>
          <p:cNvSpPr>
            <a:spLocks noGrp="1"/>
          </p:cNvSpPr>
          <p:nvPr>
            <p:ph idx="1"/>
          </p:nvPr>
        </p:nvSpPr>
        <p:spPr/>
        <p:txBody>
          <a:bodyPr>
            <a:normAutofit/>
          </a:bodyPr>
          <a:lstStyle/>
          <a:p>
            <a:r>
              <a:rPr lang="en-US" dirty="0"/>
              <a:t>All records that must be merged, including but not limited to the list below:</a:t>
            </a:r>
          </a:p>
          <a:p>
            <a:pPr marL="560070" lvl="1" indent="-285750">
              <a:buFont typeface="Arial" panose="020B0604020202020204" pitchFamily="34" charset="0"/>
              <a:buChar char="•"/>
            </a:pPr>
            <a:r>
              <a:rPr lang="en-US" dirty="0"/>
              <a:t>Demographics</a:t>
            </a:r>
          </a:p>
          <a:p>
            <a:pPr marL="560070" lvl="1" indent="-285750">
              <a:buFont typeface="Arial" panose="020B0604020202020204" pitchFamily="34" charset="0"/>
              <a:buChar char="•"/>
            </a:pPr>
            <a:r>
              <a:rPr lang="en-US" dirty="0"/>
              <a:t>Historical Grades</a:t>
            </a:r>
          </a:p>
          <a:p>
            <a:pPr marL="560070" lvl="1" indent="-285750">
              <a:buFont typeface="Arial" panose="020B0604020202020204" pitchFamily="34" charset="0"/>
              <a:buChar char="•"/>
            </a:pPr>
            <a:r>
              <a:rPr lang="en-US" dirty="0"/>
              <a:t>Transfer/Enrollment History</a:t>
            </a:r>
          </a:p>
          <a:p>
            <a:pPr marL="560070" lvl="1" indent="-285750">
              <a:buFont typeface="Arial" panose="020B0604020202020204" pitchFamily="34" charset="0"/>
              <a:buChar char="•"/>
            </a:pPr>
            <a:r>
              <a:rPr lang="en-US" dirty="0"/>
              <a:t>Attendance (If Applicable)</a:t>
            </a:r>
          </a:p>
          <a:p>
            <a:pPr marL="560070" lvl="1" indent="-285750">
              <a:buFont typeface="Arial" panose="020B0604020202020204" pitchFamily="34" charset="0"/>
              <a:buChar char="•"/>
            </a:pPr>
            <a:r>
              <a:rPr lang="en-US" dirty="0"/>
              <a:t>Test History</a:t>
            </a:r>
          </a:p>
          <a:p>
            <a:pPr marL="560070" lvl="1" indent="-285750">
              <a:buFont typeface="Arial" panose="020B0604020202020204" pitchFamily="34" charset="0"/>
              <a:buChar char="•"/>
            </a:pPr>
            <a:r>
              <a:rPr lang="en-US" dirty="0"/>
              <a:t>Student Schedule</a:t>
            </a:r>
          </a:p>
          <a:p>
            <a:pPr marL="560070" lvl="1" indent="-285750">
              <a:buFont typeface="Arial" panose="020B0604020202020204" pitchFamily="34" charset="0"/>
              <a:buChar char="•"/>
            </a:pPr>
            <a:r>
              <a:rPr lang="en-US" dirty="0"/>
              <a:t>Lunch Status</a:t>
            </a:r>
          </a:p>
          <a:p>
            <a:endParaRPr lang="en-US" dirty="0"/>
          </a:p>
        </p:txBody>
      </p:sp>
    </p:spTree>
    <p:extLst>
      <p:ext uri="{BB962C8B-B14F-4D97-AF65-F5344CB8AC3E}">
        <p14:creationId xmlns:p14="http://schemas.microsoft.com/office/powerpoint/2010/main" val="4196189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B826-16F6-4899-BE8D-25E2C557851F}"/>
              </a:ext>
            </a:extLst>
          </p:cNvPr>
          <p:cNvSpPr>
            <a:spLocks noGrp="1"/>
          </p:cNvSpPr>
          <p:nvPr>
            <p:ph type="title"/>
          </p:nvPr>
        </p:nvSpPr>
        <p:spPr/>
        <p:txBody>
          <a:bodyPr>
            <a:normAutofit/>
          </a:bodyPr>
          <a:lstStyle/>
          <a:p>
            <a:r>
              <a:rPr lang="en-US" dirty="0"/>
              <a:t>Duplicate Students: Resolution 	</a:t>
            </a:r>
          </a:p>
        </p:txBody>
      </p:sp>
      <p:sp>
        <p:nvSpPr>
          <p:cNvPr id="3" name="Content Placeholder 2">
            <a:extLst>
              <a:ext uri="{FF2B5EF4-FFF2-40B4-BE49-F238E27FC236}">
                <a16:creationId xmlns:a16="http://schemas.microsoft.com/office/drawing/2014/main" id="{1767010B-EB22-4F97-9FC8-9ACC82B66856}"/>
              </a:ext>
            </a:extLst>
          </p:cNvPr>
          <p:cNvSpPr>
            <a:spLocks noGrp="1"/>
          </p:cNvSpPr>
          <p:nvPr>
            <p:ph idx="1"/>
          </p:nvPr>
        </p:nvSpPr>
        <p:spPr/>
        <p:txBody>
          <a:bodyPr>
            <a:normAutofit lnSpcReduction="10000"/>
          </a:bodyPr>
          <a:lstStyle/>
          <a:p>
            <a:r>
              <a:rPr lang="en-US" dirty="0"/>
              <a:t>When the records are at one school and they have been properly merged, the records that are to be removed will have the words “Duplicate – Active/Current [Student Number]” in the Exit Comments section.</a:t>
            </a:r>
          </a:p>
          <a:p>
            <a:r>
              <a:rPr lang="en-US" dirty="0"/>
              <a:t>The duplicate student record should be done like a No Show (NS) so that the enter date and the exit date are the same and the exit code is NS.</a:t>
            </a:r>
          </a:p>
          <a:p>
            <a:pPr marL="560070" lvl="1" indent="-285750">
              <a:buFont typeface="Courier New" panose="02070309020205020404" pitchFamily="49" charset="0"/>
              <a:buChar char="o"/>
            </a:pPr>
            <a:r>
              <a:rPr lang="en-US" dirty="0"/>
              <a:t>An entry in the Exit Comment should be made denoting this record as a duplicate. I.e. “Duplicate Student; see record # </a:t>
            </a:r>
            <a:r>
              <a:rPr lang="en-US" dirty="0" err="1"/>
              <a:t>xxxxxxxxxx</a:t>
            </a:r>
            <a:r>
              <a:rPr lang="en-US" dirty="0"/>
              <a:t>” (where xxx is the active student number). </a:t>
            </a:r>
          </a:p>
          <a:p>
            <a:pPr marL="560070" lvl="1" indent="-285750">
              <a:buFont typeface="Courier New" panose="02070309020205020404" pitchFamily="49" charset="0"/>
              <a:buChar char="o"/>
            </a:pPr>
            <a:r>
              <a:rPr lang="en-US" dirty="0"/>
              <a:t>The active or current PowerSchool number must be entered into the Exit Comment</a:t>
            </a:r>
          </a:p>
          <a:p>
            <a:pPr marL="560070" lvl="1" indent="-285750">
              <a:buFont typeface="Courier New" panose="02070309020205020404" pitchFamily="49" charset="0"/>
              <a:buChar char="o"/>
            </a:pPr>
            <a:r>
              <a:rPr lang="en-US" dirty="0"/>
              <a:t>The duplicate record is to be made inactive and transferred out of the current school.</a:t>
            </a:r>
          </a:p>
          <a:p>
            <a:r>
              <a:rPr lang="en-US" dirty="0"/>
              <a:t>Transfer that duplicate student record to the </a:t>
            </a:r>
            <a:r>
              <a:rPr lang="en-US" b="1" dirty="0"/>
              <a:t>Duplicate Records School</a:t>
            </a:r>
            <a:r>
              <a:rPr lang="en-US" dirty="0"/>
              <a:t>.</a:t>
            </a:r>
          </a:p>
        </p:txBody>
      </p:sp>
    </p:spTree>
    <p:extLst>
      <p:ext uri="{BB962C8B-B14F-4D97-AF65-F5344CB8AC3E}">
        <p14:creationId xmlns:p14="http://schemas.microsoft.com/office/powerpoint/2010/main" val="328767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9" name="Freeform: Shape 8">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14" name="Rectangle 13">
            <a:extLst>
              <a:ext uri="{FF2B5EF4-FFF2-40B4-BE49-F238E27FC236}">
                <a16:creationId xmlns:a16="http://schemas.microsoft.com/office/drawing/2014/main" id="{02856439-F4E3-D54F-9416-42ABDCE1D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door handles of glass building doors">
            <a:extLst>
              <a:ext uri="{FF2B5EF4-FFF2-40B4-BE49-F238E27FC236}">
                <a16:creationId xmlns:a16="http://schemas.microsoft.com/office/drawing/2014/main" id="{7CD47FEF-2555-B810-0471-8A86F887005F}"/>
              </a:ext>
            </a:extLst>
          </p:cNvPr>
          <p:cNvPicPr>
            <a:picLocks noChangeAspect="1"/>
          </p:cNvPicPr>
          <p:nvPr/>
        </p:nvPicPr>
        <p:blipFill rotWithShape="1">
          <a:blip r:embed="rId2"/>
          <a:srcRect t="8658" b="7072"/>
          <a:stretch/>
        </p:blipFill>
        <p:spPr>
          <a:xfrm>
            <a:off x="20" y="10"/>
            <a:ext cx="12191979" cy="6857989"/>
          </a:xfrm>
          <a:prstGeom prst="rect">
            <a:avLst/>
          </a:prstGeom>
        </p:spPr>
      </p:pic>
      <p:sp>
        <p:nvSpPr>
          <p:cNvPr id="16" name="Rectangle 15">
            <a:extLst>
              <a:ext uri="{FF2B5EF4-FFF2-40B4-BE49-F238E27FC236}">
                <a16:creationId xmlns:a16="http://schemas.microsoft.com/office/drawing/2014/main" id="{C364144C-8BB1-450F-812B-D7D09A795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485"/>
            <a:ext cx="12192000" cy="4604516"/>
          </a:xfrm>
          <a:prstGeom prst="rect">
            <a:avLst/>
          </a:prstGeom>
          <a:gradFill>
            <a:gsLst>
              <a:gs pos="7000">
                <a:srgbClr val="000000">
                  <a:alpha val="0"/>
                </a:srgbClr>
              </a:gs>
              <a:gs pos="56000">
                <a:srgbClr val="000000">
                  <a:alpha val="56000"/>
                </a:srgbClr>
              </a:gs>
              <a:gs pos="100000">
                <a:srgbClr val="000000">
                  <a:alpha val="6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D5A3E-EB2A-487B-BF24-E1C9797C5153}"/>
              </a:ext>
            </a:extLst>
          </p:cNvPr>
          <p:cNvSpPr>
            <a:spLocks noGrp="1"/>
          </p:cNvSpPr>
          <p:nvPr>
            <p:ph type="title"/>
          </p:nvPr>
        </p:nvSpPr>
        <p:spPr>
          <a:xfrm>
            <a:off x="2104029" y="793228"/>
            <a:ext cx="7983941" cy="2559457"/>
          </a:xfrm>
        </p:spPr>
        <p:txBody>
          <a:bodyPr vert="horz" lIns="91440" tIns="45720" rIns="91440" bIns="45720" rtlCol="0" anchor="b">
            <a:normAutofit/>
          </a:bodyPr>
          <a:lstStyle/>
          <a:p>
            <a:pPr algn="ctr"/>
            <a:r>
              <a:rPr lang="en-US" b="1" dirty="0">
                <a:solidFill>
                  <a:srgbClr val="FFFFFF"/>
                </a:solidFill>
              </a:rPr>
              <a:t>Public Portal (Parent/Student Portal)</a:t>
            </a:r>
          </a:p>
        </p:txBody>
      </p:sp>
    </p:spTree>
    <p:extLst>
      <p:ext uri="{BB962C8B-B14F-4D97-AF65-F5344CB8AC3E}">
        <p14:creationId xmlns:p14="http://schemas.microsoft.com/office/powerpoint/2010/main" val="2908991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43">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72" name="Freeform: Shape 44">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45">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46">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47">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76" name="Rectangle 49">
            <a:extLst>
              <a:ext uri="{FF2B5EF4-FFF2-40B4-BE49-F238E27FC236}">
                <a16:creationId xmlns:a16="http://schemas.microsoft.com/office/drawing/2014/main" id="{2221D17C-FC00-B547-9BC9-68C219E03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399D00-4BB7-4F58-A2BD-90DE449A2D61}"/>
              </a:ext>
            </a:extLst>
          </p:cNvPr>
          <p:cNvPicPr>
            <a:picLocks noChangeAspect="1"/>
          </p:cNvPicPr>
          <p:nvPr/>
        </p:nvPicPr>
        <p:blipFill rotWithShape="1">
          <a:blip r:embed="rId2"/>
          <a:srcRect b="1747"/>
          <a:stretch/>
        </p:blipFill>
        <p:spPr>
          <a:xfrm>
            <a:off x="70557" y="2310972"/>
            <a:ext cx="7932201" cy="4461863"/>
          </a:xfrm>
          <a:prstGeom prst="rect">
            <a:avLst/>
          </a:prstGeom>
        </p:spPr>
      </p:pic>
      <p:sp>
        <p:nvSpPr>
          <p:cNvPr id="77" name="Freeform 10">
            <a:extLst>
              <a:ext uri="{FF2B5EF4-FFF2-40B4-BE49-F238E27FC236}">
                <a16:creationId xmlns:a16="http://schemas.microsoft.com/office/drawing/2014/main" id="{D70C3B70-940D-FF4D-A37A-8FFB6A880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9072" y="0"/>
            <a:ext cx="4918667" cy="4387939"/>
          </a:xfrm>
          <a:custGeom>
            <a:avLst/>
            <a:gdLst>
              <a:gd name="connsiteX0" fmla="*/ 0 w 4918667"/>
              <a:gd name="connsiteY0" fmla="*/ 0 h 4387939"/>
              <a:gd name="connsiteX1" fmla="*/ 4918667 w 4918667"/>
              <a:gd name="connsiteY1" fmla="*/ 0 h 4387939"/>
              <a:gd name="connsiteX2" fmla="*/ 4918667 w 4918667"/>
              <a:gd name="connsiteY2" fmla="*/ 2034824 h 4387939"/>
              <a:gd name="connsiteX3" fmla="*/ 4276281 w 4918667"/>
              <a:gd name="connsiteY3" fmla="*/ 3405362 h 4387939"/>
              <a:gd name="connsiteX4" fmla="*/ 2679121 w 4918667"/>
              <a:gd name="connsiteY4" fmla="*/ 4198772 h 4387939"/>
              <a:gd name="connsiteX5" fmla="*/ 2455303 w 4918667"/>
              <a:gd name="connsiteY5" fmla="*/ 4387939 h 4387939"/>
              <a:gd name="connsiteX6" fmla="*/ 2239543 w 4918667"/>
              <a:gd name="connsiteY6" fmla="*/ 4198772 h 4387939"/>
              <a:gd name="connsiteX7" fmla="*/ 642386 w 4918667"/>
              <a:gd name="connsiteY7" fmla="*/ 3405362 h 4387939"/>
              <a:gd name="connsiteX8" fmla="*/ 0 w 4918667"/>
              <a:gd name="connsiteY8" fmla="*/ 2034824 h 438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8667" h="4387939">
                <a:moveTo>
                  <a:pt x="0" y="0"/>
                </a:moveTo>
                <a:lnTo>
                  <a:pt x="4918667" y="0"/>
                </a:lnTo>
                <a:lnTo>
                  <a:pt x="4918667" y="2034824"/>
                </a:lnTo>
                <a:cubicBezTo>
                  <a:pt x="4918667" y="2742391"/>
                  <a:pt x="4717923" y="3096550"/>
                  <a:pt x="4276281" y="3405362"/>
                </a:cubicBezTo>
                <a:cubicBezTo>
                  <a:pt x="3816986" y="3671461"/>
                  <a:pt x="3214118" y="3785340"/>
                  <a:pt x="2679121" y="4198772"/>
                </a:cubicBezTo>
                <a:lnTo>
                  <a:pt x="2455303" y="4387939"/>
                </a:lnTo>
                <a:lnTo>
                  <a:pt x="2239543" y="4198772"/>
                </a:lnTo>
                <a:cubicBezTo>
                  <a:pt x="1704548" y="3785340"/>
                  <a:pt x="1101678" y="3671461"/>
                  <a:pt x="642386" y="3405362"/>
                </a:cubicBezTo>
                <a:cubicBezTo>
                  <a:pt x="200743" y="3096550"/>
                  <a:pt x="0" y="2742391"/>
                  <a:pt x="0" y="2034824"/>
                </a:cubicBezTo>
                <a:close/>
              </a:path>
            </a:pathLst>
          </a:cu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28180D-834F-4493-886F-D4C15583570B}"/>
              </a:ext>
            </a:extLst>
          </p:cNvPr>
          <p:cNvSpPr>
            <a:spLocks noGrp="1"/>
          </p:cNvSpPr>
          <p:nvPr>
            <p:ph type="title"/>
          </p:nvPr>
        </p:nvSpPr>
        <p:spPr>
          <a:xfrm>
            <a:off x="6739817" y="1509737"/>
            <a:ext cx="3657175" cy="1834724"/>
          </a:xfrm>
        </p:spPr>
        <p:txBody>
          <a:bodyPr vert="horz" lIns="91440" tIns="45720" rIns="91440" bIns="45720" rtlCol="0" anchor="ctr">
            <a:normAutofit/>
          </a:bodyPr>
          <a:lstStyle/>
          <a:p>
            <a:pPr algn="ctr"/>
            <a:r>
              <a:rPr lang="en-US">
                <a:solidFill>
                  <a:srgbClr val="FFFFFF"/>
                </a:solidFill>
              </a:rPr>
              <a:t>Parent/Student Portal</a:t>
            </a:r>
          </a:p>
        </p:txBody>
      </p:sp>
      <p:sp>
        <p:nvSpPr>
          <p:cNvPr id="3" name="Content Placeholder 2">
            <a:extLst>
              <a:ext uri="{FF2B5EF4-FFF2-40B4-BE49-F238E27FC236}">
                <a16:creationId xmlns:a16="http://schemas.microsoft.com/office/drawing/2014/main" id="{A5E5E5F5-9AA6-47C6-B41D-E2F1A4CB2B6E}"/>
              </a:ext>
            </a:extLst>
          </p:cNvPr>
          <p:cNvSpPr>
            <a:spLocks noGrp="1"/>
          </p:cNvSpPr>
          <p:nvPr>
            <p:ph idx="1"/>
          </p:nvPr>
        </p:nvSpPr>
        <p:spPr>
          <a:xfrm>
            <a:off x="6487908" y="411729"/>
            <a:ext cx="4160993" cy="961529"/>
          </a:xfrm>
        </p:spPr>
        <p:txBody>
          <a:bodyPr vert="horz" lIns="91440" tIns="45720" rIns="91440" bIns="45720" rtlCol="0" anchor="b">
            <a:normAutofit/>
          </a:bodyPr>
          <a:lstStyle/>
          <a:p>
            <a:pPr marL="0" indent="0" algn="ctr">
              <a:lnSpc>
                <a:spcPct val="100000"/>
              </a:lnSpc>
              <a:buNone/>
            </a:pPr>
            <a:r>
              <a:rPr lang="en-US" sz="1900" cap="all" spc="300">
                <a:solidFill>
                  <a:srgbClr val="FFFFFF"/>
                </a:solidFill>
              </a:rPr>
              <a:t>Home &gt; School &gt; General: Parent/Student Access</a:t>
            </a:r>
          </a:p>
        </p:txBody>
      </p:sp>
      <p:sp>
        <p:nvSpPr>
          <p:cNvPr id="64" name="TextBox 63">
            <a:extLst>
              <a:ext uri="{FF2B5EF4-FFF2-40B4-BE49-F238E27FC236}">
                <a16:creationId xmlns:a16="http://schemas.microsoft.com/office/drawing/2014/main" id="{0378C0E0-AC20-4CF1-BAE2-B3F7E596F84E}"/>
              </a:ext>
            </a:extLst>
          </p:cNvPr>
          <p:cNvSpPr txBox="1"/>
          <p:nvPr/>
        </p:nvSpPr>
        <p:spPr>
          <a:xfrm>
            <a:off x="1298197" y="5440071"/>
            <a:ext cx="6102990" cy="646331"/>
          </a:xfrm>
          <a:prstGeom prst="rect">
            <a:avLst/>
          </a:prstGeom>
          <a:noFill/>
        </p:spPr>
        <p:txBody>
          <a:bodyPr wrap="square">
            <a:spAutoFit/>
          </a:bodyPr>
          <a:lstStyle/>
          <a:p>
            <a:r>
              <a:rPr lang="en-US" dirty="0">
                <a:hlinkClick r:id="rId3"/>
              </a:rPr>
              <a:t>https://cie.powerschool.com/admin/schoolsetup/parent_student_settings_general.html</a:t>
            </a:r>
            <a:r>
              <a:rPr lang="en-US" dirty="0"/>
              <a:t> </a:t>
            </a:r>
          </a:p>
        </p:txBody>
      </p:sp>
    </p:spTree>
    <p:extLst>
      <p:ext uri="{BB962C8B-B14F-4D97-AF65-F5344CB8AC3E}">
        <p14:creationId xmlns:p14="http://schemas.microsoft.com/office/powerpoint/2010/main" val="217670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5430-D128-4EEF-A50B-A0471DD914D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24A0512-7127-4AD9-9788-64B61850B09C}"/>
              </a:ext>
            </a:extLst>
          </p:cNvPr>
          <p:cNvSpPr>
            <a:spLocks noGrp="1"/>
          </p:cNvSpPr>
          <p:nvPr>
            <p:ph idx="1"/>
          </p:nvPr>
        </p:nvSpPr>
        <p:spPr>
          <a:xfrm>
            <a:off x="966744" y="1946247"/>
            <a:ext cx="9076329" cy="3952166"/>
          </a:xfrm>
        </p:spPr>
        <p:txBody>
          <a:bodyPr>
            <a:normAutofit fontScale="85000" lnSpcReduction="20000"/>
          </a:bodyPr>
          <a:lstStyle/>
          <a:p>
            <a:r>
              <a:rPr lang="en-US" dirty="0"/>
              <a:t>Institute Insights: Announcements, Celebrations, Reminders</a:t>
            </a:r>
          </a:p>
          <a:p>
            <a:r>
              <a:rPr lang="en-US" dirty="0"/>
              <a:t>Duplicate Student Process</a:t>
            </a:r>
          </a:p>
          <a:p>
            <a:r>
              <a:rPr lang="en-US" dirty="0"/>
              <a:t>Parent/Student Portal (demo of available features &amp; settings at the school level)</a:t>
            </a:r>
          </a:p>
          <a:p>
            <a:r>
              <a:rPr lang="en-US" dirty="0"/>
              <a:t>Chronic Absenteeism &amp; Truancy</a:t>
            </a:r>
          </a:p>
          <a:p>
            <a:r>
              <a:rPr lang="en-US" dirty="0"/>
              <a:t>Day 135 Reporting</a:t>
            </a:r>
          </a:p>
          <a:p>
            <a:r>
              <a:rPr lang="en-US" dirty="0"/>
              <a:t>QDC3</a:t>
            </a:r>
          </a:p>
          <a:p>
            <a:r>
              <a:rPr lang="en-US" dirty="0"/>
              <a:t>End of Term (Q3)</a:t>
            </a:r>
          </a:p>
          <a:p>
            <a:r>
              <a:rPr lang="en-US" dirty="0"/>
              <a:t>End of Year Prep</a:t>
            </a:r>
          </a:p>
          <a:p>
            <a:r>
              <a:rPr lang="en-US" dirty="0"/>
              <a:t>CTE coding for placement of last year’s students (10 months is April)</a:t>
            </a:r>
          </a:p>
          <a:p>
            <a:r>
              <a:rPr lang="en-US" dirty="0"/>
              <a:t>DOTS Info and Live Walk-Through</a:t>
            </a:r>
          </a:p>
          <a:p>
            <a:r>
              <a:rPr lang="en-US" dirty="0"/>
              <a:t>Live Demos/Walk-Throughs</a:t>
            </a:r>
          </a:p>
          <a:p>
            <a:pPr marL="0" indent="0">
              <a:buNone/>
            </a:pPr>
            <a:endParaRPr lang="en-US" dirty="0"/>
          </a:p>
          <a:p>
            <a:endParaRPr lang="en-US" dirty="0"/>
          </a:p>
        </p:txBody>
      </p:sp>
    </p:spTree>
    <p:extLst>
      <p:ext uri="{BB962C8B-B14F-4D97-AF65-F5344CB8AC3E}">
        <p14:creationId xmlns:p14="http://schemas.microsoft.com/office/powerpoint/2010/main" val="184479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6" name="Group 24">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37" name="Freeform: Shape 25">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26">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27">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28">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41" name="Rectangle 30">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32">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28180D-834F-4493-886F-D4C15583570B}"/>
              </a:ext>
            </a:extLst>
          </p:cNvPr>
          <p:cNvSpPr>
            <a:spLocks noGrp="1"/>
          </p:cNvSpPr>
          <p:nvPr>
            <p:ph type="title"/>
          </p:nvPr>
        </p:nvSpPr>
        <p:spPr>
          <a:xfrm>
            <a:off x="1473389" y="1826096"/>
            <a:ext cx="3149221" cy="2149459"/>
          </a:xfrm>
        </p:spPr>
        <p:txBody>
          <a:bodyPr vert="horz" lIns="91440" tIns="45720" rIns="91440" bIns="45720" rtlCol="0" anchor="b">
            <a:normAutofit/>
          </a:bodyPr>
          <a:lstStyle/>
          <a:p>
            <a:pPr algn="ctr"/>
            <a:r>
              <a:rPr lang="en-US" sz="3700"/>
              <a:t>Parent/Student Portal</a:t>
            </a:r>
            <a:endParaRPr lang="en-US" sz="3700" dirty="0"/>
          </a:p>
        </p:txBody>
      </p:sp>
      <p:sp>
        <p:nvSpPr>
          <p:cNvPr id="3" name="Content Placeholder 2">
            <a:extLst>
              <a:ext uri="{FF2B5EF4-FFF2-40B4-BE49-F238E27FC236}">
                <a16:creationId xmlns:a16="http://schemas.microsoft.com/office/drawing/2014/main" id="{A5E5E5F5-9AA6-47C6-B41D-E2F1A4CB2B6E}"/>
              </a:ext>
            </a:extLst>
          </p:cNvPr>
          <p:cNvSpPr>
            <a:spLocks noGrp="1"/>
          </p:cNvSpPr>
          <p:nvPr>
            <p:ph idx="1"/>
          </p:nvPr>
        </p:nvSpPr>
        <p:spPr>
          <a:xfrm>
            <a:off x="1588838" y="4299045"/>
            <a:ext cx="2918322" cy="1255593"/>
          </a:xfrm>
        </p:spPr>
        <p:txBody>
          <a:bodyPr vert="horz" lIns="91440" tIns="45720" rIns="91440" bIns="45720" rtlCol="0">
            <a:normAutofit/>
          </a:bodyPr>
          <a:lstStyle/>
          <a:p>
            <a:pPr marL="0" indent="0" algn="ctr">
              <a:lnSpc>
                <a:spcPct val="100000"/>
              </a:lnSpc>
              <a:buNone/>
            </a:pPr>
            <a:r>
              <a:rPr lang="en-US" sz="1900" cap="all" spc="300" dirty="0"/>
              <a:t>Home &gt; School &gt; General: Parent/Student Access</a:t>
            </a:r>
          </a:p>
        </p:txBody>
      </p:sp>
      <p:sp>
        <p:nvSpPr>
          <p:cNvPr id="35" name="Freeform: Shape 10">
            <a:extLst>
              <a:ext uri="{FF2B5EF4-FFF2-40B4-BE49-F238E27FC236}">
                <a16:creationId xmlns:a16="http://schemas.microsoft.com/office/drawing/2014/main" id="{98F816C8-664D-4D46-87AC-DD7054006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05180"/>
            <a:ext cx="4014345" cy="5316049"/>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374015AF-D9F1-4928-A983-AF7C9C3456C3}"/>
              </a:ext>
            </a:extLst>
          </p:cNvPr>
          <p:cNvPicPr>
            <a:picLocks noChangeAspect="1"/>
          </p:cNvPicPr>
          <p:nvPr/>
        </p:nvPicPr>
        <p:blipFill>
          <a:blip r:embed="rId2"/>
          <a:stretch>
            <a:fillRect/>
          </a:stretch>
        </p:blipFill>
        <p:spPr>
          <a:xfrm>
            <a:off x="167494" y="185899"/>
            <a:ext cx="10914912" cy="2510428"/>
          </a:xfrm>
          <a:prstGeom prst="rect">
            <a:avLst/>
          </a:prstGeom>
        </p:spPr>
      </p:pic>
      <p:sp>
        <p:nvSpPr>
          <p:cNvPr id="32" name="TextBox 31">
            <a:extLst>
              <a:ext uri="{FF2B5EF4-FFF2-40B4-BE49-F238E27FC236}">
                <a16:creationId xmlns:a16="http://schemas.microsoft.com/office/drawing/2014/main" id="{AA620BD9-205D-4680-89D3-90D1B6AFBDC8}"/>
              </a:ext>
            </a:extLst>
          </p:cNvPr>
          <p:cNvSpPr txBox="1"/>
          <p:nvPr/>
        </p:nvSpPr>
        <p:spPr>
          <a:xfrm>
            <a:off x="5291587" y="3789173"/>
            <a:ext cx="6102990" cy="646331"/>
          </a:xfrm>
          <a:prstGeom prst="rect">
            <a:avLst/>
          </a:prstGeom>
          <a:noFill/>
        </p:spPr>
        <p:txBody>
          <a:bodyPr wrap="square">
            <a:spAutoFit/>
          </a:bodyPr>
          <a:lstStyle/>
          <a:p>
            <a:r>
              <a:rPr lang="en-US" dirty="0">
                <a:hlinkClick r:id="rId3"/>
              </a:rPr>
              <a:t>https://cie.powerschool.com/admin/schoolsetup/parent_student_settings_general.html</a:t>
            </a:r>
            <a:r>
              <a:rPr lang="en-US" dirty="0"/>
              <a:t> </a:t>
            </a:r>
          </a:p>
        </p:txBody>
      </p:sp>
    </p:spTree>
    <p:extLst>
      <p:ext uri="{BB962C8B-B14F-4D97-AF65-F5344CB8AC3E}">
        <p14:creationId xmlns:p14="http://schemas.microsoft.com/office/powerpoint/2010/main" val="2041623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6" name="Group 24">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37" name="Freeform: Shape 25">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26">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27">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28">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41" name="Rectangle 30">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32">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28180D-834F-4493-886F-D4C15583570B}"/>
              </a:ext>
            </a:extLst>
          </p:cNvPr>
          <p:cNvSpPr>
            <a:spLocks noGrp="1"/>
          </p:cNvSpPr>
          <p:nvPr>
            <p:ph type="title"/>
          </p:nvPr>
        </p:nvSpPr>
        <p:spPr>
          <a:xfrm>
            <a:off x="1473389" y="1826096"/>
            <a:ext cx="3149221" cy="2149459"/>
          </a:xfrm>
        </p:spPr>
        <p:txBody>
          <a:bodyPr vert="horz" lIns="91440" tIns="45720" rIns="91440" bIns="45720" rtlCol="0" anchor="b">
            <a:normAutofit/>
          </a:bodyPr>
          <a:lstStyle/>
          <a:p>
            <a:pPr algn="ctr"/>
            <a:r>
              <a:rPr lang="en-US" sz="3700"/>
              <a:t>Parent/Student Portal</a:t>
            </a:r>
            <a:endParaRPr lang="en-US" sz="3700" dirty="0"/>
          </a:p>
        </p:txBody>
      </p:sp>
      <p:sp>
        <p:nvSpPr>
          <p:cNvPr id="3" name="Content Placeholder 2">
            <a:extLst>
              <a:ext uri="{FF2B5EF4-FFF2-40B4-BE49-F238E27FC236}">
                <a16:creationId xmlns:a16="http://schemas.microsoft.com/office/drawing/2014/main" id="{A5E5E5F5-9AA6-47C6-B41D-E2F1A4CB2B6E}"/>
              </a:ext>
            </a:extLst>
          </p:cNvPr>
          <p:cNvSpPr>
            <a:spLocks noGrp="1"/>
          </p:cNvSpPr>
          <p:nvPr>
            <p:ph idx="1"/>
          </p:nvPr>
        </p:nvSpPr>
        <p:spPr>
          <a:xfrm>
            <a:off x="1588838" y="4299045"/>
            <a:ext cx="2918322" cy="1255593"/>
          </a:xfrm>
        </p:spPr>
        <p:txBody>
          <a:bodyPr vert="horz" lIns="91440" tIns="45720" rIns="91440" bIns="45720" rtlCol="0">
            <a:normAutofit/>
          </a:bodyPr>
          <a:lstStyle/>
          <a:p>
            <a:pPr marL="0" indent="0" algn="ctr">
              <a:lnSpc>
                <a:spcPct val="100000"/>
              </a:lnSpc>
              <a:buNone/>
            </a:pPr>
            <a:r>
              <a:rPr lang="en-US" sz="1900" cap="all" spc="300" dirty="0"/>
              <a:t>Home &gt; School &gt; General: Mobile Browser Settings</a:t>
            </a:r>
          </a:p>
        </p:txBody>
      </p:sp>
      <p:sp>
        <p:nvSpPr>
          <p:cNvPr id="35" name="Freeform: Shape 10">
            <a:extLst>
              <a:ext uri="{FF2B5EF4-FFF2-40B4-BE49-F238E27FC236}">
                <a16:creationId xmlns:a16="http://schemas.microsoft.com/office/drawing/2014/main" id="{98F816C8-664D-4D46-87AC-DD7054006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8" y="705180"/>
            <a:ext cx="4014345" cy="5316049"/>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1E10484-4AEF-495D-B7C6-F52DB1B4A511}"/>
              </a:ext>
            </a:extLst>
          </p:cNvPr>
          <p:cNvPicPr>
            <a:picLocks noChangeAspect="1"/>
          </p:cNvPicPr>
          <p:nvPr/>
        </p:nvPicPr>
        <p:blipFill>
          <a:blip r:embed="rId2"/>
          <a:stretch>
            <a:fillRect/>
          </a:stretch>
        </p:blipFill>
        <p:spPr>
          <a:xfrm>
            <a:off x="0" y="100170"/>
            <a:ext cx="12192000" cy="2520091"/>
          </a:xfrm>
          <a:prstGeom prst="rect">
            <a:avLst/>
          </a:prstGeom>
        </p:spPr>
      </p:pic>
      <p:sp>
        <p:nvSpPr>
          <p:cNvPr id="16" name="TextBox 15">
            <a:extLst>
              <a:ext uri="{FF2B5EF4-FFF2-40B4-BE49-F238E27FC236}">
                <a16:creationId xmlns:a16="http://schemas.microsoft.com/office/drawing/2014/main" id="{7205C515-D9AF-421E-8C02-FD85D888E5F9}"/>
              </a:ext>
            </a:extLst>
          </p:cNvPr>
          <p:cNvSpPr txBox="1"/>
          <p:nvPr/>
        </p:nvSpPr>
        <p:spPr>
          <a:xfrm>
            <a:off x="5350200" y="3716097"/>
            <a:ext cx="6102990" cy="646331"/>
          </a:xfrm>
          <a:prstGeom prst="rect">
            <a:avLst/>
          </a:prstGeom>
          <a:noFill/>
        </p:spPr>
        <p:txBody>
          <a:bodyPr wrap="square">
            <a:spAutoFit/>
          </a:bodyPr>
          <a:lstStyle/>
          <a:p>
            <a:r>
              <a:rPr lang="en-US" dirty="0">
                <a:hlinkClick r:id="rId3"/>
              </a:rPr>
              <a:t>https://cie.powerschool.com/admin/schoolsetup/mobile_browser_settings.html</a:t>
            </a:r>
            <a:r>
              <a:rPr lang="en-US" dirty="0"/>
              <a:t> </a:t>
            </a:r>
          </a:p>
        </p:txBody>
      </p:sp>
    </p:spTree>
    <p:extLst>
      <p:ext uri="{BB962C8B-B14F-4D97-AF65-F5344CB8AC3E}">
        <p14:creationId xmlns:p14="http://schemas.microsoft.com/office/powerpoint/2010/main" val="335883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2A11-F3C1-4EEE-9E26-C37FB83E50AC}"/>
              </a:ext>
            </a:extLst>
          </p:cNvPr>
          <p:cNvSpPr>
            <a:spLocks noGrp="1"/>
          </p:cNvSpPr>
          <p:nvPr>
            <p:ph type="title"/>
          </p:nvPr>
        </p:nvSpPr>
        <p:spPr>
          <a:xfrm>
            <a:off x="7338779" y="1984443"/>
            <a:ext cx="4103805" cy="2889114"/>
          </a:xfrm>
        </p:spPr>
        <p:txBody>
          <a:bodyPr vert="horz" lIns="91440" tIns="45720" rIns="91440" bIns="45720" rtlCol="0" anchor="b">
            <a:normAutofit/>
          </a:bodyPr>
          <a:lstStyle/>
          <a:p>
            <a:r>
              <a:rPr lang="en-US" sz="5400" b="1" dirty="0"/>
              <a:t>Chronic Absenteeism &amp; Truancy</a:t>
            </a:r>
          </a:p>
        </p:txBody>
      </p:sp>
      <p:pic>
        <p:nvPicPr>
          <p:cNvPr id="5" name="Picture 4" descr="Angled shot of pen on a graph">
            <a:extLst>
              <a:ext uri="{FF2B5EF4-FFF2-40B4-BE49-F238E27FC236}">
                <a16:creationId xmlns:a16="http://schemas.microsoft.com/office/drawing/2014/main" id="{AB2923C5-5EE3-8023-3911-805B0A1EA25F}"/>
              </a:ext>
            </a:extLst>
          </p:cNvPr>
          <p:cNvPicPr>
            <a:picLocks noChangeAspect="1"/>
          </p:cNvPicPr>
          <p:nvPr/>
        </p:nvPicPr>
        <p:blipFill rotWithShape="1">
          <a:blip r:embed="rId2"/>
          <a:srcRect r="3158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76782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CFC9-F36F-479F-BD1E-3EFBECF86BC1}"/>
              </a:ext>
            </a:extLst>
          </p:cNvPr>
          <p:cNvSpPr>
            <a:spLocks noGrp="1"/>
          </p:cNvSpPr>
          <p:nvPr>
            <p:ph type="title"/>
          </p:nvPr>
        </p:nvSpPr>
        <p:spPr>
          <a:xfrm>
            <a:off x="917896" y="495607"/>
            <a:ext cx="9601200" cy="1142385"/>
          </a:xfrm>
        </p:spPr>
        <p:txBody>
          <a:bodyPr/>
          <a:lstStyle/>
          <a:p>
            <a:r>
              <a:rPr lang="en-US" dirty="0"/>
              <a:t>Incident Management</a:t>
            </a:r>
          </a:p>
        </p:txBody>
      </p:sp>
      <p:sp>
        <p:nvSpPr>
          <p:cNvPr id="3" name="Content Placeholder 2">
            <a:extLst>
              <a:ext uri="{FF2B5EF4-FFF2-40B4-BE49-F238E27FC236}">
                <a16:creationId xmlns:a16="http://schemas.microsoft.com/office/drawing/2014/main" id="{F0D036EB-9B26-4BF5-A0AC-335B0BDD2AF3}"/>
              </a:ext>
            </a:extLst>
          </p:cNvPr>
          <p:cNvSpPr>
            <a:spLocks noGrp="1"/>
          </p:cNvSpPr>
          <p:nvPr>
            <p:ph idx="1"/>
          </p:nvPr>
        </p:nvSpPr>
        <p:spPr>
          <a:xfrm>
            <a:off x="917896" y="1495379"/>
            <a:ext cx="9601200" cy="4867014"/>
          </a:xfrm>
        </p:spPr>
        <p:txBody>
          <a:bodyPr>
            <a:normAutofit fontScale="92500" lnSpcReduction="20000"/>
          </a:bodyPr>
          <a:lstStyle/>
          <a:p>
            <a:pPr lvl="0">
              <a:lnSpc>
                <a:spcPct val="100000"/>
              </a:lnSpc>
            </a:pPr>
            <a:r>
              <a:rPr lang="en-US" dirty="0"/>
              <a:t>All Truancy and Disciplinary Incidents </a:t>
            </a:r>
            <a:r>
              <a:rPr lang="en-US" b="1" i="1" u="sng" dirty="0"/>
              <a:t>must be in PowerSchool </a:t>
            </a:r>
            <a:r>
              <a:rPr lang="en-US" dirty="0"/>
              <a:t>through </a:t>
            </a:r>
            <a:r>
              <a:rPr lang="en-US" b="1" dirty="0"/>
              <a:t>Incident Management</a:t>
            </a:r>
          </a:p>
          <a:p>
            <a:pPr marL="560070" lvl="1" indent="-285750">
              <a:buFont typeface="Arial" panose="020B0604020202020204" pitchFamily="34" charset="0"/>
              <a:buChar char="•"/>
            </a:pPr>
            <a:r>
              <a:rPr lang="en-US" dirty="0"/>
              <a:t>Log Entries are not sufficient for reporting truancy/discipline</a:t>
            </a:r>
          </a:p>
          <a:p>
            <a:pPr marL="560070" lvl="1" indent="-285750">
              <a:buFont typeface="Arial" panose="020B0604020202020204" pitchFamily="34" charset="0"/>
              <a:buChar char="•"/>
            </a:pPr>
            <a:r>
              <a:rPr lang="en-US" dirty="0"/>
              <a:t>Having </a:t>
            </a:r>
            <a:r>
              <a:rPr lang="en-US" i="1" u="sng" dirty="0"/>
              <a:t>No</a:t>
            </a:r>
            <a:r>
              <a:rPr lang="en-US" dirty="0"/>
              <a:t> Truancies and/or Disciplinary Incidents in Incident Management is a </a:t>
            </a:r>
            <a:r>
              <a:rPr lang="en-US" dirty="0">
                <a:solidFill>
                  <a:srgbClr val="C00000"/>
                </a:solidFill>
              </a:rPr>
              <a:t>red flag</a:t>
            </a:r>
            <a:r>
              <a:rPr lang="en-US" dirty="0"/>
              <a:t>. </a:t>
            </a:r>
          </a:p>
          <a:p>
            <a:r>
              <a:rPr lang="en-US" sz="2000" dirty="0"/>
              <a:t>SCDE Incident Management Resources:</a:t>
            </a:r>
            <a:br>
              <a:rPr lang="en-US" sz="2000" dirty="0"/>
            </a:br>
            <a:r>
              <a:rPr lang="en-US" sz="2000" dirty="0"/>
              <a:t>    </a:t>
            </a:r>
            <a:r>
              <a:rPr lang="en-US" sz="1900" b="1" u="none" strike="noStrike" dirty="0">
                <a:solidFill>
                  <a:srgbClr val="2864F0"/>
                </a:solidFill>
                <a:effectLst/>
                <a:latin typeface="PT Sans" panose="020B0503020203020204" pitchFamily="34" charset="0"/>
                <a:ea typeface="Times New Roman" panose="02020603050405020304" pitchFamily="18" charset="0"/>
                <a:hlinkClick r:id="rId2"/>
              </a:rPr>
              <a:t>Incident Management Training 101</a:t>
            </a:r>
            <a:r>
              <a:rPr lang="en-US" sz="1900" b="1" dirty="0">
                <a:solidFill>
                  <a:srgbClr val="666666"/>
                </a:solidFill>
                <a:effectLst/>
                <a:latin typeface="PT Sans" panose="020B0503020203020204" pitchFamily="34" charset="0"/>
                <a:ea typeface="Times New Roman" panose="02020603050405020304" pitchFamily="18" charset="0"/>
              </a:rPr>
              <a:t> (2.22MB PPTX)</a:t>
            </a:r>
            <a:endParaRPr lang="en-US" sz="1900" b="1" dirty="0">
              <a:solidFill>
                <a:srgbClr val="666666"/>
              </a:solidFill>
              <a:effectLst/>
              <a:latin typeface="Calibri" panose="020F0502020204030204" pitchFamily="34" charset="0"/>
              <a:ea typeface="Calibri" panose="020F0502020204030204" pitchFamily="34" charset="0"/>
            </a:endParaRPr>
          </a:p>
          <a:p>
            <a:pPr marL="457200" lvl="1" indent="0">
              <a:spcBef>
                <a:spcPts val="0"/>
              </a:spcBef>
              <a:buSzPts val="1000"/>
              <a:buNone/>
              <a:tabLst>
                <a:tab pos="457200" algn="l"/>
              </a:tabLst>
            </a:pPr>
            <a:r>
              <a:rPr lang="en-US" sz="1900" b="1" u="none" strike="noStrike" dirty="0">
                <a:solidFill>
                  <a:srgbClr val="2864F0"/>
                </a:solidFill>
                <a:effectLst/>
                <a:latin typeface="PT Sans" panose="020B0503020203020204" pitchFamily="34" charset="0"/>
                <a:ea typeface="Times New Roman" panose="02020603050405020304" pitchFamily="18" charset="0"/>
                <a:hlinkClick r:id="rId3"/>
              </a:rPr>
              <a:t>PowerSchool Incident Management Frequently Asked Questions</a:t>
            </a:r>
            <a:endParaRPr lang="en-US" sz="1900" b="1" dirty="0">
              <a:solidFill>
                <a:srgbClr val="666666"/>
              </a:solidFill>
              <a:effectLst/>
              <a:latin typeface="Calibri" panose="020F0502020204030204" pitchFamily="34" charset="0"/>
              <a:ea typeface="Calibri" panose="020F0502020204030204" pitchFamily="34" charset="0"/>
            </a:endParaRPr>
          </a:p>
          <a:p>
            <a:pPr marL="457200" lvl="1" indent="0">
              <a:spcBef>
                <a:spcPts val="0"/>
              </a:spcBef>
              <a:buSzPts val="1000"/>
              <a:buNone/>
              <a:tabLst>
                <a:tab pos="457200" algn="l"/>
              </a:tabLst>
            </a:pPr>
            <a:r>
              <a:rPr lang="en-US" sz="1900" b="1" u="none" strike="noStrike" dirty="0">
                <a:solidFill>
                  <a:srgbClr val="2864F0"/>
                </a:solidFill>
                <a:effectLst/>
                <a:latin typeface="PT Sans" panose="020B0503020203020204" pitchFamily="34" charset="0"/>
                <a:ea typeface="Times New Roman" panose="02020603050405020304" pitchFamily="18" charset="0"/>
                <a:hlinkClick r:id="rId4"/>
              </a:rPr>
              <a:t>PowerSchool Incident Management-Discipline Incidents Step by Step Guide/Coding Behavior Incident Guide</a:t>
            </a:r>
            <a:endParaRPr lang="en-US" sz="1900" b="1" dirty="0">
              <a:solidFill>
                <a:srgbClr val="666666"/>
              </a:solidFill>
              <a:effectLst/>
              <a:latin typeface="Calibri" panose="020F0502020204030204" pitchFamily="34" charset="0"/>
              <a:ea typeface="Calibri" panose="020F0502020204030204" pitchFamily="34" charset="0"/>
            </a:endParaRPr>
          </a:p>
          <a:p>
            <a:pPr marL="457200" lvl="1" indent="0">
              <a:spcBef>
                <a:spcPts val="0"/>
              </a:spcBef>
              <a:buSzPts val="1000"/>
              <a:buNone/>
              <a:tabLst>
                <a:tab pos="457200" algn="l"/>
              </a:tabLst>
            </a:pPr>
            <a:r>
              <a:rPr lang="en-US" sz="1900" b="1" u="none" strike="noStrike" dirty="0">
                <a:solidFill>
                  <a:srgbClr val="2864F0"/>
                </a:solidFill>
                <a:effectLst/>
                <a:latin typeface="PT Sans" panose="020B0503020203020204" pitchFamily="34" charset="0"/>
                <a:ea typeface="Times New Roman" panose="02020603050405020304" pitchFamily="18" charset="0"/>
                <a:hlinkClick r:id="rId5"/>
              </a:rPr>
              <a:t>PowerSchool Incident Management-Truancy Incident Step by Step Guide/Coding Truancy Incident Guide</a:t>
            </a:r>
            <a:endParaRPr lang="en-US" sz="1900" b="1" dirty="0">
              <a:solidFill>
                <a:srgbClr val="666666"/>
              </a:solidFill>
              <a:effectLst/>
              <a:latin typeface="Calibri" panose="020F0502020204030204" pitchFamily="34" charset="0"/>
              <a:ea typeface="Calibri" panose="020F0502020204030204" pitchFamily="34" charset="0"/>
            </a:endParaRPr>
          </a:p>
          <a:p>
            <a:pPr marL="457200" lvl="1" indent="0">
              <a:spcBef>
                <a:spcPts val="0"/>
              </a:spcBef>
              <a:buSzPts val="1000"/>
              <a:buNone/>
              <a:tabLst>
                <a:tab pos="457200" algn="l"/>
              </a:tabLst>
            </a:pPr>
            <a:r>
              <a:rPr lang="en-US" sz="1900" b="1" u="none" strike="noStrike" dirty="0">
                <a:solidFill>
                  <a:srgbClr val="2864F0"/>
                </a:solidFill>
                <a:effectLst/>
                <a:latin typeface="PT Sans" panose="020B0503020203020204" pitchFamily="34" charset="0"/>
                <a:ea typeface="Times New Roman" panose="02020603050405020304" pitchFamily="18" charset="0"/>
                <a:hlinkClick r:id="rId6"/>
              </a:rPr>
              <a:t>PowerSchool Incident Management-User Training and Reference Guide (SEP 2021)</a:t>
            </a:r>
            <a:endParaRPr lang="en-US" sz="1900" b="1" u="none" strike="noStrike" dirty="0">
              <a:solidFill>
                <a:srgbClr val="2864F0"/>
              </a:solidFill>
              <a:effectLst/>
              <a:latin typeface="PT Sans" panose="020B0503020203020204" pitchFamily="34" charset="0"/>
              <a:ea typeface="Times New Roman" panose="02020603050405020304" pitchFamily="18" charset="0"/>
            </a:endParaRPr>
          </a:p>
          <a:p>
            <a:pPr marL="0" indent="0">
              <a:buNone/>
            </a:pPr>
            <a:r>
              <a:rPr lang="en-US" sz="1600" b="1" dirty="0"/>
              <a:t>Truant:</a:t>
            </a:r>
            <a:r>
              <a:rPr lang="en-US" sz="1600" dirty="0"/>
              <a:t> A student between the ages 6– 17 who has accumulated unexcused absences on three consecutive days or has accumulated a total of five or more unexcused absences during the academic year.</a:t>
            </a:r>
          </a:p>
          <a:p>
            <a:pPr marL="0" indent="0">
              <a:buNone/>
            </a:pPr>
            <a:r>
              <a:rPr lang="en-US" sz="1600" b="1" dirty="0"/>
              <a:t>Habitual Truant:  </a:t>
            </a:r>
            <a:r>
              <a:rPr lang="en-US" sz="1600" dirty="0"/>
              <a:t>A “habitual” truant is a child age 12 to 17 years who fails to comply with the intervention plan developed by the school, the child, and the parent(s) or guardian(s) and who accumulates two or more additional unlawful absences. </a:t>
            </a:r>
          </a:p>
          <a:p>
            <a:pPr marL="0" indent="0">
              <a:buNone/>
            </a:pPr>
            <a:r>
              <a:rPr lang="en-US" sz="1600" b="1" dirty="0"/>
              <a:t>Chronically Absent: </a:t>
            </a:r>
            <a:r>
              <a:rPr lang="en-US" sz="1600" dirty="0"/>
              <a:t>Any student in grade K-12 who misses 50 percent or more of the instructional day for any reason for 10 percent (or more) of the enrollment period.</a:t>
            </a:r>
          </a:p>
        </p:txBody>
      </p:sp>
    </p:spTree>
    <p:extLst>
      <p:ext uri="{BB962C8B-B14F-4D97-AF65-F5344CB8AC3E}">
        <p14:creationId xmlns:p14="http://schemas.microsoft.com/office/powerpoint/2010/main" val="127678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title"/>
          </p:nvPr>
        </p:nvSpPr>
        <p:spPr>
          <a:xfrm>
            <a:off x="552450" y="365125"/>
            <a:ext cx="10515600" cy="1325563"/>
          </a:xfrm>
          <a:prstGeom prst="rect">
            <a:avLst/>
          </a:prstGeom>
        </p:spPr>
        <p:txBody>
          <a:bodyPr spcFirstLastPara="1" vert="horz" lIns="91425" tIns="45700" rIns="91425" bIns="45700" rtlCol="0" anchor="ctr" anchorCtr="0">
            <a:normAutofit/>
          </a:bodyPr>
          <a:lstStyle/>
          <a:p>
            <a:pPr>
              <a:buSzPts val="3200"/>
            </a:pPr>
            <a:r>
              <a:rPr lang="en-US" b="1" dirty="0">
                <a:solidFill>
                  <a:schemeClr val="tx1"/>
                </a:solidFill>
              </a:rPr>
              <a:t>Truancy Reports</a:t>
            </a:r>
          </a:p>
        </p:txBody>
      </p:sp>
      <p:sp>
        <p:nvSpPr>
          <p:cNvPr id="277" name="Google Shape;277;p8"/>
          <p:cNvSpPr txBox="1">
            <a:spLocks noGrp="1"/>
          </p:cNvSpPr>
          <p:nvPr>
            <p:ph type="body" idx="1"/>
          </p:nvPr>
        </p:nvSpPr>
        <p:spPr>
          <a:xfrm>
            <a:off x="552450" y="1564259"/>
            <a:ext cx="11087100" cy="4928616"/>
          </a:xfrm>
          <a:prstGeom prst="rect">
            <a:avLst/>
          </a:prstGeom>
        </p:spPr>
        <p:txBody>
          <a:bodyPr spcFirstLastPara="1" lIns="91425" tIns="45700" rIns="91425" bIns="45700" anchorCtr="0">
            <a:normAutofit fontScale="92500" lnSpcReduction="10000"/>
          </a:bodyPr>
          <a:lstStyle/>
          <a:p>
            <a:pPr marL="10160" indent="0">
              <a:spcBef>
                <a:spcPts val="0"/>
              </a:spcBef>
              <a:buSzPts val="1280"/>
              <a:buNone/>
            </a:pPr>
            <a:r>
              <a:rPr lang="en-US" sz="1600" b="1" dirty="0"/>
              <a:t>Before Running Truancy Reports:  Submit Attendance, Reconcile Attendance, Update Attendance Codes</a:t>
            </a:r>
          </a:p>
          <a:p>
            <a:pPr marL="10160" indent="0">
              <a:spcBef>
                <a:spcPts val="0"/>
              </a:spcBef>
              <a:buSzPts val="1280"/>
              <a:buNone/>
            </a:pPr>
            <a:endParaRPr lang="en-US" sz="1600" b="1" dirty="0"/>
          </a:p>
          <a:p>
            <a:pPr marL="295910" indent="-285750">
              <a:spcBef>
                <a:spcPts val="0"/>
              </a:spcBef>
              <a:buSzPts val="1280"/>
            </a:pPr>
            <a:r>
              <a:rPr lang="en-US" sz="1600" dirty="0"/>
              <a:t>Submit Attendance Every Day:</a:t>
            </a:r>
          </a:p>
          <a:p>
            <a:pPr marL="753110" lvl="1" indent="-285750">
              <a:spcBef>
                <a:spcPts val="0"/>
              </a:spcBef>
              <a:buSzPts val="1280"/>
            </a:pPr>
            <a:r>
              <a:rPr lang="en-US" sz="1600" dirty="0"/>
              <a:t>Daily or Meeting, per requirements</a:t>
            </a:r>
          </a:p>
          <a:p>
            <a:pPr marL="753110" lvl="1" indent="-285750">
              <a:spcBef>
                <a:spcPts val="0"/>
              </a:spcBef>
              <a:buSzPts val="1280"/>
            </a:pPr>
            <a:r>
              <a:rPr lang="en-US" sz="1600" dirty="0"/>
              <a:t>Typically Recorded initially at the Teacher Level in </a:t>
            </a:r>
            <a:r>
              <a:rPr lang="en-US" sz="1600" dirty="0" err="1"/>
              <a:t>PowerTeacher</a:t>
            </a:r>
            <a:endParaRPr lang="en-US" sz="1600" dirty="0"/>
          </a:p>
          <a:p>
            <a:pPr marL="10160" indent="0">
              <a:spcBef>
                <a:spcPts val="0"/>
              </a:spcBef>
              <a:buSzPts val="1280"/>
              <a:buNone/>
            </a:pPr>
            <a:endParaRPr lang="en-US" sz="1600" dirty="0"/>
          </a:p>
          <a:p>
            <a:pPr marL="295910" indent="-285750">
              <a:spcBef>
                <a:spcPts val="0"/>
              </a:spcBef>
              <a:buSzPts val="1280"/>
            </a:pPr>
            <a:r>
              <a:rPr lang="en-US" sz="1600" dirty="0"/>
              <a:t>Reconcile Attendance Weekly:</a:t>
            </a:r>
          </a:p>
          <a:p>
            <a:pPr marL="753110" lvl="1" indent="-285750">
              <a:spcBef>
                <a:spcPts val="0"/>
              </a:spcBef>
              <a:buSzPts val="1280"/>
            </a:pPr>
            <a:r>
              <a:rPr lang="en-US" sz="1600" dirty="0"/>
              <a:t>If teachers are attempting to update attendance codes and the allowable time period has expired preventing teachers from updating codes, contact your schools Attendance Clerk or PS Admin.</a:t>
            </a:r>
          </a:p>
          <a:p>
            <a:pPr marL="295910" indent="-285750">
              <a:spcBef>
                <a:spcPts val="0"/>
              </a:spcBef>
              <a:buSzPts val="1280"/>
            </a:pPr>
            <a:endParaRPr lang="en-US" sz="1600" dirty="0"/>
          </a:p>
          <a:p>
            <a:pPr marL="295910" indent="-285750">
              <a:spcBef>
                <a:spcPts val="0"/>
              </a:spcBef>
              <a:buSzPts val="1280"/>
            </a:pPr>
            <a:r>
              <a:rPr lang="en-US" sz="1600" dirty="0"/>
              <a:t>Update Attendance Codes:</a:t>
            </a:r>
          </a:p>
          <a:p>
            <a:pPr marL="753110" lvl="1" indent="-285750">
              <a:spcBef>
                <a:spcPts val="0"/>
              </a:spcBef>
              <a:buSzPts val="1280"/>
            </a:pPr>
            <a:r>
              <a:rPr lang="en-US" sz="1600" dirty="0"/>
              <a:t>Update Attendance Codes as applicable to reflect tardies, early dismissals, absence notes, suspension codes, homebound, homebased, etc.</a:t>
            </a:r>
          </a:p>
          <a:p>
            <a:pPr marL="753110" lvl="1" indent="-285750">
              <a:spcBef>
                <a:spcPts val="0"/>
              </a:spcBef>
              <a:buSzPts val="1280"/>
            </a:pPr>
            <a:r>
              <a:rPr lang="en-US" sz="1600" dirty="0"/>
              <a:t>Lawful Absence Attendance Codes will not contribute to absence counts for Truancy Reports – this includes ISS and OSS attendance codes.</a:t>
            </a:r>
          </a:p>
          <a:p>
            <a:pPr marL="753110" lvl="1" indent="-285750">
              <a:spcBef>
                <a:spcPts val="0"/>
              </a:spcBef>
              <a:buSzPts val="1280"/>
            </a:pPr>
            <a:endParaRPr lang="en-US" sz="1600" dirty="0"/>
          </a:p>
          <a:p>
            <a:pPr marL="467360" lvl="1" indent="0">
              <a:spcBef>
                <a:spcPts val="0"/>
              </a:spcBef>
              <a:buSzPts val="1280"/>
              <a:buNone/>
            </a:pPr>
            <a:endParaRPr lang="en-US" sz="1600" dirty="0"/>
          </a:p>
          <a:p>
            <a:pPr marL="0" marR="0" lvl="0" indent="0" defTabSz="457200" rtl="0" eaLnBrk="1" fontAlgn="auto" latinLnBrk="0" hangingPunct="1">
              <a:spcBef>
                <a:spcPts val="1000"/>
              </a:spcBef>
              <a:spcAft>
                <a:spcPts val="0"/>
              </a:spcAft>
              <a:buClr>
                <a:srgbClr val="90C226"/>
              </a:buClr>
              <a:buSzPct val="80000"/>
              <a:buNone/>
              <a:tabLst/>
              <a:defRPr/>
            </a:pPr>
            <a:r>
              <a:rPr kumimoji="0" lang="en-US" sz="1600" b="1" i="0" u="sng" strike="noStrike" kern="1200" cap="none" spc="0" normalizeH="0" baseline="0" noProof="0" dirty="0">
                <a:ln>
                  <a:noFill/>
                </a:ln>
                <a:effectLst/>
                <a:uLnTx/>
                <a:uFillTx/>
                <a:latin typeface="Trebuchet MS" panose="020B0603020202020204"/>
                <a:ea typeface="+mn-ea"/>
                <a:cs typeface="+mn-cs"/>
              </a:rPr>
              <a:t>NOTE:</a:t>
            </a:r>
            <a:r>
              <a:rPr kumimoji="0" lang="en-US" sz="1600" b="1" i="0" u="none" strike="noStrike" kern="1200" cap="none" spc="0" normalizeH="0" baseline="0" noProof="0" dirty="0">
                <a:ln>
                  <a:noFill/>
                </a:ln>
                <a:effectLst/>
                <a:uLnTx/>
                <a:uFillTx/>
                <a:latin typeface="Trebuchet MS" panose="020B0603020202020204"/>
                <a:ea typeface="+mn-ea"/>
                <a:cs typeface="+mn-cs"/>
              </a:rPr>
              <a:t>  For schools taking Meeting Attendance (MS/HS), it is mandatory that attendance be taken EVERY period.  If even one teacher does not mark a student absent, Truancy data will be inaccurate and incomplete as it only captures Full-Day absences.</a:t>
            </a:r>
            <a:br>
              <a:rPr kumimoji="0" lang="en-US" sz="1600" b="1" i="0" u="none" strike="noStrike" kern="1200" cap="none" spc="0" normalizeH="0" baseline="0" noProof="0" dirty="0">
                <a:ln>
                  <a:noFill/>
                </a:ln>
                <a:effectLst/>
                <a:uLnTx/>
                <a:uFillTx/>
                <a:latin typeface="Trebuchet MS" panose="020B0603020202020204"/>
                <a:ea typeface="+mn-ea"/>
                <a:cs typeface="+mn-cs"/>
              </a:rPr>
            </a:br>
            <a:endParaRPr kumimoji="0" lang="en-US" sz="1600" b="1" i="0" u="none" strike="noStrike" kern="1200" cap="none" spc="0" normalizeH="0" baseline="0" noProof="0" dirty="0">
              <a:ln>
                <a:noFill/>
              </a:ln>
              <a:effectLst/>
              <a:uLnTx/>
              <a:uFillTx/>
              <a:latin typeface="Trebuchet MS" panose="020B0603020202020204"/>
              <a:ea typeface="+mn-ea"/>
              <a:cs typeface="+mn-cs"/>
            </a:endParaRPr>
          </a:p>
          <a:p>
            <a:pPr marL="295910" indent="-285750">
              <a:spcBef>
                <a:spcPts val="0"/>
              </a:spcBef>
              <a:buSzPts val="1280"/>
            </a:pPr>
            <a:endParaRPr lang="en-US" sz="1200" dirty="0"/>
          </a:p>
          <a:p>
            <a:pPr marL="295910" indent="-285750">
              <a:spcBef>
                <a:spcPts val="0"/>
              </a:spcBef>
              <a:buSzPts val="1280"/>
            </a:pPr>
            <a:endParaRPr lang="en-US" sz="1200" dirty="0"/>
          </a:p>
          <a:p>
            <a:pPr marL="295910" indent="-285750">
              <a:spcBef>
                <a:spcPts val="0"/>
              </a:spcBef>
              <a:buSzPts val="1280"/>
            </a:pPr>
            <a:endParaRPr lang="en-US" sz="1200" dirty="0"/>
          </a:p>
          <a:p>
            <a:pPr marL="295910" indent="-285750">
              <a:spcBef>
                <a:spcPts val="0"/>
              </a:spcBef>
              <a:buSzPts val="1280"/>
            </a:pPr>
            <a:endParaRPr lang="en-US" sz="1200" dirty="0"/>
          </a:p>
          <a:p>
            <a:pPr marL="295910" indent="-285750">
              <a:spcBef>
                <a:spcPts val="0"/>
              </a:spcBef>
              <a:buSzPts val="1280"/>
            </a:pPr>
            <a:endParaRPr lang="en-US" sz="1200" dirty="0"/>
          </a:p>
          <a:p>
            <a:pPr marL="10160" indent="0">
              <a:spcBef>
                <a:spcPts val="0"/>
              </a:spcBef>
              <a:buSzPts val="1280"/>
              <a:buNone/>
            </a:pPr>
            <a:endParaRPr lang="en-US" sz="1200" b="1" dirty="0"/>
          </a:p>
          <a:p>
            <a:pPr marL="10160" indent="0">
              <a:buSzPts val="1280"/>
              <a:buNone/>
            </a:pPr>
            <a:endParaRPr lang="en-US" sz="1200" dirty="0"/>
          </a:p>
          <a:p>
            <a:pPr marL="91440" lvl="0" indent="0" rtl="0">
              <a:spcBef>
                <a:spcPts val="1000"/>
              </a:spcBef>
              <a:spcAft>
                <a:spcPts val="0"/>
              </a:spcAft>
              <a:buSzPts val="1440"/>
              <a:buFont typeface="Noto Sans Symbols"/>
              <a:buNone/>
            </a:pPr>
            <a:endParaRPr lang="en-US" sz="1200" dirty="0"/>
          </a:p>
        </p:txBody>
      </p:sp>
    </p:spTree>
    <p:extLst>
      <p:ext uri="{BB962C8B-B14F-4D97-AF65-F5344CB8AC3E}">
        <p14:creationId xmlns:p14="http://schemas.microsoft.com/office/powerpoint/2010/main" val="3654633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title"/>
          </p:nvPr>
        </p:nvSpPr>
        <p:spPr>
          <a:xfrm>
            <a:off x="431514" y="277992"/>
            <a:ext cx="9000161" cy="646331"/>
          </a:xfrm>
          <a:prstGeom prst="rect">
            <a:avLst/>
          </a:prstGeom>
          <a:noFill/>
          <a:ln>
            <a:noFill/>
          </a:ln>
        </p:spPr>
        <p:txBody>
          <a:bodyPr spcFirstLastPara="1" wrap="square" lIns="91425" tIns="45700" rIns="91425" bIns="45700" anchor="t" anchorCtr="0">
            <a:normAutofit/>
          </a:bodyPr>
          <a:lstStyle/>
          <a:p>
            <a:pPr>
              <a:buSzPts val="3200"/>
            </a:pPr>
            <a:r>
              <a:rPr lang="en-US" sz="3200" b="1" dirty="0">
                <a:solidFill>
                  <a:schemeClr val="accent1">
                    <a:lumMod val="50000"/>
                  </a:schemeClr>
                </a:solidFill>
              </a:rPr>
              <a:t>Truancy Reports</a:t>
            </a:r>
            <a:endParaRPr lang="en-US" b="1" dirty="0"/>
          </a:p>
        </p:txBody>
      </p:sp>
      <p:sp>
        <p:nvSpPr>
          <p:cNvPr id="277" name="Google Shape;277;p8"/>
          <p:cNvSpPr txBox="1">
            <a:spLocks noGrp="1"/>
          </p:cNvSpPr>
          <p:nvPr>
            <p:ph type="body" idx="1"/>
          </p:nvPr>
        </p:nvSpPr>
        <p:spPr>
          <a:xfrm>
            <a:off x="330845" y="1037935"/>
            <a:ext cx="10684161" cy="5042792"/>
          </a:xfrm>
          <a:prstGeom prst="rect">
            <a:avLst/>
          </a:prstGeom>
          <a:noFill/>
          <a:ln>
            <a:noFill/>
          </a:ln>
        </p:spPr>
        <p:txBody>
          <a:bodyPr spcFirstLastPara="1" wrap="square" lIns="91425" tIns="45700" rIns="91425" bIns="45700" anchor="t" anchorCtr="0">
            <a:normAutofit/>
          </a:bodyPr>
          <a:lstStyle/>
          <a:p>
            <a:pPr marL="10160" indent="0">
              <a:spcBef>
                <a:spcPts val="0"/>
              </a:spcBef>
              <a:buSzPts val="1280"/>
              <a:buNone/>
            </a:pPr>
            <a:r>
              <a:rPr lang="en-US" sz="1800" b="1" dirty="0">
                <a:solidFill>
                  <a:schemeClr val="tx1"/>
                </a:solidFill>
              </a:rPr>
              <a:t>Refresh Attendance Views and Run Truancy Update Process</a:t>
            </a:r>
          </a:p>
          <a:p>
            <a:pPr marL="295910" indent="-285750">
              <a:spcBef>
                <a:spcPts val="0"/>
              </a:spcBef>
              <a:buSzPts val="1280"/>
            </a:pPr>
            <a:r>
              <a:rPr lang="en-US" sz="1800" dirty="0">
                <a:solidFill>
                  <a:schemeClr val="tx1"/>
                </a:solidFill>
              </a:rPr>
              <a:t>Attendance codes update over night.  Wait until the next day to run updates or to force an immediate update, Refresh Attendance:</a:t>
            </a:r>
          </a:p>
          <a:p>
            <a:pPr marL="753110" lvl="1" indent="-285750">
              <a:spcBef>
                <a:spcPts val="0"/>
              </a:spcBef>
              <a:buSzPts val="1280"/>
            </a:pPr>
            <a:r>
              <a:rPr lang="en-US" i="1" dirty="0">
                <a:solidFill>
                  <a:schemeClr val="accent1">
                    <a:lumMod val="50000"/>
                  </a:schemeClr>
                </a:solidFill>
              </a:rPr>
              <a:t>PS Homepage &gt; Attendance &gt; Functions (tab) &gt; Refresh Premier Attendance Data Views</a:t>
            </a:r>
          </a:p>
          <a:p>
            <a:pPr marL="753110" lvl="1" indent="-285750">
              <a:spcBef>
                <a:spcPts val="0"/>
              </a:spcBef>
              <a:buSzPts val="1280"/>
            </a:pPr>
            <a:r>
              <a:rPr lang="en-US" dirty="0">
                <a:solidFill>
                  <a:schemeClr val="tx1"/>
                </a:solidFill>
              </a:rPr>
              <a:t>The results of this report open in your Browser, not a PDF.</a:t>
            </a:r>
          </a:p>
          <a:p>
            <a:pPr marL="467360" lvl="1" indent="0">
              <a:spcBef>
                <a:spcPts val="0"/>
              </a:spcBef>
              <a:buSzPts val="1280"/>
              <a:buNone/>
            </a:pPr>
            <a:endParaRPr lang="en-US" dirty="0">
              <a:solidFill>
                <a:schemeClr val="tx1"/>
              </a:solidFill>
            </a:endParaRPr>
          </a:p>
          <a:p>
            <a:pPr marL="10160" indent="0">
              <a:spcBef>
                <a:spcPts val="0"/>
              </a:spcBef>
              <a:buSzPts val="1280"/>
              <a:buNone/>
            </a:pPr>
            <a:endParaRPr lang="en-US" sz="1800" dirty="0">
              <a:solidFill>
                <a:schemeClr val="tx1"/>
              </a:solidFill>
            </a:endParaRPr>
          </a:p>
          <a:p>
            <a:pPr marL="10160" indent="0">
              <a:spcBef>
                <a:spcPts val="0"/>
              </a:spcBef>
              <a:buSzPts val="1280"/>
              <a:buNone/>
            </a:pPr>
            <a:endParaRPr lang="en-US" sz="1800" dirty="0">
              <a:solidFill>
                <a:schemeClr val="tx1"/>
              </a:solidFill>
            </a:endParaRPr>
          </a:p>
          <a:p>
            <a:pPr marL="10160" indent="0">
              <a:spcBef>
                <a:spcPts val="0"/>
              </a:spcBef>
              <a:buSzPts val="1280"/>
              <a:buNone/>
            </a:pPr>
            <a:endParaRPr lang="en-US" sz="1800" dirty="0">
              <a:solidFill>
                <a:schemeClr val="tx1"/>
              </a:solidFill>
            </a:endParaRPr>
          </a:p>
          <a:p>
            <a:pPr marL="295910" indent="-285750">
              <a:spcBef>
                <a:spcPts val="0"/>
              </a:spcBef>
              <a:buSzPts val="1280"/>
            </a:pPr>
            <a:r>
              <a:rPr lang="en-US" sz="1800" dirty="0">
                <a:solidFill>
                  <a:schemeClr val="tx1"/>
                </a:solidFill>
              </a:rPr>
              <a:t>Run the Truancy Update Process. </a:t>
            </a:r>
            <a:r>
              <a:rPr lang="en-US" sz="1800" dirty="0">
                <a:solidFill>
                  <a:srgbClr val="FF0000"/>
                </a:solidFill>
              </a:rPr>
              <a:t>(District Level Function) </a:t>
            </a:r>
            <a:r>
              <a:rPr lang="en-US" sz="1800" b="1" i="1" dirty="0">
                <a:solidFill>
                  <a:schemeClr val="tx1"/>
                </a:solidFill>
                <a:highlight>
                  <a:srgbClr val="FFFF00"/>
                </a:highlight>
              </a:rPr>
              <a:t>Runs Nightly</a:t>
            </a:r>
          </a:p>
          <a:p>
            <a:pPr marL="753110" lvl="1" indent="-285750">
              <a:spcBef>
                <a:spcPts val="0"/>
              </a:spcBef>
              <a:buSzPts val="1280"/>
            </a:pPr>
            <a:r>
              <a:rPr lang="en-US" i="1" dirty="0">
                <a:solidFill>
                  <a:schemeClr val="accent1">
                    <a:lumMod val="50000"/>
                  </a:schemeClr>
                </a:solidFill>
              </a:rPr>
              <a:t>PS Homepage &gt; System Reports &gt; State (tab) &gt; Truancy Update Process.</a:t>
            </a:r>
          </a:p>
          <a:p>
            <a:pPr marL="753110" lvl="1" indent="-285750">
              <a:spcBef>
                <a:spcPts val="0"/>
              </a:spcBef>
              <a:buSzPts val="1280"/>
            </a:pPr>
            <a:r>
              <a:rPr lang="en-US" dirty="0">
                <a:solidFill>
                  <a:schemeClr val="tx1"/>
                </a:solidFill>
              </a:rPr>
              <a:t>Run for whole school to capture all updates</a:t>
            </a:r>
          </a:p>
          <a:p>
            <a:pPr marL="753110" lvl="1" indent="-285750">
              <a:spcBef>
                <a:spcPts val="0"/>
              </a:spcBef>
              <a:buSzPts val="1280"/>
            </a:pPr>
            <a:r>
              <a:rPr lang="en-US" dirty="0">
                <a:solidFill>
                  <a:schemeClr val="tx1"/>
                </a:solidFill>
              </a:rPr>
              <a:t>New truancies processed during the update process will appear on the report.</a:t>
            </a:r>
          </a:p>
          <a:p>
            <a:pPr marL="753110" lvl="1" indent="-285750">
              <a:spcBef>
                <a:spcPts val="0"/>
              </a:spcBef>
              <a:buSzPts val="1280"/>
            </a:pPr>
            <a:r>
              <a:rPr lang="en-US" dirty="0">
                <a:solidFill>
                  <a:schemeClr val="tx1"/>
                </a:solidFill>
              </a:rPr>
              <a:t>If no new truancies processed during the update, the following statement appears:</a:t>
            </a:r>
          </a:p>
          <a:p>
            <a:pPr marL="467360" lvl="1" indent="0">
              <a:spcBef>
                <a:spcPts val="0"/>
              </a:spcBef>
              <a:buSzPts val="1280"/>
              <a:buNone/>
            </a:pPr>
            <a:endParaRPr lang="en-US" sz="2000" dirty="0">
              <a:solidFill>
                <a:schemeClr val="tx1"/>
              </a:solidFill>
            </a:endParaRPr>
          </a:p>
          <a:p>
            <a:pPr marL="10160" indent="0">
              <a:spcBef>
                <a:spcPts val="0"/>
              </a:spcBef>
              <a:buSzPts val="1280"/>
              <a:buNone/>
            </a:pPr>
            <a:endParaRPr lang="en-US" sz="2000" dirty="0">
              <a:solidFill>
                <a:schemeClr val="tx1"/>
              </a:solidFill>
            </a:endParaRPr>
          </a:p>
          <a:p>
            <a:pPr marL="295910" indent="-285750">
              <a:spcBef>
                <a:spcPts val="0"/>
              </a:spcBef>
              <a:buSzPts val="1280"/>
            </a:pPr>
            <a:endParaRPr lang="en-US" sz="2000" dirty="0">
              <a:solidFill>
                <a:schemeClr val="tx1"/>
              </a:solidFill>
            </a:endParaRPr>
          </a:p>
          <a:p>
            <a:pPr marL="295910" indent="-285750">
              <a:spcBef>
                <a:spcPts val="0"/>
              </a:spcBef>
              <a:buSzPts val="1280"/>
            </a:pPr>
            <a:endParaRPr lang="en-US" sz="2000" dirty="0">
              <a:solidFill>
                <a:schemeClr val="tx1"/>
              </a:solidFill>
            </a:endParaRPr>
          </a:p>
          <a:p>
            <a:pPr marL="295910" indent="-285750">
              <a:spcBef>
                <a:spcPts val="0"/>
              </a:spcBef>
              <a:buSzPts val="1280"/>
            </a:pPr>
            <a:endParaRPr lang="en-US" sz="2000" dirty="0">
              <a:solidFill>
                <a:schemeClr val="tx1"/>
              </a:solidFill>
            </a:endParaRPr>
          </a:p>
          <a:p>
            <a:pPr marL="295910" indent="-285750">
              <a:spcBef>
                <a:spcPts val="0"/>
              </a:spcBef>
              <a:buSzPts val="1280"/>
            </a:pPr>
            <a:endParaRPr lang="en-US" sz="1900" dirty="0">
              <a:solidFill>
                <a:schemeClr val="tx1"/>
              </a:solidFill>
            </a:endParaRPr>
          </a:p>
          <a:p>
            <a:pPr marL="10160" indent="0">
              <a:spcBef>
                <a:spcPts val="0"/>
              </a:spcBef>
              <a:buSzPts val="1280"/>
              <a:buNone/>
            </a:pPr>
            <a:endParaRPr lang="en-US" b="1" dirty="0">
              <a:solidFill>
                <a:schemeClr val="tx1"/>
              </a:solidFill>
            </a:endParaRPr>
          </a:p>
          <a:p>
            <a:pPr marL="10160" indent="0">
              <a:lnSpc>
                <a:spcPct val="200000"/>
              </a:lnSpc>
              <a:buSzPts val="1280"/>
              <a:buNone/>
            </a:pPr>
            <a:endParaRPr lang="en-US" dirty="0">
              <a:solidFill>
                <a:schemeClr val="dk1"/>
              </a:solidFill>
            </a:endParaRPr>
          </a:p>
          <a:p>
            <a:pPr marL="91440" lvl="0" indent="0" algn="l" rtl="0">
              <a:spcBef>
                <a:spcPts val="1000"/>
              </a:spcBef>
              <a:spcAft>
                <a:spcPts val="0"/>
              </a:spcAft>
              <a:buSzPts val="1440"/>
              <a:buFont typeface="Noto Sans Symbols"/>
              <a:buNone/>
            </a:pPr>
            <a:endParaRPr lang="en-US" dirty="0"/>
          </a:p>
        </p:txBody>
      </p:sp>
      <p:sp>
        <p:nvSpPr>
          <p:cNvPr id="5" name="TextBox 4">
            <a:extLst>
              <a:ext uri="{FF2B5EF4-FFF2-40B4-BE49-F238E27FC236}">
                <a16:creationId xmlns:a16="http://schemas.microsoft.com/office/drawing/2014/main" id="{84BE547B-BB83-4254-B3BF-E05E88E4C4D5}"/>
              </a:ext>
            </a:extLst>
          </p:cNvPr>
          <p:cNvSpPr txBox="1"/>
          <p:nvPr/>
        </p:nvSpPr>
        <p:spPr>
          <a:xfrm>
            <a:off x="431514" y="6395342"/>
            <a:ext cx="9349483" cy="276999"/>
          </a:xfrm>
          <a:prstGeom prst="rect">
            <a:avLst/>
          </a:prstGeom>
          <a:noFill/>
        </p:spPr>
        <p:txBody>
          <a:bodyPr wrap="square">
            <a:spAutoFit/>
          </a:bodyPr>
          <a:lstStyle/>
          <a:p>
            <a:r>
              <a:rPr lang="en-US" sz="1200" dirty="0">
                <a:solidFill>
                  <a:schemeClr val="dk1"/>
                </a:solidFill>
                <a:latin typeface="Trebuchet MS" panose="020B0603020202020204" pitchFamily="34" charset="0"/>
              </a:rPr>
              <a:t>Bookmark the Link:   </a:t>
            </a:r>
            <a:r>
              <a:rPr lang="en-US" sz="1200" dirty="0">
                <a:solidFill>
                  <a:schemeClr val="dk1"/>
                </a:solidFill>
                <a:latin typeface="Trebuchet MS" panose="020B0603020202020204" pitchFamily="34" charset="0"/>
                <a:hlinkClick r:id="rId3"/>
              </a:rPr>
              <a:t>Reg. 43-274:  Student Attendance</a:t>
            </a:r>
            <a:endParaRPr lang="en-US" sz="1200" dirty="0"/>
          </a:p>
        </p:txBody>
      </p:sp>
      <p:pic>
        <p:nvPicPr>
          <p:cNvPr id="3" name="Picture 2">
            <a:extLst>
              <a:ext uri="{FF2B5EF4-FFF2-40B4-BE49-F238E27FC236}">
                <a16:creationId xmlns:a16="http://schemas.microsoft.com/office/drawing/2014/main" id="{F7720CA8-FD9B-4957-8A9F-EDA9293786A8}"/>
              </a:ext>
            </a:extLst>
          </p:cNvPr>
          <p:cNvPicPr>
            <a:picLocks noChangeAspect="1"/>
          </p:cNvPicPr>
          <p:nvPr/>
        </p:nvPicPr>
        <p:blipFill rotWithShape="1">
          <a:blip r:embed="rId4"/>
          <a:srcRect t="21439"/>
          <a:stretch/>
        </p:blipFill>
        <p:spPr>
          <a:xfrm>
            <a:off x="1176994" y="5490793"/>
            <a:ext cx="6572250" cy="808156"/>
          </a:xfrm>
          <a:prstGeom prst="rect">
            <a:avLst/>
          </a:prstGeom>
          <a:ln w="38100">
            <a:solidFill>
              <a:schemeClr val="tx1"/>
            </a:solidFill>
          </a:ln>
        </p:spPr>
      </p:pic>
      <p:pic>
        <p:nvPicPr>
          <p:cNvPr id="6" name="Picture 5">
            <a:extLst>
              <a:ext uri="{FF2B5EF4-FFF2-40B4-BE49-F238E27FC236}">
                <a16:creationId xmlns:a16="http://schemas.microsoft.com/office/drawing/2014/main" id="{0053252A-DD04-448E-8A80-39D57AFAAEF2}"/>
              </a:ext>
            </a:extLst>
          </p:cNvPr>
          <p:cNvPicPr>
            <a:picLocks noChangeAspect="1"/>
          </p:cNvPicPr>
          <p:nvPr/>
        </p:nvPicPr>
        <p:blipFill>
          <a:blip r:embed="rId5"/>
          <a:stretch>
            <a:fillRect/>
          </a:stretch>
        </p:blipFill>
        <p:spPr>
          <a:xfrm>
            <a:off x="1176994" y="2706230"/>
            <a:ext cx="5810250" cy="733425"/>
          </a:xfrm>
          <a:prstGeom prst="rect">
            <a:avLst/>
          </a:prstGeom>
          <a:ln w="38100">
            <a:solidFill>
              <a:schemeClr val="tx1"/>
            </a:solidFill>
          </a:ln>
        </p:spPr>
      </p:pic>
    </p:spTree>
    <p:extLst>
      <p:ext uri="{BB962C8B-B14F-4D97-AF65-F5344CB8AC3E}">
        <p14:creationId xmlns:p14="http://schemas.microsoft.com/office/powerpoint/2010/main" val="279858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title"/>
          </p:nvPr>
        </p:nvSpPr>
        <p:spPr>
          <a:xfrm>
            <a:off x="666905" y="251670"/>
            <a:ext cx="7569706" cy="1288238"/>
          </a:xfrm>
          <a:prstGeom prst="rect">
            <a:avLst/>
          </a:prstGeom>
        </p:spPr>
        <p:txBody>
          <a:bodyPr spcFirstLastPara="1" lIns="91425" tIns="45700" rIns="91425" bIns="45700" anchor="ctr" anchorCtr="0">
            <a:normAutofit/>
          </a:bodyPr>
          <a:lstStyle/>
          <a:p>
            <a:pPr>
              <a:buSzPts val="3200"/>
            </a:pPr>
            <a:r>
              <a:rPr lang="en-US" b="1" dirty="0"/>
              <a:t>Truancy Reports</a:t>
            </a:r>
          </a:p>
        </p:txBody>
      </p:sp>
      <p:sp>
        <p:nvSpPr>
          <p:cNvPr id="277" name="Google Shape;277;p8"/>
          <p:cNvSpPr txBox="1">
            <a:spLocks noGrp="1"/>
          </p:cNvSpPr>
          <p:nvPr>
            <p:ph type="body" idx="1"/>
          </p:nvPr>
        </p:nvSpPr>
        <p:spPr>
          <a:xfrm>
            <a:off x="980113" y="1288238"/>
            <a:ext cx="9039225" cy="4933950"/>
          </a:xfrm>
          <a:prstGeom prst="rect">
            <a:avLst/>
          </a:prstGeom>
        </p:spPr>
        <p:txBody>
          <a:bodyPr spcFirstLastPara="1" lIns="91425" tIns="45700" rIns="91425" bIns="45700" anchor="t" anchorCtr="0">
            <a:normAutofit lnSpcReduction="10000"/>
          </a:bodyPr>
          <a:lstStyle/>
          <a:p>
            <a:pPr marL="10160" indent="0">
              <a:spcBef>
                <a:spcPts val="0"/>
              </a:spcBef>
              <a:buSzPts val="1280"/>
              <a:buNone/>
            </a:pPr>
            <a:r>
              <a:rPr lang="en-US" sz="1800" b="1" dirty="0"/>
              <a:t>SC40 Truancy Report by Student</a:t>
            </a:r>
          </a:p>
          <a:p>
            <a:pPr marL="924560" lvl="1" indent="-457200">
              <a:spcBef>
                <a:spcPts val="0"/>
              </a:spcBef>
              <a:buSzPts val="1280"/>
            </a:pPr>
            <a:endParaRPr lang="en-US" sz="1800" b="1" dirty="0"/>
          </a:p>
          <a:p>
            <a:pPr marL="810260" lvl="1" indent="-342900">
              <a:spcBef>
                <a:spcPts val="0"/>
              </a:spcBef>
              <a:buSzPts val="1280"/>
            </a:pPr>
            <a:r>
              <a:rPr lang="en-US" sz="1800" b="1" dirty="0"/>
              <a:t>Most schools use the SC 40 Reports for documentation purposes</a:t>
            </a:r>
          </a:p>
          <a:p>
            <a:pPr marL="10160" indent="0">
              <a:spcBef>
                <a:spcPts val="0"/>
              </a:spcBef>
              <a:buSzPts val="1280"/>
              <a:buNone/>
            </a:pPr>
            <a:endParaRPr lang="en-US" sz="1800" b="1" dirty="0"/>
          </a:p>
          <a:p>
            <a:pPr marL="753110" lvl="1" indent="-285750">
              <a:spcBef>
                <a:spcPts val="0"/>
              </a:spcBef>
              <a:buSzPts val="1280"/>
            </a:pPr>
            <a:r>
              <a:rPr lang="en-US" sz="1800" dirty="0"/>
              <a:t>All students meeting the unlawful absences criteria populate on this report – including students who do not meet the age criteria populate when the unlawful absences are met.  </a:t>
            </a:r>
          </a:p>
          <a:p>
            <a:pPr marL="753110" lvl="1" indent="-285750">
              <a:spcBef>
                <a:spcPts val="0"/>
              </a:spcBef>
              <a:buSzPts val="1280"/>
            </a:pPr>
            <a:r>
              <a:rPr lang="en-US" sz="1800" dirty="0"/>
              <a:t>Recommended to use this report when meeting with Parents/Guardians for Attendance Intervention Meetings.</a:t>
            </a:r>
          </a:p>
          <a:p>
            <a:pPr marL="753110" lvl="1" indent="-285750">
              <a:spcBef>
                <a:spcPts val="0"/>
              </a:spcBef>
              <a:buSzPts val="1280"/>
            </a:pPr>
            <a:r>
              <a:rPr lang="en-US" sz="1800" dirty="0"/>
              <a:t>Report lists all FULL DAY UNLAWFUL ABSENCES.  </a:t>
            </a:r>
          </a:p>
          <a:p>
            <a:pPr marL="753110" lvl="1" indent="-285750">
              <a:spcBef>
                <a:spcPts val="0"/>
              </a:spcBef>
              <a:buSzPts val="1280"/>
            </a:pPr>
            <a:r>
              <a:rPr lang="en-US" sz="1800" dirty="0"/>
              <a:t>Present Attendance Codes and Lawful Attendance Codes do not contribute to full Day Unlawful Absences.</a:t>
            </a:r>
          </a:p>
          <a:p>
            <a:pPr marL="753110" lvl="1" indent="-285750">
              <a:spcBef>
                <a:spcPts val="0"/>
              </a:spcBef>
              <a:buSzPts val="1280"/>
            </a:pPr>
            <a:r>
              <a:rPr lang="en-US" sz="1800" dirty="0"/>
              <a:t>Report lists other schools within your district at which the student was previously truant.  </a:t>
            </a:r>
          </a:p>
          <a:p>
            <a:pPr marL="753110" lvl="1" indent="-285750">
              <a:spcBef>
                <a:spcPts val="0"/>
              </a:spcBef>
              <a:buSzPts val="1280"/>
            </a:pPr>
            <a:r>
              <a:rPr lang="en-US" sz="1800" dirty="0"/>
              <a:t>Report does not list full day unlawful absences from previous schools. Full Day Unlawful Absences are listed for the current school only.</a:t>
            </a:r>
          </a:p>
          <a:p>
            <a:pPr marL="10160" indent="0">
              <a:spcBef>
                <a:spcPts val="0"/>
              </a:spcBef>
              <a:buSzPts val="1280"/>
              <a:buNone/>
            </a:pPr>
            <a:endParaRPr lang="en-US" sz="1800" dirty="0"/>
          </a:p>
          <a:p>
            <a:pPr marL="10160" indent="0">
              <a:spcBef>
                <a:spcPts val="0"/>
              </a:spcBef>
              <a:buSzPts val="1280"/>
              <a:buNone/>
            </a:pPr>
            <a:r>
              <a:rPr lang="en-US" sz="1800" b="1" dirty="0"/>
              <a:t>Where in PowerSchool:</a:t>
            </a:r>
          </a:p>
          <a:p>
            <a:pPr marL="10160" indent="0">
              <a:spcBef>
                <a:spcPts val="0"/>
              </a:spcBef>
              <a:buSzPts val="1280"/>
              <a:buNone/>
            </a:pPr>
            <a:r>
              <a:rPr lang="en-US" sz="1800" i="1" dirty="0"/>
              <a:t>PS Homepage &gt; System Reports &gt; State (tab) &gt; SC40 Truancy Report by Student</a:t>
            </a:r>
          </a:p>
          <a:p>
            <a:pPr marL="295910" indent="-285750">
              <a:spcBef>
                <a:spcPts val="0"/>
              </a:spcBef>
              <a:buSzPts val="1280"/>
            </a:pPr>
            <a:endParaRPr lang="en-US" sz="1800" dirty="0"/>
          </a:p>
          <a:p>
            <a:pPr marL="295910" indent="-285750">
              <a:spcBef>
                <a:spcPts val="0"/>
              </a:spcBef>
              <a:buSzPts val="1280"/>
            </a:pPr>
            <a:endParaRPr lang="en-US" sz="1500" dirty="0"/>
          </a:p>
          <a:p>
            <a:pPr marL="295910" indent="-285750">
              <a:spcBef>
                <a:spcPts val="0"/>
              </a:spcBef>
              <a:buSzPts val="1280"/>
            </a:pPr>
            <a:endParaRPr lang="en-US" sz="1500" dirty="0"/>
          </a:p>
          <a:p>
            <a:pPr marL="295910" indent="-285750">
              <a:spcBef>
                <a:spcPts val="0"/>
              </a:spcBef>
              <a:buSzPts val="1280"/>
            </a:pPr>
            <a:endParaRPr lang="en-US" sz="1500" dirty="0"/>
          </a:p>
          <a:p>
            <a:pPr marL="295910" indent="-285750">
              <a:spcBef>
                <a:spcPts val="0"/>
              </a:spcBef>
              <a:buSzPts val="1280"/>
            </a:pPr>
            <a:endParaRPr lang="en-US" sz="1500" dirty="0"/>
          </a:p>
          <a:p>
            <a:pPr marL="10160" indent="0">
              <a:spcBef>
                <a:spcPts val="0"/>
              </a:spcBef>
              <a:buSzPts val="1280"/>
              <a:buNone/>
            </a:pPr>
            <a:endParaRPr lang="en-US" sz="1500" b="1" dirty="0"/>
          </a:p>
          <a:p>
            <a:pPr marL="10160" indent="0">
              <a:buSzPts val="1280"/>
              <a:buNone/>
            </a:pPr>
            <a:endParaRPr lang="en-US" sz="1500" dirty="0"/>
          </a:p>
          <a:p>
            <a:pPr marL="91440" lvl="0" indent="0" rtl="0">
              <a:spcBef>
                <a:spcPts val="1000"/>
              </a:spcBef>
              <a:spcAft>
                <a:spcPts val="0"/>
              </a:spcAft>
              <a:buSzPts val="1440"/>
              <a:buFont typeface="Noto Sans Symbols"/>
              <a:buNone/>
            </a:pPr>
            <a:endParaRPr lang="en-US" sz="1500" dirty="0"/>
          </a:p>
        </p:txBody>
      </p:sp>
    </p:spTree>
    <p:extLst>
      <p:ext uri="{BB962C8B-B14F-4D97-AF65-F5344CB8AC3E}">
        <p14:creationId xmlns:p14="http://schemas.microsoft.com/office/powerpoint/2010/main" val="290607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title"/>
          </p:nvPr>
        </p:nvSpPr>
        <p:spPr>
          <a:xfrm>
            <a:off x="431514" y="277992"/>
            <a:ext cx="9000161" cy="646331"/>
          </a:xfrm>
          <a:prstGeom prst="rect">
            <a:avLst/>
          </a:prstGeom>
          <a:noFill/>
          <a:ln>
            <a:noFill/>
          </a:ln>
        </p:spPr>
        <p:txBody>
          <a:bodyPr spcFirstLastPara="1" wrap="square" lIns="91425" tIns="45700" rIns="91425" bIns="45700" anchor="t" anchorCtr="0">
            <a:normAutofit/>
          </a:bodyPr>
          <a:lstStyle/>
          <a:p>
            <a:pPr>
              <a:buSzPts val="3200"/>
            </a:pPr>
            <a:r>
              <a:rPr lang="en-US" sz="3200" b="1" dirty="0">
                <a:solidFill>
                  <a:schemeClr val="accent1">
                    <a:lumMod val="50000"/>
                  </a:schemeClr>
                </a:solidFill>
              </a:rPr>
              <a:t>Truancy Reports</a:t>
            </a:r>
            <a:endParaRPr lang="en-US" b="1" dirty="0"/>
          </a:p>
        </p:txBody>
      </p:sp>
      <p:sp>
        <p:nvSpPr>
          <p:cNvPr id="277" name="Google Shape;277;p8"/>
          <p:cNvSpPr txBox="1">
            <a:spLocks noGrp="1"/>
          </p:cNvSpPr>
          <p:nvPr>
            <p:ph type="body" idx="1"/>
          </p:nvPr>
        </p:nvSpPr>
        <p:spPr>
          <a:xfrm>
            <a:off x="431514" y="1325365"/>
            <a:ext cx="4551452" cy="4993242"/>
          </a:xfrm>
          <a:prstGeom prst="rect">
            <a:avLst/>
          </a:prstGeom>
          <a:noFill/>
          <a:ln>
            <a:noFill/>
          </a:ln>
        </p:spPr>
        <p:txBody>
          <a:bodyPr spcFirstLastPara="1" wrap="square" lIns="91425" tIns="45700" rIns="91425" bIns="45700" anchor="t" anchorCtr="0">
            <a:normAutofit/>
          </a:bodyPr>
          <a:lstStyle/>
          <a:p>
            <a:pPr marL="10160" indent="0">
              <a:spcBef>
                <a:spcPts val="0"/>
              </a:spcBef>
              <a:buSzPts val="1280"/>
              <a:buNone/>
            </a:pPr>
            <a:r>
              <a:rPr lang="en-US" b="1" dirty="0">
                <a:solidFill>
                  <a:schemeClr val="tx1"/>
                </a:solidFill>
              </a:rPr>
              <a:t>View Truancy Reports</a:t>
            </a:r>
          </a:p>
          <a:p>
            <a:pPr marL="467360" lvl="1" indent="0">
              <a:spcBef>
                <a:spcPts val="0"/>
              </a:spcBef>
              <a:buSzPts val="1280"/>
              <a:buNone/>
            </a:pPr>
            <a:endParaRPr lang="en-US" sz="1800" dirty="0">
              <a:solidFill>
                <a:schemeClr val="tx1"/>
              </a:solidFill>
            </a:endParaRPr>
          </a:p>
          <a:p>
            <a:pPr marL="295910" indent="-285750">
              <a:spcBef>
                <a:spcPts val="0"/>
              </a:spcBef>
              <a:buSzPts val="1280"/>
            </a:pPr>
            <a:r>
              <a:rPr lang="en-US" dirty="0">
                <a:solidFill>
                  <a:schemeClr val="tx1"/>
                </a:solidFill>
              </a:rPr>
              <a:t>SC40 Truancy Report by Student with no truancies at current school but with truancies at previous school.</a:t>
            </a:r>
          </a:p>
          <a:p>
            <a:pPr marL="10160" indent="0">
              <a:spcBef>
                <a:spcPts val="0"/>
              </a:spcBef>
              <a:buSzPts val="1280"/>
              <a:buNone/>
            </a:pPr>
            <a:endParaRPr lang="en-US" dirty="0">
              <a:solidFill>
                <a:schemeClr val="tx1"/>
              </a:solidFill>
            </a:endParaRPr>
          </a:p>
          <a:p>
            <a:pPr marL="10160" indent="0">
              <a:spcBef>
                <a:spcPts val="0"/>
              </a:spcBef>
              <a:buSzPts val="1280"/>
              <a:buNone/>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10160" indent="0">
              <a:spcBef>
                <a:spcPts val="0"/>
              </a:spcBef>
              <a:buSzPts val="1280"/>
              <a:buNone/>
            </a:pPr>
            <a:endParaRPr lang="en-US" b="1" dirty="0">
              <a:solidFill>
                <a:schemeClr val="tx1"/>
              </a:solidFill>
            </a:endParaRPr>
          </a:p>
          <a:p>
            <a:pPr marL="10160" indent="0">
              <a:lnSpc>
                <a:spcPct val="200000"/>
              </a:lnSpc>
              <a:buSzPts val="1280"/>
              <a:buNone/>
            </a:pPr>
            <a:endParaRPr lang="en-US" dirty="0">
              <a:solidFill>
                <a:schemeClr val="dk1"/>
              </a:solidFill>
            </a:endParaRPr>
          </a:p>
          <a:p>
            <a:pPr marL="91440" lvl="0" indent="0" algn="l" rtl="0">
              <a:spcBef>
                <a:spcPts val="1000"/>
              </a:spcBef>
              <a:spcAft>
                <a:spcPts val="0"/>
              </a:spcAft>
              <a:buSzPts val="1440"/>
              <a:buFont typeface="Noto Sans Symbols"/>
              <a:buNone/>
            </a:pPr>
            <a:endParaRPr lang="en-US" dirty="0"/>
          </a:p>
        </p:txBody>
      </p:sp>
      <p:pic>
        <p:nvPicPr>
          <p:cNvPr id="3" name="Picture 2">
            <a:extLst>
              <a:ext uri="{FF2B5EF4-FFF2-40B4-BE49-F238E27FC236}">
                <a16:creationId xmlns:a16="http://schemas.microsoft.com/office/drawing/2014/main" id="{22EA6723-213B-483A-8B75-E353556A649C}"/>
              </a:ext>
            </a:extLst>
          </p:cNvPr>
          <p:cNvPicPr>
            <a:picLocks noChangeAspect="1"/>
          </p:cNvPicPr>
          <p:nvPr/>
        </p:nvPicPr>
        <p:blipFill>
          <a:blip r:embed="rId3"/>
          <a:stretch>
            <a:fillRect/>
          </a:stretch>
        </p:blipFill>
        <p:spPr>
          <a:xfrm>
            <a:off x="5115345" y="818390"/>
            <a:ext cx="6145131" cy="5761618"/>
          </a:xfrm>
          <a:prstGeom prst="rect">
            <a:avLst/>
          </a:prstGeom>
          <a:ln w="38100">
            <a:solidFill>
              <a:schemeClr val="tx1"/>
            </a:solidFill>
          </a:ln>
        </p:spPr>
      </p:pic>
    </p:spTree>
    <p:extLst>
      <p:ext uri="{BB962C8B-B14F-4D97-AF65-F5344CB8AC3E}">
        <p14:creationId xmlns:p14="http://schemas.microsoft.com/office/powerpoint/2010/main" val="1798451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title"/>
          </p:nvPr>
        </p:nvSpPr>
        <p:spPr>
          <a:xfrm>
            <a:off x="431514" y="216227"/>
            <a:ext cx="9000161" cy="646331"/>
          </a:xfrm>
          <a:prstGeom prst="rect">
            <a:avLst/>
          </a:prstGeom>
          <a:noFill/>
          <a:ln>
            <a:noFill/>
          </a:ln>
        </p:spPr>
        <p:txBody>
          <a:bodyPr spcFirstLastPara="1" wrap="square" lIns="91425" tIns="45700" rIns="91425" bIns="45700" anchor="t" anchorCtr="0">
            <a:normAutofit/>
          </a:bodyPr>
          <a:lstStyle/>
          <a:p>
            <a:pPr>
              <a:buSzPts val="3200"/>
            </a:pPr>
            <a:r>
              <a:rPr lang="en-US" sz="3200" b="1" dirty="0">
                <a:solidFill>
                  <a:schemeClr val="accent1">
                    <a:lumMod val="50000"/>
                  </a:schemeClr>
                </a:solidFill>
              </a:rPr>
              <a:t>Truancy Reports</a:t>
            </a:r>
            <a:endParaRPr lang="en-US" b="1" dirty="0"/>
          </a:p>
        </p:txBody>
      </p:sp>
      <p:sp>
        <p:nvSpPr>
          <p:cNvPr id="277" name="Google Shape;277;p8"/>
          <p:cNvSpPr txBox="1">
            <a:spLocks noGrp="1"/>
          </p:cNvSpPr>
          <p:nvPr>
            <p:ph type="body" idx="1"/>
          </p:nvPr>
        </p:nvSpPr>
        <p:spPr>
          <a:xfrm>
            <a:off x="431514" y="1325365"/>
            <a:ext cx="4551452" cy="4993242"/>
          </a:xfrm>
          <a:prstGeom prst="rect">
            <a:avLst/>
          </a:prstGeom>
          <a:noFill/>
          <a:ln>
            <a:noFill/>
          </a:ln>
        </p:spPr>
        <p:txBody>
          <a:bodyPr spcFirstLastPara="1" wrap="square" lIns="91425" tIns="45700" rIns="91425" bIns="45700" anchor="t" anchorCtr="0">
            <a:normAutofit/>
          </a:bodyPr>
          <a:lstStyle/>
          <a:p>
            <a:pPr marL="10160" indent="0">
              <a:spcBef>
                <a:spcPts val="0"/>
              </a:spcBef>
              <a:buSzPts val="1280"/>
              <a:buNone/>
            </a:pPr>
            <a:r>
              <a:rPr lang="en-US" b="1" dirty="0">
                <a:solidFill>
                  <a:schemeClr val="tx1"/>
                </a:solidFill>
              </a:rPr>
              <a:t>View Truancy Reports</a:t>
            </a:r>
          </a:p>
          <a:p>
            <a:pPr marL="467360" lvl="1" indent="0">
              <a:spcBef>
                <a:spcPts val="0"/>
              </a:spcBef>
              <a:buSzPts val="1280"/>
              <a:buNone/>
            </a:pPr>
            <a:endParaRPr lang="en-US" sz="1800" dirty="0">
              <a:solidFill>
                <a:schemeClr val="tx1"/>
              </a:solidFill>
            </a:endParaRPr>
          </a:p>
          <a:p>
            <a:pPr marL="295910" indent="-285750">
              <a:spcBef>
                <a:spcPts val="0"/>
              </a:spcBef>
              <a:buSzPts val="1280"/>
            </a:pPr>
            <a:r>
              <a:rPr lang="en-US" dirty="0">
                <a:solidFill>
                  <a:schemeClr val="tx1"/>
                </a:solidFill>
              </a:rPr>
              <a:t>SC40 Truancy Report by Student with truancies at current school but with no truancies at previous school.</a:t>
            </a:r>
          </a:p>
          <a:p>
            <a:pPr marL="295910" indent="-285750">
              <a:spcBef>
                <a:spcPts val="0"/>
              </a:spcBef>
              <a:buSzPts val="1280"/>
            </a:pPr>
            <a:endParaRPr lang="en-US" dirty="0">
              <a:solidFill>
                <a:schemeClr val="tx1"/>
              </a:solidFill>
            </a:endParaRPr>
          </a:p>
          <a:p>
            <a:pPr marL="10160" indent="0">
              <a:spcBef>
                <a:spcPts val="0"/>
              </a:spcBef>
              <a:buSzPts val="1280"/>
              <a:buNone/>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10160" indent="0">
              <a:spcBef>
                <a:spcPts val="0"/>
              </a:spcBef>
              <a:buSzPts val="1280"/>
              <a:buNone/>
            </a:pPr>
            <a:endParaRPr lang="en-US" b="1" dirty="0">
              <a:solidFill>
                <a:schemeClr val="tx1"/>
              </a:solidFill>
            </a:endParaRPr>
          </a:p>
          <a:p>
            <a:pPr marL="10160" indent="0">
              <a:lnSpc>
                <a:spcPct val="200000"/>
              </a:lnSpc>
              <a:buSzPts val="1280"/>
              <a:buNone/>
            </a:pPr>
            <a:endParaRPr lang="en-US" dirty="0">
              <a:solidFill>
                <a:schemeClr val="dk1"/>
              </a:solidFill>
            </a:endParaRPr>
          </a:p>
          <a:p>
            <a:pPr marL="91440" lvl="0" indent="0" algn="l" rtl="0">
              <a:spcBef>
                <a:spcPts val="1000"/>
              </a:spcBef>
              <a:spcAft>
                <a:spcPts val="0"/>
              </a:spcAft>
              <a:buSzPts val="1440"/>
              <a:buFont typeface="Noto Sans Symbols"/>
              <a:buNone/>
            </a:pPr>
            <a:endParaRPr lang="en-US" dirty="0"/>
          </a:p>
        </p:txBody>
      </p:sp>
      <p:pic>
        <p:nvPicPr>
          <p:cNvPr id="4" name="Picture 3">
            <a:extLst>
              <a:ext uri="{FF2B5EF4-FFF2-40B4-BE49-F238E27FC236}">
                <a16:creationId xmlns:a16="http://schemas.microsoft.com/office/drawing/2014/main" id="{E3A08F97-F06F-4F18-94A7-7C72B705B114}"/>
              </a:ext>
            </a:extLst>
          </p:cNvPr>
          <p:cNvPicPr>
            <a:picLocks noChangeAspect="1"/>
          </p:cNvPicPr>
          <p:nvPr/>
        </p:nvPicPr>
        <p:blipFill>
          <a:blip r:embed="rId3"/>
          <a:stretch>
            <a:fillRect/>
          </a:stretch>
        </p:blipFill>
        <p:spPr>
          <a:xfrm>
            <a:off x="5412478" y="581074"/>
            <a:ext cx="6060173" cy="5695851"/>
          </a:xfrm>
          <a:prstGeom prst="rect">
            <a:avLst/>
          </a:prstGeom>
          <a:ln w="38100">
            <a:solidFill>
              <a:schemeClr val="tx1"/>
            </a:solidFill>
          </a:ln>
        </p:spPr>
      </p:pic>
    </p:spTree>
    <p:extLst>
      <p:ext uri="{BB962C8B-B14F-4D97-AF65-F5344CB8AC3E}">
        <p14:creationId xmlns:p14="http://schemas.microsoft.com/office/powerpoint/2010/main" val="1826612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title"/>
          </p:nvPr>
        </p:nvSpPr>
        <p:spPr>
          <a:xfrm>
            <a:off x="431514" y="277992"/>
            <a:ext cx="9000161" cy="646331"/>
          </a:xfrm>
          <a:prstGeom prst="rect">
            <a:avLst/>
          </a:prstGeom>
          <a:noFill/>
          <a:ln>
            <a:noFill/>
          </a:ln>
        </p:spPr>
        <p:txBody>
          <a:bodyPr spcFirstLastPara="1" wrap="square" lIns="91425" tIns="45700" rIns="91425" bIns="45700" anchor="t" anchorCtr="0">
            <a:normAutofit/>
          </a:bodyPr>
          <a:lstStyle/>
          <a:p>
            <a:pPr>
              <a:buSzPts val="3200"/>
            </a:pPr>
            <a:r>
              <a:rPr lang="en-US" sz="3200" b="1" dirty="0">
                <a:solidFill>
                  <a:schemeClr val="accent1">
                    <a:lumMod val="50000"/>
                  </a:schemeClr>
                </a:solidFill>
              </a:rPr>
              <a:t>Truancy Reports</a:t>
            </a:r>
            <a:endParaRPr lang="en-US" b="1" dirty="0"/>
          </a:p>
        </p:txBody>
      </p:sp>
      <p:sp>
        <p:nvSpPr>
          <p:cNvPr id="277" name="Google Shape;277;p8"/>
          <p:cNvSpPr txBox="1">
            <a:spLocks noGrp="1"/>
          </p:cNvSpPr>
          <p:nvPr>
            <p:ph type="body" idx="1"/>
          </p:nvPr>
        </p:nvSpPr>
        <p:spPr>
          <a:xfrm>
            <a:off x="431514" y="1040138"/>
            <a:ext cx="10966588" cy="5069977"/>
          </a:xfrm>
          <a:prstGeom prst="rect">
            <a:avLst/>
          </a:prstGeom>
          <a:noFill/>
          <a:ln>
            <a:noFill/>
          </a:ln>
        </p:spPr>
        <p:txBody>
          <a:bodyPr spcFirstLastPara="1" wrap="square" lIns="91425" tIns="45700" rIns="91425" bIns="45700" anchor="t" anchorCtr="0">
            <a:normAutofit fontScale="92500" lnSpcReduction="10000"/>
          </a:bodyPr>
          <a:lstStyle/>
          <a:p>
            <a:pPr marL="10160" indent="0">
              <a:spcBef>
                <a:spcPts val="0"/>
              </a:spcBef>
              <a:buSzPts val="1280"/>
              <a:buNone/>
            </a:pPr>
            <a:r>
              <a:rPr lang="en-US" sz="1900" b="1" dirty="0">
                <a:solidFill>
                  <a:schemeClr val="tx1"/>
                </a:solidFill>
              </a:rPr>
              <a:t>Run Truancy Reports</a:t>
            </a:r>
          </a:p>
          <a:p>
            <a:pPr marL="467360" lvl="1" indent="0">
              <a:spcBef>
                <a:spcPts val="0"/>
              </a:spcBef>
              <a:buSzPts val="1280"/>
              <a:buNone/>
            </a:pPr>
            <a:endParaRPr lang="en-US" sz="1900" dirty="0">
              <a:solidFill>
                <a:schemeClr val="tx1"/>
              </a:solidFill>
            </a:endParaRPr>
          </a:p>
          <a:p>
            <a:pPr marL="295910" indent="-285750">
              <a:spcBef>
                <a:spcPts val="0"/>
              </a:spcBef>
              <a:buSzPts val="1280"/>
            </a:pPr>
            <a:r>
              <a:rPr lang="en-US" sz="1900" dirty="0">
                <a:solidFill>
                  <a:schemeClr val="tx1"/>
                </a:solidFill>
              </a:rPr>
              <a:t>SC41 Truancy Report by School.</a:t>
            </a:r>
          </a:p>
          <a:p>
            <a:pPr marL="753110" lvl="1" indent="-285750">
              <a:spcBef>
                <a:spcPts val="0"/>
              </a:spcBef>
              <a:buSzPts val="1280"/>
            </a:pPr>
            <a:r>
              <a:rPr lang="en-US" sz="1900" dirty="0">
                <a:solidFill>
                  <a:schemeClr val="tx1"/>
                </a:solidFill>
              </a:rPr>
              <a:t>All students meeting the unlawful absences criteria </a:t>
            </a:r>
            <a:r>
              <a:rPr lang="en-US" sz="1900" u="sng" dirty="0">
                <a:solidFill>
                  <a:schemeClr val="tx1"/>
                </a:solidFill>
              </a:rPr>
              <a:t>AND</a:t>
            </a:r>
            <a:r>
              <a:rPr lang="en-US" sz="1900" dirty="0">
                <a:solidFill>
                  <a:schemeClr val="tx1"/>
                </a:solidFill>
              </a:rPr>
              <a:t> age criteria populate on this report.  </a:t>
            </a:r>
          </a:p>
          <a:p>
            <a:pPr marL="753110" lvl="1" indent="-285750">
              <a:spcBef>
                <a:spcPts val="0"/>
              </a:spcBef>
              <a:buSzPts val="1280"/>
            </a:pPr>
            <a:r>
              <a:rPr lang="en-US" sz="1900" dirty="0">
                <a:solidFill>
                  <a:schemeClr val="tx1"/>
                </a:solidFill>
              </a:rPr>
              <a:t>Recommended to use this report when coding Truancy incidents in PowerSchool Incident Management.</a:t>
            </a:r>
          </a:p>
          <a:p>
            <a:pPr marL="753110" lvl="1" indent="-285750">
              <a:spcBef>
                <a:spcPts val="0"/>
              </a:spcBef>
              <a:buSzPts val="1280"/>
            </a:pPr>
            <a:r>
              <a:rPr lang="en-US" sz="1900" dirty="0">
                <a:solidFill>
                  <a:schemeClr val="tx1"/>
                </a:solidFill>
              </a:rPr>
              <a:t>Report lists a count for FULL DAY UNLAWFUL ABSENCES in multiple Truancy Categories.</a:t>
            </a:r>
          </a:p>
          <a:p>
            <a:pPr marL="1210310" lvl="2" indent="-285750">
              <a:spcBef>
                <a:spcPts val="0"/>
              </a:spcBef>
              <a:buSzPts val="1280"/>
            </a:pPr>
            <a:r>
              <a:rPr lang="en-US" sz="1900" dirty="0">
                <a:solidFill>
                  <a:schemeClr val="tx1"/>
                </a:solidFill>
              </a:rPr>
              <a:t>3 consecutive full day unlawful absences</a:t>
            </a:r>
          </a:p>
          <a:p>
            <a:pPr marL="1210310" lvl="2" indent="-285750">
              <a:spcBef>
                <a:spcPts val="0"/>
              </a:spcBef>
              <a:buSzPts val="1280"/>
            </a:pPr>
            <a:r>
              <a:rPr lang="en-US" sz="1900" dirty="0">
                <a:solidFill>
                  <a:schemeClr val="tx1"/>
                </a:solidFill>
              </a:rPr>
              <a:t>5 non-consecutive full day unlawful absences</a:t>
            </a:r>
          </a:p>
          <a:p>
            <a:pPr marL="1210310" lvl="2" indent="-285750">
              <a:spcBef>
                <a:spcPts val="0"/>
              </a:spcBef>
              <a:buSzPts val="1280"/>
            </a:pPr>
            <a:r>
              <a:rPr lang="en-US" sz="1900" dirty="0">
                <a:solidFill>
                  <a:schemeClr val="tx1"/>
                </a:solidFill>
              </a:rPr>
              <a:t>7 non-consecutive full day unlawful absences</a:t>
            </a:r>
          </a:p>
          <a:p>
            <a:pPr marL="1210310" lvl="2" indent="-285750">
              <a:spcBef>
                <a:spcPts val="0"/>
              </a:spcBef>
              <a:buSzPts val="1280"/>
            </a:pPr>
            <a:r>
              <a:rPr lang="en-US" sz="1900" dirty="0">
                <a:solidFill>
                  <a:schemeClr val="tx1"/>
                </a:solidFill>
              </a:rPr>
              <a:t>10 or more non-consecutive full day unlawful absences</a:t>
            </a:r>
          </a:p>
          <a:p>
            <a:pPr marL="753110" lvl="1" indent="-285750">
              <a:spcBef>
                <a:spcPts val="0"/>
              </a:spcBef>
              <a:buSzPts val="1280"/>
            </a:pPr>
            <a:r>
              <a:rPr lang="en-US" sz="1900" dirty="0">
                <a:solidFill>
                  <a:schemeClr val="tx1"/>
                </a:solidFill>
              </a:rPr>
              <a:t>Present Attendance Codes and Lawful Attendance Codes do not contribute to full Day Unlawful Absences.</a:t>
            </a:r>
          </a:p>
          <a:p>
            <a:pPr marL="753110" lvl="1" indent="-285750">
              <a:spcBef>
                <a:spcPts val="0"/>
              </a:spcBef>
              <a:buSzPts val="1280"/>
            </a:pPr>
            <a:r>
              <a:rPr lang="en-US" sz="1900" dirty="0">
                <a:solidFill>
                  <a:schemeClr val="tx1"/>
                </a:solidFill>
              </a:rPr>
              <a:t>Parenthesis around a student name is your visual indicator that the student is inactive at your school AND truant prior to withdrawal. 	</a:t>
            </a:r>
          </a:p>
          <a:p>
            <a:pPr marL="753110" lvl="1" indent="-285750">
              <a:spcBef>
                <a:spcPts val="0"/>
              </a:spcBef>
              <a:buSzPts val="1280"/>
            </a:pPr>
            <a:r>
              <a:rPr lang="en-US" sz="1900" dirty="0">
                <a:solidFill>
                  <a:schemeClr val="tx1"/>
                </a:solidFill>
              </a:rPr>
              <a:t>NOTE:  Withdrawing a student </a:t>
            </a:r>
            <a:r>
              <a:rPr lang="en-US" sz="1900" b="1" dirty="0">
                <a:solidFill>
                  <a:schemeClr val="tx1"/>
                </a:solidFill>
              </a:rPr>
              <a:t>does not </a:t>
            </a:r>
            <a:r>
              <a:rPr lang="en-US" sz="1900" dirty="0">
                <a:solidFill>
                  <a:schemeClr val="tx1"/>
                </a:solidFill>
              </a:rPr>
              <a:t>negate the requirement for a Truancy Incident in Incident Management.</a:t>
            </a:r>
          </a:p>
          <a:p>
            <a:pPr marL="10160" indent="0">
              <a:spcBef>
                <a:spcPts val="0"/>
              </a:spcBef>
              <a:buSzPts val="1280"/>
              <a:buNone/>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10160" indent="0">
              <a:spcBef>
                <a:spcPts val="0"/>
              </a:spcBef>
              <a:buSzPts val="1280"/>
              <a:buNone/>
            </a:pPr>
            <a:r>
              <a:rPr lang="en-US" sz="1900" b="1" dirty="0">
                <a:solidFill>
                  <a:schemeClr val="tx1"/>
                </a:solidFill>
              </a:rPr>
              <a:t>Where in PowerSchool:</a:t>
            </a:r>
          </a:p>
          <a:p>
            <a:pPr marL="10160" indent="0">
              <a:spcBef>
                <a:spcPts val="0"/>
              </a:spcBef>
              <a:buSzPts val="1280"/>
              <a:buNone/>
            </a:pPr>
            <a:r>
              <a:rPr lang="en-US" sz="1900" i="1" dirty="0">
                <a:solidFill>
                  <a:schemeClr val="accent1">
                    <a:lumMod val="50000"/>
                  </a:schemeClr>
                </a:solidFill>
              </a:rPr>
              <a:t>PS Homepage &gt; System Reports &gt; State (tab) &gt; SC41 Truancy Report by School</a:t>
            </a:r>
            <a:endParaRPr lang="en-US" sz="1900" dirty="0">
              <a:solidFill>
                <a:schemeClr val="tx1"/>
              </a:solidFill>
            </a:endParaRPr>
          </a:p>
          <a:p>
            <a:pPr marL="295910" indent="-285750">
              <a:spcBef>
                <a:spcPts val="0"/>
              </a:spcBef>
              <a:buSzPts val="1280"/>
            </a:pPr>
            <a:endParaRPr lang="en-US" sz="1900" dirty="0">
              <a:solidFill>
                <a:schemeClr val="tx1"/>
              </a:solidFill>
            </a:endParaRPr>
          </a:p>
          <a:p>
            <a:pPr marL="10160" indent="0">
              <a:spcBef>
                <a:spcPts val="0"/>
              </a:spcBef>
              <a:buSzPts val="1280"/>
              <a:buNone/>
            </a:pPr>
            <a:endParaRPr lang="en-US" b="1" dirty="0">
              <a:solidFill>
                <a:schemeClr val="tx1"/>
              </a:solidFill>
            </a:endParaRPr>
          </a:p>
          <a:p>
            <a:pPr marL="10160" indent="0">
              <a:lnSpc>
                <a:spcPct val="200000"/>
              </a:lnSpc>
              <a:buSzPts val="1280"/>
              <a:buNone/>
            </a:pPr>
            <a:endParaRPr lang="en-US" dirty="0">
              <a:solidFill>
                <a:schemeClr val="dk1"/>
              </a:solidFill>
            </a:endParaRPr>
          </a:p>
          <a:p>
            <a:pPr marL="91440" lvl="0" indent="0" algn="l" rtl="0">
              <a:spcBef>
                <a:spcPts val="1000"/>
              </a:spcBef>
              <a:spcAft>
                <a:spcPts val="0"/>
              </a:spcAft>
              <a:buSzPts val="1440"/>
              <a:buFont typeface="Noto Sans Symbols"/>
              <a:buNone/>
            </a:pPr>
            <a:endParaRPr lang="en-US" dirty="0"/>
          </a:p>
        </p:txBody>
      </p:sp>
      <p:sp>
        <p:nvSpPr>
          <p:cNvPr id="5" name="TextBox 4">
            <a:extLst>
              <a:ext uri="{FF2B5EF4-FFF2-40B4-BE49-F238E27FC236}">
                <a16:creationId xmlns:a16="http://schemas.microsoft.com/office/drawing/2014/main" id="{84BE547B-BB83-4254-B3BF-E05E88E4C4D5}"/>
              </a:ext>
            </a:extLst>
          </p:cNvPr>
          <p:cNvSpPr txBox="1"/>
          <p:nvPr/>
        </p:nvSpPr>
        <p:spPr>
          <a:xfrm>
            <a:off x="431514" y="6395342"/>
            <a:ext cx="9349483" cy="276999"/>
          </a:xfrm>
          <a:prstGeom prst="rect">
            <a:avLst/>
          </a:prstGeom>
          <a:noFill/>
        </p:spPr>
        <p:txBody>
          <a:bodyPr wrap="square">
            <a:spAutoFit/>
          </a:bodyPr>
          <a:lstStyle/>
          <a:p>
            <a:r>
              <a:rPr lang="en-US" sz="1200" dirty="0">
                <a:solidFill>
                  <a:schemeClr val="dk1"/>
                </a:solidFill>
                <a:latin typeface="Trebuchet MS" panose="020B0603020202020204" pitchFamily="34" charset="0"/>
              </a:rPr>
              <a:t>Bookmark the Link:   </a:t>
            </a:r>
            <a:r>
              <a:rPr lang="en-US" sz="1200" dirty="0">
                <a:solidFill>
                  <a:schemeClr val="dk1"/>
                </a:solidFill>
                <a:latin typeface="Trebuchet MS" panose="020B0603020202020204" pitchFamily="34" charset="0"/>
                <a:hlinkClick r:id="rId3"/>
              </a:rPr>
              <a:t>Reg. 43-274:  Student Attendance</a:t>
            </a:r>
            <a:endParaRPr lang="en-US" sz="1200" dirty="0"/>
          </a:p>
        </p:txBody>
      </p:sp>
    </p:spTree>
    <p:extLst>
      <p:ext uri="{BB962C8B-B14F-4D97-AF65-F5344CB8AC3E}">
        <p14:creationId xmlns:p14="http://schemas.microsoft.com/office/powerpoint/2010/main" val="414007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0E48-43D8-472F-9706-DEE448F81A00}"/>
              </a:ext>
            </a:extLst>
          </p:cNvPr>
          <p:cNvSpPr>
            <a:spLocks noGrp="1"/>
          </p:cNvSpPr>
          <p:nvPr>
            <p:ph type="title"/>
          </p:nvPr>
        </p:nvSpPr>
        <p:spPr>
          <a:xfrm>
            <a:off x="838200" y="503854"/>
            <a:ext cx="10713440" cy="662216"/>
          </a:xfrm>
        </p:spPr>
        <p:txBody>
          <a:bodyPr>
            <a:noAutofit/>
          </a:bodyPr>
          <a:lstStyle/>
          <a:p>
            <a:r>
              <a:rPr lang="en-US" sz="2800" dirty="0"/>
              <a:t>Institute Bulletin: Announcements, Reminders, Celebrations </a:t>
            </a:r>
          </a:p>
        </p:txBody>
      </p:sp>
      <p:sp>
        <p:nvSpPr>
          <p:cNvPr id="3" name="Content Placeholder 2">
            <a:extLst>
              <a:ext uri="{FF2B5EF4-FFF2-40B4-BE49-F238E27FC236}">
                <a16:creationId xmlns:a16="http://schemas.microsoft.com/office/drawing/2014/main" id="{C080AB58-DC52-4D1A-B3DE-E780A8C1CB5E}"/>
              </a:ext>
            </a:extLst>
          </p:cNvPr>
          <p:cNvSpPr>
            <a:spLocks noGrp="1"/>
          </p:cNvSpPr>
          <p:nvPr>
            <p:ph idx="1"/>
          </p:nvPr>
        </p:nvSpPr>
        <p:spPr/>
        <p:txBody>
          <a:bodyPr/>
          <a:lstStyle/>
          <a:p>
            <a:endParaRPr lang="en-US" dirty="0"/>
          </a:p>
          <a:p>
            <a:pPr lvl="1"/>
            <a:endParaRPr lang="en-US" dirty="0"/>
          </a:p>
        </p:txBody>
      </p:sp>
      <p:pic>
        <p:nvPicPr>
          <p:cNvPr id="7" name="Picture 6" descr="Qr code&#10;&#10;Description automatically generated">
            <a:extLst>
              <a:ext uri="{FF2B5EF4-FFF2-40B4-BE49-F238E27FC236}">
                <a16:creationId xmlns:a16="http://schemas.microsoft.com/office/drawing/2014/main" id="{0CFA3FF7-FDE6-4A76-94AC-783B85004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51" y="4396776"/>
            <a:ext cx="1616298" cy="1616298"/>
          </a:xfrm>
          <a:prstGeom prst="rect">
            <a:avLst/>
          </a:prstGeom>
        </p:spPr>
      </p:pic>
      <p:sp>
        <p:nvSpPr>
          <p:cNvPr id="8" name="TextBox 7">
            <a:extLst>
              <a:ext uri="{FF2B5EF4-FFF2-40B4-BE49-F238E27FC236}">
                <a16:creationId xmlns:a16="http://schemas.microsoft.com/office/drawing/2014/main" id="{70DE82A8-2440-4368-8CB1-6E68FF60E39E}"/>
              </a:ext>
            </a:extLst>
          </p:cNvPr>
          <p:cNvSpPr txBox="1"/>
          <p:nvPr/>
        </p:nvSpPr>
        <p:spPr>
          <a:xfrm>
            <a:off x="838200" y="1220918"/>
            <a:ext cx="10515600" cy="3724096"/>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000" spc="100" dirty="0">
                <a:solidFill>
                  <a:schemeClr val="tx2">
                    <a:alpha val="85000"/>
                  </a:schemeClr>
                </a:solidFill>
              </a:rPr>
              <a:t>Send any announcements, reminders, and celebrations in by the 2nd Tuesday of each month. Send to Jenn Roach (</a:t>
            </a:r>
            <a:r>
              <a:rPr lang="en-US" sz="2000" spc="100" dirty="0">
                <a:solidFill>
                  <a:schemeClr val="accent5">
                    <a:lumMod val="50000"/>
                    <a:alpha val="85000"/>
                  </a:schemeClr>
                </a:solidFill>
                <a:hlinkClick r:id="rId3">
                  <a:extLst>
                    <a:ext uri="{A12FA001-AC4F-418D-AE19-62706E023703}">
                      <ahyp:hlinkClr xmlns:ahyp="http://schemas.microsoft.com/office/drawing/2018/hyperlinkcolor" val="tx"/>
                    </a:ext>
                  </a:extLst>
                </a:hlinkClick>
              </a:rPr>
              <a:t>jennifer.roach@canteytech.com</a:t>
            </a:r>
            <a:r>
              <a:rPr lang="en-US" sz="2000" spc="100" dirty="0">
                <a:solidFill>
                  <a:schemeClr val="tx2">
                    <a:alpha val="85000"/>
                  </a:schemeClr>
                </a:solidFill>
              </a:rPr>
              <a:t>) after deadline.</a:t>
            </a:r>
          </a:p>
          <a:p>
            <a:pPr marL="742950" lvl="1" indent="-285750">
              <a:buFont typeface="Arial" panose="020B0604020202020204" pitchFamily="34" charset="0"/>
              <a:buChar char="•"/>
            </a:pPr>
            <a:r>
              <a:rPr lang="en-US" sz="2000" spc="100" dirty="0">
                <a:solidFill>
                  <a:schemeClr val="tx2">
                    <a:alpha val="85000"/>
                  </a:schemeClr>
                </a:solidFill>
              </a:rPr>
              <a:t>Staffing Updates</a:t>
            </a:r>
          </a:p>
          <a:p>
            <a:pPr marL="742950" lvl="1" indent="-285750">
              <a:buFont typeface="Arial" panose="020B0604020202020204" pitchFamily="34" charset="0"/>
              <a:buChar char="•"/>
            </a:pPr>
            <a:r>
              <a:rPr lang="en-US" sz="2000" spc="100" dirty="0">
                <a:solidFill>
                  <a:schemeClr val="tx2">
                    <a:alpha val="85000"/>
                  </a:schemeClr>
                </a:solidFill>
              </a:rPr>
              <a:t>Celebrations </a:t>
            </a:r>
          </a:p>
          <a:p>
            <a:pPr marL="285750" indent="-285750">
              <a:buFont typeface="Arial" panose="020B0604020202020204" pitchFamily="34" charset="0"/>
              <a:buChar char="•"/>
            </a:pPr>
            <a:r>
              <a:rPr lang="en-US" sz="2000" spc="100" dirty="0">
                <a:solidFill>
                  <a:schemeClr val="tx2">
                    <a:alpha val="85000"/>
                  </a:schemeClr>
                </a:solidFill>
              </a:rPr>
              <a:t>Urgent matters need to go to Jason Jones </a:t>
            </a:r>
            <a:r>
              <a:rPr lang="en-US" sz="2000" spc="100" dirty="0">
                <a:solidFill>
                  <a:schemeClr val="accent5">
                    <a:lumMod val="50000"/>
                    <a:alpha val="85000"/>
                  </a:schemeClr>
                </a:solidFill>
              </a:rPr>
              <a:t>- </a:t>
            </a:r>
            <a:r>
              <a:rPr lang="en-US" sz="2000" spc="100" dirty="0">
                <a:solidFill>
                  <a:schemeClr val="accent5">
                    <a:lumMod val="50000"/>
                    <a:alpha val="85000"/>
                  </a:schemeClr>
                </a:solidFill>
                <a:hlinkClick r:id="rId4">
                  <a:extLst>
                    <a:ext uri="{A12FA001-AC4F-418D-AE19-62706E023703}">
                      <ahyp:hlinkClr xmlns:ahyp="http://schemas.microsoft.com/office/drawing/2018/hyperlinkcolor" val="tx"/>
                    </a:ext>
                  </a:extLst>
                </a:hlinkClick>
              </a:rPr>
              <a:t>jjones@erskinecharters.org</a:t>
            </a:r>
            <a:r>
              <a:rPr lang="en-US" sz="2000" spc="100" dirty="0">
                <a:solidFill>
                  <a:schemeClr val="tx2">
                    <a:alpha val="85000"/>
                  </a:schemeClr>
                </a:solidFill>
              </a:rPr>
              <a:t> and/or </a:t>
            </a:r>
            <a:r>
              <a:rPr lang="en-US" sz="2000" spc="100" dirty="0">
                <a:solidFill>
                  <a:schemeClr val="accent5">
                    <a:lumMod val="50000"/>
                    <a:alpha val="85000"/>
                  </a:schemeClr>
                </a:solidFill>
                <a:hlinkClick r:id="rId5">
                  <a:extLst>
                    <a:ext uri="{A12FA001-AC4F-418D-AE19-62706E023703}">
                      <ahyp:hlinkClr xmlns:ahyp="http://schemas.microsoft.com/office/drawing/2018/hyperlinkcolor" val="tx"/>
                    </a:ext>
                  </a:extLst>
                </a:hlinkClick>
              </a:rPr>
              <a:t>help@canteytech.com</a:t>
            </a:r>
            <a:endParaRPr lang="en-US" sz="2000" spc="100" dirty="0">
              <a:solidFill>
                <a:schemeClr val="accent5">
                  <a:lumMod val="50000"/>
                  <a:alpha val="85000"/>
                </a:schemeClr>
              </a:solidFill>
            </a:endParaRPr>
          </a:p>
          <a:p>
            <a:pPr marL="285750" indent="-285750">
              <a:buFont typeface="Arial" panose="020B0604020202020204" pitchFamily="34" charset="0"/>
              <a:buChar char="•"/>
            </a:pPr>
            <a:r>
              <a:rPr lang="en-US" sz="2000" spc="100" dirty="0">
                <a:solidFill>
                  <a:schemeClr val="tx2">
                    <a:alpha val="85000"/>
                  </a:schemeClr>
                </a:solidFill>
              </a:rPr>
              <a:t>Link to Form: </a:t>
            </a:r>
            <a:r>
              <a:rPr lang="en-US" sz="2000" dirty="0">
                <a:solidFill>
                  <a:schemeClr val="accent5">
                    <a:lumMod val="50000"/>
                  </a:schemeClr>
                </a:solidFill>
              </a:rPr>
              <a:t>https://forms.office.com/r/GPC8pESruk</a:t>
            </a:r>
            <a:endParaRPr lang="en-US" sz="2000" spc="100" dirty="0">
              <a:solidFill>
                <a:schemeClr val="tx2">
                  <a:alpha val="85000"/>
                </a:schemeClr>
              </a:solidFill>
            </a:endParaRPr>
          </a:p>
          <a:p>
            <a:pPr marL="285750" indent="-285750">
              <a:buFont typeface="Arial" panose="020B0604020202020204" pitchFamily="34" charset="0"/>
              <a:buChar char="•"/>
            </a:pPr>
            <a:endParaRPr lang="en-US" sz="2000" spc="100" dirty="0">
              <a:solidFill>
                <a:schemeClr val="tx2">
                  <a:alpha val="85000"/>
                </a:schemeClr>
              </a:solidFill>
            </a:endParaRPr>
          </a:p>
          <a:p>
            <a:pPr marL="285750" indent="-285750">
              <a:buFont typeface="Arial" panose="020B0604020202020204" pitchFamily="34" charset="0"/>
              <a:buChar char="•"/>
            </a:pPr>
            <a:endParaRPr lang="en-US" sz="2000" spc="100" dirty="0">
              <a:solidFill>
                <a:schemeClr val="tx2">
                  <a:alpha val="85000"/>
                </a:schemeClr>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7242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title"/>
          </p:nvPr>
        </p:nvSpPr>
        <p:spPr>
          <a:xfrm>
            <a:off x="431514" y="277992"/>
            <a:ext cx="9000161" cy="646331"/>
          </a:xfrm>
          <a:prstGeom prst="rect">
            <a:avLst/>
          </a:prstGeom>
          <a:noFill/>
          <a:ln>
            <a:noFill/>
          </a:ln>
        </p:spPr>
        <p:txBody>
          <a:bodyPr spcFirstLastPara="1" wrap="square" lIns="91425" tIns="45700" rIns="91425" bIns="45700" anchor="t" anchorCtr="0">
            <a:normAutofit/>
          </a:bodyPr>
          <a:lstStyle/>
          <a:p>
            <a:pPr>
              <a:buSzPts val="3200"/>
            </a:pPr>
            <a:r>
              <a:rPr lang="en-US" sz="3200" b="1" dirty="0">
                <a:solidFill>
                  <a:schemeClr val="accent1">
                    <a:lumMod val="50000"/>
                  </a:schemeClr>
                </a:solidFill>
              </a:rPr>
              <a:t>Truancy Reports</a:t>
            </a:r>
            <a:endParaRPr lang="en-US" b="1" dirty="0"/>
          </a:p>
        </p:txBody>
      </p:sp>
      <p:sp>
        <p:nvSpPr>
          <p:cNvPr id="277" name="Google Shape;277;p8"/>
          <p:cNvSpPr txBox="1">
            <a:spLocks noGrp="1"/>
          </p:cNvSpPr>
          <p:nvPr>
            <p:ph type="body" idx="1"/>
          </p:nvPr>
        </p:nvSpPr>
        <p:spPr>
          <a:xfrm>
            <a:off x="431514" y="1325365"/>
            <a:ext cx="4551452" cy="4993242"/>
          </a:xfrm>
          <a:prstGeom prst="rect">
            <a:avLst/>
          </a:prstGeom>
          <a:noFill/>
          <a:ln>
            <a:noFill/>
          </a:ln>
        </p:spPr>
        <p:txBody>
          <a:bodyPr spcFirstLastPara="1" wrap="square" lIns="91425" tIns="45700" rIns="91425" bIns="45700" anchor="t" anchorCtr="0">
            <a:normAutofit/>
          </a:bodyPr>
          <a:lstStyle/>
          <a:p>
            <a:pPr marL="10160" indent="0">
              <a:spcBef>
                <a:spcPts val="0"/>
              </a:spcBef>
              <a:buSzPts val="1280"/>
              <a:buNone/>
            </a:pPr>
            <a:r>
              <a:rPr lang="en-US" b="1" dirty="0">
                <a:solidFill>
                  <a:schemeClr val="tx1"/>
                </a:solidFill>
              </a:rPr>
              <a:t>View Truancy Reports</a:t>
            </a:r>
          </a:p>
          <a:p>
            <a:pPr marL="467360" lvl="1" indent="0">
              <a:spcBef>
                <a:spcPts val="0"/>
              </a:spcBef>
              <a:buSzPts val="1280"/>
              <a:buNone/>
            </a:pPr>
            <a:endParaRPr lang="en-US" sz="1800" dirty="0">
              <a:solidFill>
                <a:schemeClr val="tx1"/>
              </a:solidFill>
            </a:endParaRPr>
          </a:p>
          <a:p>
            <a:pPr marL="295910" indent="-285750">
              <a:spcBef>
                <a:spcPts val="0"/>
              </a:spcBef>
              <a:buSzPts val="1280"/>
            </a:pPr>
            <a:r>
              <a:rPr lang="en-US" dirty="0">
                <a:solidFill>
                  <a:schemeClr val="tx1"/>
                </a:solidFill>
              </a:rPr>
              <a:t>SC41 Truancy Report by School.</a:t>
            </a:r>
          </a:p>
          <a:p>
            <a:pPr marL="10160" indent="0">
              <a:spcBef>
                <a:spcPts val="0"/>
              </a:spcBef>
              <a:buSzPts val="1280"/>
              <a:buNone/>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295910" indent="-285750">
              <a:spcBef>
                <a:spcPts val="0"/>
              </a:spcBef>
              <a:buSzPts val="1280"/>
            </a:pPr>
            <a:endParaRPr lang="en-US" sz="1900" dirty="0">
              <a:solidFill>
                <a:schemeClr val="tx1"/>
              </a:solidFill>
            </a:endParaRPr>
          </a:p>
          <a:p>
            <a:pPr marL="10160" indent="0">
              <a:spcBef>
                <a:spcPts val="0"/>
              </a:spcBef>
              <a:buSzPts val="1280"/>
              <a:buNone/>
            </a:pPr>
            <a:endParaRPr lang="en-US" b="1" dirty="0">
              <a:solidFill>
                <a:schemeClr val="tx1"/>
              </a:solidFill>
            </a:endParaRPr>
          </a:p>
          <a:p>
            <a:pPr marL="10160" indent="0">
              <a:lnSpc>
                <a:spcPct val="200000"/>
              </a:lnSpc>
              <a:buSzPts val="1280"/>
              <a:buNone/>
            </a:pPr>
            <a:endParaRPr lang="en-US" dirty="0">
              <a:solidFill>
                <a:schemeClr val="dk1"/>
              </a:solidFill>
            </a:endParaRPr>
          </a:p>
          <a:p>
            <a:pPr marL="91440" lvl="0" indent="0" algn="l" rtl="0">
              <a:spcBef>
                <a:spcPts val="1000"/>
              </a:spcBef>
              <a:spcAft>
                <a:spcPts val="0"/>
              </a:spcAft>
              <a:buSzPts val="1440"/>
              <a:buFont typeface="Noto Sans Symbols"/>
              <a:buNone/>
            </a:pPr>
            <a:endParaRPr lang="en-US" dirty="0"/>
          </a:p>
        </p:txBody>
      </p:sp>
      <p:grpSp>
        <p:nvGrpSpPr>
          <p:cNvPr id="11" name="Group 10">
            <a:extLst>
              <a:ext uri="{FF2B5EF4-FFF2-40B4-BE49-F238E27FC236}">
                <a16:creationId xmlns:a16="http://schemas.microsoft.com/office/drawing/2014/main" id="{89CB51D2-A161-4F2C-8F4D-1E9DF9C26EFE}"/>
              </a:ext>
            </a:extLst>
          </p:cNvPr>
          <p:cNvGrpSpPr/>
          <p:nvPr/>
        </p:nvGrpSpPr>
        <p:grpSpPr>
          <a:xfrm>
            <a:off x="5270641" y="904168"/>
            <a:ext cx="5732979" cy="5655685"/>
            <a:chOff x="5435026" y="924323"/>
            <a:chExt cx="5423701" cy="4446349"/>
          </a:xfrm>
        </p:grpSpPr>
        <p:pic>
          <p:nvPicPr>
            <p:cNvPr id="3" name="Picture 2">
              <a:extLst>
                <a:ext uri="{FF2B5EF4-FFF2-40B4-BE49-F238E27FC236}">
                  <a16:creationId xmlns:a16="http://schemas.microsoft.com/office/drawing/2014/main" id="{CEC82996-2675-4087-AE64-4BF56D5226F2}"/>
                </a:ext>
              </a:extLst>
            </p:cNvPr>
            <p:cNvPicPr>
              <a:picLocks noChangeAspect="1"/>
            </p:cNvPicPr>
            <p:nvPr/>
          </p:nvPicPr>
          <p:blipFill>
            <a:blip r:embed="rId3"/>
            <a:stretch>
              <a:fillRect/>
            </a:stretch>
          </p:blipFill>
          <p:spPr>
            <a:xfrm>
              <a:off x="5435029" y="924323"/>
              <a:ext cx="5423698" cy="2912616"/>
            </a:xfrm>
            <a:prstGeom prst="rect">
              <a:avLst/>
            </a:prstGeom>
          </p:spPr>
        </p:pic>
        <p:pic>
          <p:nvPicPr>
            <p:cNvPr id="6" name="Picture 5">
              <a:extLst>
                <a:ext uri="{FF2B5EF4-FFF2-40B4-BE49-F238E27FC236}">
                  <a16:creationId xmlns:a16="http://schemas.microsoft.com/office/drawing/2014/main" id="{D88B818C-5EC5-48AB-B0B1-DCE04AE0BED0}"/>
                </a:ext>
              </a:extLst>
            </p:cNvPr>
            <p:cNvPicPr>
              <a:picLocks noChangeAspect="1"/>
            </p:cNvPicPr>
            <p:nvPr/>
          </p:nvPicPr>
          <p:blipFill>
            <a:blip r:embed="rId4"/>
            <a:stretch>
              <a:fillRect/>
            </a:stretch>
          </p:blipFill>
          <p:spPr>
            <a:xfrm>
              <a:off x="5435029" y="3821131"/>
              <a:ext cx="5423698" cy="529287"/>
            </a:xfrm>
            <a:prstGeom prst="rect">
              <a:avLst/>
            </a:prstGeom>
          </p:spPr>
        </p:pic>
        <p:pic>
          <p:nvPicPr>
            <p:cNvPr id="8" name="Picture 7">
              <a:extLst>
                <a:ext uri="{FF2B5EF4-FFF2-40B4-BE49-F238E27FC236}">
                  <a16:creationId xmlns:a16="http://schemas.microsoft.com/office/drawing/2014/main" id="{A425D356-8AB7-4C09-B417-1755559347B0}"/>
                </a:ext>
              </a:extLst>
            </p:cNvPr>
            <p:cNvPicPr>
              <a:picLocks noChangeAspect="1"/>
            </p:cNvPicPr>
            <p:nvPr/>
          </p:nvPicPr>
          <p:blipFill>
            <a:blip r:embed="rId5"/>
            <a:stretch>
              <a:fillRect/>
            </a:stretch>
          </p:blipFill>
          <p:spPr>
            <a:xfrm>
              <a:off x="5435027" y="4350418"/>
              <a:ext cx="5423699" cy="527971"/>
            </a:xfrm>
            <a:prstGeom prst="rect">
              <a:avLst/>
            </a:prstGeom>
          </p:spPr>
        </p:pic>
        <p:pic>
          <p:nvPicPr>
            <p:cNvPr id="10" name="Picture 9">
              <a:extLst>
                <a:ext uri="{FF2B5EF4-FFF2-40B4-BE49-F238E27FC236}">
                  <a16:creationId xmlns:a16="http://schemas.microsoft.com/office/drawing/2014/main" id="{239CBE5A-1105-4473-AFD9-060350B6E209}"/>
                </a:ext>
              </a:extLst>
            </p:cNvPr>
            <p:cNvPicPr>
              <a:picLocks noChangeAspect="1"/>
            </p:cNvPicPr>
            <p:nvPr/>
          </p:nvPicPr>
          <p:blipFill>
            <a:blip r:embed="rId6"/>
            <a:stretch>
              <a:fillRect/>
            </a:stretch>
          </p:blipFill>
          <p:spPr>
            <a:xfrm>
              <a:off x="5435026" y="4863897"/>
              <a:ext cx="5423700" cy="506775"/>
            </a:xfrm>
            <a:prstGeom prst="rect">
              <a:avLst/>
            </a:prstGeom>
          </p:spPr>
        </p:pic>
      </p:grpSp>
      <p:sp>
        <p:nvSpPr>
          <p:cNvPr id="12" name="Rectangle 11">
            <a:extLst>
              <a:ext uri="{FF2B5EF4-FFF2-40B4-BE49-F238E27FC236}">
                <a16:creationId xmlns:a16="http://schemas.microsoft.com/office/drawing/2014/main" id="{995F1F11-BAE0-4E70-B804-076E6DCDAF14}"/>
              </a:ext>
            </a:extLst>
          </p:cNvPr>
          <p:cNvSpPr/>
          <p:nvPr/>
        </p:nvSpPr>
        <p:spPr>
          <a:xfrm>
            <a:off x="5270643" y="904168"/>
            <a:ext cx="5732977" cy="5675840"/>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127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819B-89B0-4562-87B7-FA55188315D9}"/>
              </a:ext>
            </a:extLst>
          </p:cNvPr>
          <p:cNvSpPr>
            <a:spLocks noGrp="1"/>
          </p:cNvSpPr>
          <p:nvPr>
            <p:ph type="title"/>
          </p:nvPr>
        </p:nvSpPr>
        <p:spPr/>
        <p:txBody>
          <a:bodyPr/>
          <a:lstStyle/>
          <a:p>
            <a:r>
              <a:rPr lang="en-US" dirty="0"/>
              <a:t>Chronic Absenteeism Reports	</a:t>
            </a:r>
          </a:p>
        </p:txBody>
      </p:sp>
      <p:sp>
        <p:nvSpPr>
          <p:cNvPr id="3" name="Content Placeholder 2">
            <a:extLst>
              <a:ext uri="{FF2B5EF4-FFF2-40B4-BE49-F238E27FC236}">
                <a16:creationId xmlns:a16="http://schemas.microsoft.com/office/drawing/2014/main" id="{3598AC14-915B-4C52-8F70-61F75D3A09B3}"/>
              </a:ext>
            </a:extLst>
          </p:cNvPr>
          <p:cNvSpPr>
            <a:spLocks noGrp="1"/>
          </p:cNvSpPr>
          <p:nvPr>
            <p:ph idx="1"/>
          </p:nvPr>
        </p:nvSpPr>
        <p:spPr>
          <a:xfrm>
            <a:off x="966744" y="2701255"/>
            <a:ext cx="9076329" cy="3197157"/>
          </a:xfrm>
        </p:spPr>
        <p:txBody>
          <a:bodyPr/>
          <a:lstStyle/>
          <a:p>
            <a:r>
              <a:rPr lang="en-US" dirty="0"/>
              <a:t>Home Page &gt; System Reports &gt; State Tab &gt; </a:t>
            </a:r>
            <a:br>
              <a:rPr lang="en-US" dirty="0"/>
            </a:br>
            <a:br>
              <a:rPr lang="en-US" dirty="0"/>
            </a:br>
            <a:r>
              <a:rPr lang="en-US" dirty="0"/>
              <a:t>Run first: (</a:t>
            </a:r>
            <a:r>
              <a:rPr lang="en-US" dirty="0">
                <a:solidFill>
                  <a:srgbClr val="FF0000"/>
                </a:solidFill>
              </a:rPr>
              <a:t>District Level Function</a:t>
            </a:r>
            <a:r>
              <a:rPr lang="en-US" dirty="0"/>
              <a:t>); </a:t>
            </a:r>
            <a:r>
              <a:rPr lang="en-US" b="1" i="1" dirty="0">
                <a:highlight>
                  <a:srgbClr val="FFFF00"/>
                </a:highlight>
              </a:rPr>
              <a:t>Runs Nightly</a:t>
            </a:r>
            <a:br>
              <a:rPr lang="en-US" b="0" i="0" u="none" strike="noStrike" dirty="0">
                <a:solidFill>
                  <a:srgbClr val="0066A5"/>
                </a:solidFill>
                <a:effectLst/>
                <a:latin typeface="Arial" panose="020B0604020202020204" pitchFamily="34" charset="0"/>
                <a:hlinkClick r:id="rId2"/>
              </a:rPr>
            </a:br>
            <a:r>
              <a:rPr lang="en-US" b="0" i="0" u="none" strike="noStrike" dirty="0">
                <a:solidFill>
                  <a:srgbClr val="0066A5"/>
                </a:solidFill>
                <a:effectLst/>
                <a:latin typeface="Arial" panose="020B0604020202020204" pitchFamily="34" charset="0"/>
                <a:hlinkClick r:id="rId2"/>
              </a:rPr>
              <a:t>SC37 Chronic Absenteeism Update Process</a:t>
            </a:r>
            <a:br>
              <a:rPr lang="en-US" b="0" i="0" u="none" strike="noStrike" dirty="0">
                <a:solidFill>
                  <a:srgbClr val="0066A5"/>
                </a:solidFill>
                <a:effectLst/>
                <a:latin typeface="Arial" panose="020B0604020202020204" pitchFamily="34" charset="0"/>
              </a:rPr>
            </a:br>
            <a:br>
              <a:rPr lang="en-US" b="0" i="0" u="none" strike="noStrike" dirty="0">
                <a:solidFill>
                  <a:srgbClr val="0066A5"/>
                </a:solidFill>
                <a:effectLst/>
                <a:latin typeface="Arial" panose="020B0604020202020204" pitchFamily="34" charset="0"/>
              </a:rPr>
            </a:br>
            <a:r>
              <a:rPr lang="en-US" dirty="0"/>
              <a:t>Then:</a:t>
            </a:r>
            <a:br>
              <a:rPr lang="en-US" b="0" i="0" u="none" strike="noStrike" dirty="0">
                <a:solidFill>
                  <a:srgbClr val="0066A5"/>
                </a:solidFill>
                <a:effectLst/>
                <a:latin typeface="Arial" panose="020B0604020202020204" pitchFamily="34" charset="0"/>
              </a:rPr>
            </a:br>
            <a:r>
              <a:rPr lang="en-US" b="0" i="0" u="none" strike="noStrike" dirty="0">
                <a:solidFill>
                  <a:srgbClr val="00427C"/>
                </a:solidFill>
                <a:effectLst/>
                <a:latin typeface="Arial" panose="020B0604020202020204" pitchFamily="34" charset="0"/>
                <a:hlinkClick r:id="rId3"/>
              </a:rPr>
              <a:t>SC38 Chronic Absenteeism School Report</a:t>
            </a:r>
            <a:endParaRPr lang="en-US" dirty="0"/>
          </a:p>
          <a:p>
            <a:endParaRPr lang="en-US" dirty="0"/>
          </a:p>
        </p:txBody>
      </p:sp>
      <p:sp>
        <p:nvSpPr>
          <p:cNvPr id="5" name="TextBox 4">
            <a:extLst>
              <a:ext uri="{FF2B5EF4-FFF2-40B4-BE49-F238E27FC236}">
                <a16:creationId xmlns:a16="http://schemas.microsoft.com/office/drawing/2014/main" id="{F0C02D49-9F95-4667-AEF3-104DB755DC6E}"/>
              </a:ext>
            </a:extLst>
          </p:cNvPr>
          <p:cNvSpPr txBox="1"/>
          <p:nvPr/>
        </p:nvSpPr>
        <p:spPr>
          <a:xfrm>
            <a:off x="669023" y="2023864"/>
            <a:ext cx="8751814" cy="646331"/>
          </a:xfrm>
          <a:prstGeom prst="rect">
            <a:avLst/>
          </a:prstGeom>
          <a:noFill/>
        </p:spPr>
        <p:txBody>
          <a:bodyPr wrap="square">
            <a:spAutoFit/>
          </a:bodyPr>
          <a:lstStyle/>
          <a:p>
            <a:pPr marL="560070" lvl="1" indent="-285750">
              <a:buFont typeface="Arial" panose="020B0604020202020204" pitchFamily="34" charset="0"/>
              <a:buChar char="•"/>
            </a:pPr>
            <a:r>
              <a:rPr lang="en-US" dirty="0"/>
              <a:t>SCDE Chronic Absenteeism Resource Page: </a:t>
            </a:r>
            <a:r>
              <a:rPr lang="en-US" dirty="0">
                <a:hlinkClick r:id="rId4"/>
              </a:rPr>
              <a:t>https://ed.sc.gov/districts-schools/student-intervention-services/chronic-absenteeism/</a:t>
            </a:r>
            <a:r>
              <a:rPr lang="en-US" dirty="0"/>
              <a:t> </a:t>
            </a:r>
          </a:p>
        </p:txBody>
      </p:sp>
    </p:spTree>
    <p:extLst>
      <p:ext uri="{BB962C8B-B14F-4D97-AF65-F5344CB8AC3E}">
        <p14:creationId xmlns:p14="http://schemas.microsoft.com/office/powerpoint/2010/main" val="390014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B8B9-AEE9-4591-9E41-7D8BEEB4CB92}"/>
              </a:ext>
            </a:extLst>
          </p:cNvPr>
          <p:cNvSpPr>
            <a:spLocks noGrp="1"/>
          </p:cNvSpPr>
          <p:nvPr>
            <p:ph type="title"/>
          </p:nvPr>
        </p:nvSpPr>
        <p:spPr>
          <a:xfrm>
            <a:off x="677334" y="186951"/>
            <a:ext cx="8596668" cy="749417"/>
          </a:xfrm>
        </p:spPr>
        <p:txBody>
          <a:bodyPr/>
          <a:lstStyle/>
          <a:p>
            <a:r>
              <a:rPr lang="en-US" dirty="0"/>
              <a:t>Truancy/Chronic Absenteeism</a:t>
            </a:r>
          </a:p>
        </p:txBody>
      </p:sp>
      <p:sp>
        <p:nvSpPr>
          <p:cNvPr id="3" name="Content Placeholder 2">
            <a:extLst>
              <a:ext uri="{FF2B5EF4-FFF2-40B4-BE49-F238E27FC236}">
                <a16:creationId xmlns:a16="http://schemas.microsoft.com/office/drawing/2014/main" id="{490F4955-25A4-4032-B158-B05E019838F1}"/>
              </a:ext>
            </a:extLst>
          </p:cNvPr>
          <p:cNvSpPr>
            <a:spLocks noGrp="1"/>
          </p:cNvSpPr>
          <p:nvPr>
            <p:ph idx="1"/>
          </p:nvPr>
        </p:nvSpPr>
        <p:spPr>
          <a:xfrm>
            <a:off x="677333" y="1177768"/>
            <a:ext cx="11335701" cy="5118572"/>
          </a:xfrm>
        </p:spPr>
        <p:txBody>
          <a:bodyPr>
            <a:normAutofit/>
          </a:bodyPr>
          <a:lstStyle/>
          <a:p>
            <a:r>
              <a:rPr lang="en-US" dirty="0">
                <a:solidFill>
                  <a:schemeClr val="tx1"/>
                </a:solidFill>
              </a:rPr>
              <a:t>If you are Unable to Run Truancy Reports.  This is the result of several possibilities:</a:t>
            </a:r>
          </a:p>
          <a:p>
            <a:pPr marL="0" indent="0">
              <a:buNone/>
            </a:pPr>
            <a:r>
              <a:rPr lang="en-US" dirty="0">
                <a:solidFill>
                  <a:schemeClr val="tx1"/>
                </a:solidFill>
              </a:rPr>
              <a:t>	1. Schedule has been set up incorrectly</a:t>
            </a:r>
          </a:p>
          <a:p>
            <a:pPr marL="0" indent="0">
              <a:buNone/>
            </a:pPr>
            <a:r>
              <a:rPr lang="en-US" dirty="0">
                <a:solidFill>
                  <a:schemeClr val="tx1"/>
                </a:solidFill>
              </a:rPr>
              <a:t>	2. Attendance has been set up incorrectly</a:t>
            </a:r>
          </a:p>
          <a:p>
            <a:pPr marL="0" indent="0">
              <a:buNone/>
            </a:pPr>
            <a:r>
              <a:rPr lang="en-US" dirty="0">
                <a:solidFill>
                  <a:schemeClr val="tx1"/>
                </a:solidFill>
              </a:rPr>
              <a:t>	3. Attendance is being taken incorrectly (Attendance vs. Meeting)</a:t>
            </a:r>
          </a:p>
          <a:p>
            <a:r>
              <a:rPr lang="en-US" b="1" dirty="0">
                <a:solidFill>
                  <a:schemeClr val="tx1"/>
                </a:solidFill>
              </a:rPr>
              <a:t>Inability to run Truancy Reports does not exempt schools from reporting Truancy incidents in Incident Management. </a:t>
            </a:r>
          </a:p>
          <a:p>
            <a:pPr marL="0" indent="0">
              <a:buNone/>
            </a:pPr>
            <a:endParaRPr lang="en-US" dirty="0"/>
          </a:p>
        </p:txBody>
      </p:sp>
    </p:spTree>
    <p:extLst>
      <p:ext uri="{BB962C8B-B14F-4D97-AF65-F5344CB8AC3E}">
        <p14:creationId xmlns:p14="http://schemas.microsoft.com/office/powerpoint/2010/main" val="859149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DEAB-8B1D-4831-887D-E0206C2BB1BE}"/>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135</a:t>
            </a:r>
            <a:r>
              <a:rPr lang="en-US" sz="5400" baseline="30000"/>
              <a:t>th</a:t>
            </a:r>
            <a:r>
              <a:rPr lang="en-US" sz="5400"/>
              <a:t> Day Funding</a:t>
            </a:r>
            <a:br>
              <a:rPr lang="en-US" sz="5400"/>
            </a:br>
            <a:endParaRPr lang="en-US" sz="5400"/>
          </a:p>
        </p:txBody>
      </p:sp>
      <p:pic>
        <p:nvPicPr>
          <p:cNvPr id="4" name="Picture 3">
            <a:extLst>
              <a:ext uri="{FF2B5EF4-FFF2-40B4-BE49-F238E27FC236}">
                <a16:creationId xmlns:a16="http://schemas.microsoft.com/office/drawing/2014/main" id="{9EB02A06-3E4C-4B38-09B0-882B94943E7B}"/>
              </a:ext>
            </a:extLst>
          </p:cNvPr>
          <p:cNvPicPr>
            <a:picLocks noChangeAspect="1"/>
          </p:cNvPicPr>
          <p:nvPr/>
        </p:nvPicPr>
        <p:blipFill rotWithShape="1">
          <a:blip r:embed="rId2"/>
          <a:srcRect l="33438" r="891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41502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FC875520-37E1-4EB2-815B-6F97F735CAFB}"/>
              </a:ext>
            </a:extLst>
          </p:cNvPr>
          <p:cNvPicPr>
            <a:picLocks noChangeAspect="1"/>
          </p:cNvPicPr>
          <p:nvPr/>
        </p:nvPicPr>
        <p:blipFill rotWithShape="1">
          <a:blip r:embed="rId2">
            <a:duotone>
              <a:schemeClr val="bg2">
                <a:shade val="45000"/>
                <a:satMod val="135000"/>
              </a:schemeClr>
              <a:prstClr val="white"/>
            </a:duotone>
            <a:alphaModFix amt="85000"/>
          </a:blip>
          <a:srcRect b="6639"/>
          <a:stretch/>
        </p:blipFill>
        <p:spPr>
          <a:xfrm>
            <a:off x="1" y="10"/>
            <a:ext cx="12191999" cy="6857989"/>
          </a:xfrm>
          <a:prstGeom prst="rect">
            <a:avLst/>
          </a:prstGeom>
        </p:spPr>
      </p:pic>
      <p:sp>
        <p:nvSpPr>
          <p:cNvPr id="2" name="Title 1">
            <a:extLst>
              <a:ext uri="{FF2B5EF4-FFF2-40B4-BE49-F238E27FC236}">
                <a16:creationId xmlns:a16="http://schemas.microsoft.com/office/drawing/2014/main" id="{643DBD66-A298-42D1-855D-65383088A83C}"/>
              </a:ext>
            </a:extLst>
          </p:cNvPr>
          <p:cNvSpPr>
            <a:spLocks noGrp="1"/>
          </p:cNvSpPr>
          <p:nvPr>
            <p:ph type="title"/>
          </p:nvPr>
        </p:nvSpPr>
        <p:spPr>
          <a:xfrm>
            <a:off x="1561708" y="2091263"/>
            <a:ext cx="9068586" cy="2590800"/>
          </a:xfrm>
        </p:spPr>
        <p:txBody>
          <a:bodyPr vert="horz" lIns="91440" tIns="45720" rIns="91440" bIns="45720" rtlCol="0" anchor="ctr">
            <a:normAutofit/>
          </a:bodyPr>
          <a:lstStyle/>
          <a:p>
            <a:pPr algn="ctr">
              <a:lnSpc>
                <a:spcPct val="83000"/>
              </a:lnSpc>
            </a:pPr>
            <a:r>
              <a:rPr lang="en-US" sz="7200" cap="all" spc="-100"/>
              <a:t>Data Quality Reports (SAS)</a:t>
            </a:r>
          </a:p>
        </p:txBody>
      </p:sp>
    </p:spTree>
    <p:extLst>
      <p:ext uri="{BB962C8B-B14F-4D97-AF65-F5344CB8AC3E}">
        <p14:creationId xmlns:p14="http://schemas.microsoft.com/office/powerpoint/2010/main" val="240095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AE25-FA00-40E9-BDCE-ED5F2184E6AA}"/>
              </a:ext>
            </a:extLst>
          </p:cNvPr>
          <p:cNvSpPr>
            <a:spLocks noGrp="1"/>
          </p:cNvSpPr>
          <p:nvPr>
            <p:ph type="title"/>
          </p:nvPr>
        </p:nvSpPr>
        <p:spPr>
          <a:xfrm>
            <a:off x="422988" y="226104"/>
            <a:ext cx="10058400" cy="1371600"/>
          </a:xfrm>
        </p:spPr>
        <p:txBody>
          <a:bodyPr/>
          <a:lstStyle/>
          <a:p>
            <a:r>
              <a:rPr lang="en-US" dirty="0"/>
              <a:t>Data Quality Reports (SAS)</a:t>
            </a:r>
          </a:p>
        </p:txBody>
      </p:sp>
      <p:sp>
        <p:nvSpPr>
          <p:cNvPr id="3" name="Content Placeholder 2">
            <a:extLst>
              <a:ext uri="{FF2B5EF4-FFF2-40B4-BE49-F238E27FC236}">
                <a16:creationId xmlns:a16="http://schemas.microsoft.com/office/drawing/2014/main" id="{A23CB7BE-1793-4F8E-B9AB-BC64BC523301}"/>
              </a:ext>
            </a:extLst>
          </p:cNvPr>
          <p:cNvSpPr>
            <a:spLocks noGrp="1"/>
          </p:cNvSpPr>
          <p:nvPr>
            <p:ph idx="1"/>
          </p:nvPr>
        </p:nvSpPr>
        <p:spPr>
          <a:xfrm>
            <a:off x="422988" y="1597704"/>
            <a:ext cx="10515600" cy="4190323"/>
          </a:xfrm>
        </p:spPr>
        <p:txBody>
          <a:bodyPr/>
          <a:lstStyle/>
          <a:p>
            <a:r>
              <a:rPr lang="en-US" dirty="0"/>
              <a:t>DQR – SCDE’s Data Quality and Reporting Web Application</a:t>
            </a:r>
          </a:p>
          <a:p>
            <a:r>
              <a:rPr lang="en-US" dirty="0"/>
              <a:t>Delivers validation reports from SCDE to District and School Level Users</a:t>
            </a:r>
          </a:p>
          <a:p>
            <a:r>
              <a:rPr lang="en-US" dirty="0"/>
              <a:t>Login through SCDE Membership Center</a:t>
            </a:r>
          </a:p>
          <a:p>
            <a:pPr marL="560070" lvl="1" indent="-285750">
              <a:buFont typeface="Arial" panose="020B0604020202020204" pitchFamily="34" charset="0"/>
              <a:buChar char="•"/>
            </a:pPr>
            <a:r>
              <a:rPr lang="en-US" dirty="0"/>
              <a:t>Need an account to view reports</a:t>
            </a:r>
          </a:p>
          <a:p>
            <a:pPr marL="560070" lvl="1" indent="-285750">
              <a:buFont typeface="Arial" panose="020B0604020202020204" pitchFamily="34" charset="0"/>
              <a:buChar char="•"/>
            </a:pPr>
            <a:r>
              <a:rPr lang="en-US" dirty="0"/>
              <a:t>Contact </a:t>
            </a:r>
            <a:r>
              <a:rPr lang="en-US" b="1" dirty="0">
                <a:solidFill>
                  <a:schemeClr val="tx2"/>
                </a:solidFill>
                <a:hlinkClick r:id="rId2">
                  <a:extLst>
                    <a:ext uri="{A12FA001-AC4F-418D-AE19-62706E023703}">
                      <ahyp:hlinkClr xmlns:ahyp="http://schemas.microsoft.com/office/drawing/2018/hyperlinkcolor" val="tx"/>
                    </a:ext>
                  </a:extLst>
                </a:hlinkClick>
              </a:rPr>
              <a:t>help@canteytech.com</a:t>
            </a:r>
            <a:r>
              <a:rPr lang="en-US" dirty="0"/>
              <a:t> Reports are not in Real Time like Level Data</a:t>
            </a:r>
          </a:p>
        </p:txBody>
      </p:sp>
    </p:spTree>
    <p:extLst>
      <p:ext uri="{BB962C8B-B14F-4D97-AF65-F5344CB8AC3E}">
        <p14:creationId xmlns:p14="http://schemas.microsoft.com/office/powerpoint/2010/main" val="171444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AE25-FA00-40E9-BDCE-ED5F2184E6AA}"/>
              </a:ext>
            </a:extLst>
          </p:cNvPr>
          <p:cNvSpPr>
            <a:spLocks noGrp="1"/>
          </p:cNvSpPr>
          <p:nvPr>
            <p:ph type="title"/>
          </p:nvPr>
        </p:nvSpPr>
        <p:spPr>
          <a:xfrm>
            <a:off x="273698" y="-75864"/>
            <a:ext cx="10058400" cy="1371600"/>
          </a:xfrm>
        </p:spPr>
        <p:txBody>
          <a:bodyPr/>
          <a:lstStyle/>
          <a:p>
            <a:r>
              <a:rPr lang="en-US"/>
              <a:t>Data Quality Reports (SAS)</a:t>
            </a:r>
            <a:endParaRPr lang="en-US" dirty="0"/>
          </a:p>
        </p:txBody>
      </p:sp>
      <p:sp>
        <p:nvSpPr>
          <p:cNvPr id="3" name="Content Placeholder 2">
            <a:extLst>
              <a:ext uri="{FF2B5EF4-FFF2-40B4-BE49-F238E27FC236}">
                <a16:creationId xmlns:a16="http://schemas.microsoft.com/office/drawing/2014/main" id="{A23CB7BE-1793-4F8E-B9AB-BC64BC523301}"/>
              </a:ext>
            </a:extLst>
          </p:cNvPr>
          <p:cNvSpPr>
            <a:spLocks noGrp="1"/>
          </p:cNvSpPr>
          <p:nvPr>
            <p:ph idx="1"/>
          </p:nvPr>
        </p:nvSpPr>
        <p:spPr>
          <a:xfrm>
            <a:off x="740228" y="1390055"/>
            <a:ext cx="10058400" cy="3931920"/>
          </a:xfrm>
        </p:spPr>
        <p:txBody>
          <a:bodyPr>
            <a:normAutofit/>
          </a:bodyPr>
          <a:lstStyle/>
          <a:p>
            <a:r>
              <a:rPr lang="en-US" sz="2000" dirty="0"/>
              <a:t>The following schedule indicates when PowerSchool data collected via the Enrich Data Collection tool will process and validation reports will become available.</a:t>
            </a:r>
          </a:p>
        </p:txBody>
      </p:sp>
      <p:pic>
        <p:nvPicPr>
          <p:cNvPr id="5" name="Picture 4">
            <a:extLst>
              <a:ext uri="{FF2B5EF4-FFF2-40B4-BE49-F238E27FC236}">
                <a16:creationId xmlns:a16="http://schemas.microsoft.com/office/drawing/2014/main" id="{DFE2A0AD-657B-46D0-AFBB-523879B6A7B2}"/>
              </a:ext>
            </a:extLst>
          </p:cNvPr>
          <p:cNvPicPr>
            <a:picLocks noChangeAspect="1"/>
          </p:cNvPicPr>
          <p:nvPr/>
        </p:nvPicPr>
        <p:blipFill rotWithShape="1">
          <a:blip r:embed="rId2"/>
          <a:srcRect t="2733"/>
          <a:stretch/>
        </p:blipFill>
        <p:spPr>
          <a:xfrm>
            <a:off x="2798439" y="2267340"/>
            <a:ext cx="5941979" cy="3625231"/>
          </a:xfrm>
          <a:prstGeom prst="rect">
            <a:avLst/>
          </a:prstGeom>
        </p:spPr>
      </p:pic>
    </p:spTree>
    <p:extLst>
      <p:ext uri="{BB962C8B-B14F-4D97-AF65-F5344CB8AC3E}">
        <p14:creationId xmlns:p14="http://schemas.microsoft.com/office/powerpoint/2010/main" val="1193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AE25-FA00-40E9-BDCE-ED5F2184E6AA}"/>
              </a:ext>
            </a:extLst>
          </p:cNvPr>
          <p:cNvSpPr>
            <a:spLocks noGrp="1"/>
          </p:cNvSpPr>
          <p:nvPr>
            <p:ph type="title"/>
          </p:nvPr>
        </p:nvSpPr>
        <p:spPr>
          <a:xfrm>
            <a:off x="856133" y="-164798"/>
            <a:ext cx="10058400" cy="1371600"/>
          </a:xfrm>
        </p:spPr>
        <p:txBody>
          <a:bodyPr/>
          <a:lstStyle/>
          <a:p>
            <a:r>
              <a:rPr lang="en-US" dirty="0"/>
              <a:t>Data Quality Reports (SAS)</a:t>
            </a:r>
          </a:p>
        </p:txBody>
      </p:sp>
      <p:sp>
        <p:nvSpPr>
          <p:cNvPr id="3" name="Content Placeholder 2">
            <a:extLst>
              <a:ext uri="{FF2B5EF4-FFF2-40B4-BE49-F238E27FC236}">
                <a16:creationId xmlns:a16="http://schemas.microsoft.com/office/drawing/2014/main" id="{A23CB7BE-1793-4F8E-B9AB-BC64BC523301}"/>
              </a:ext>
            </a:extLst>
          </p:cNvPr>
          <p:cNvSpPr>
            <a:spLocks noGrp="1"/>
          </p:cNvSpPr>
          <p:nvPr>
            <p:ph idx="1"/>
          </p:nvPr>
        </p:nvSpPr>
        <p:spPr>
          <a:xfrm>
            <a:off x="1012100" y="1279012"/>
            <a:ext cx="11308701" cy="5290457"/>
          </a:xfrm>
        </p:spPr>
        <p:txBody>
          <a:bodyPr>
            <a:normAutofit/>
          </a:bodyPr>
          <a:lstStyle/>
          <a:p>
            <a:r>
              <a:rPr lang="en-US" sz="2000" dirty="0"/>
              <a:t>Login Here: </a:t>
            </a:r>
            <a:r>
              <a:rPr lang="en-US" sz="2000" b="1" dirty="0">
                <a:solidFill>
                  <a:schemeClr val="tx2"/>
                </a:solidFill>
                <a:hlinkClick r:id="rId2">
                  <a:extLst>
                    <a:ext uri="{A12FA001-AC4F-418D-AE19-62706E023703}">
                      <ahyp:hlinkClr xmlns:ahyp="http://schemas.microsoft.com/office/drawing/2018/hyperlinkcolor" val="tx"/>
                    </a:ext>
                  </a:extLst>
                </a:hlinkClick>
              </a:rPr>
              <a:t>https://appportal.ed.sc.gov/my.policy</a:t>
            </a:r>
            <a:endParaRPr lang="en-US" sz="2000" b="1" dirty="0">
              <a:solidFill>
                <a:schemeClr val="tx2"/>
              </a:solidFill>
            </a:endParaRPr>
          </a:p>
          <a:p>
            <a:r>
              <a:rPr lang="en-US" sz="2000" dirty="0"/>
              <a:t>Go to Report Portal &amp; Login to SAS</a:t>
            </a:r>
          </a:p>
          <a:p>
            <a:endParaRPr lang="en-US" sz="2000" dirty="0"/>
          </a:p>
          <a:p>
            <a:pPr marL="0" indent="0">
              <a:buNone/>
            </a:pPr>
            <a:endParaRPr lang="en-US" sz="2000" dirty="0"/>
          </a:p>
          <a:p>
            <a:endParaRPr lang="en-US" sz="2000" dirty="0"/>
          </a:p>
          <a:p>
            <a:r>
              <a:rPr lang="en-US" sz="2000" dirty="0"/>
              <a:t>Hover over the Data Quality Tab &amp; Click Data Quality &amp; Reporting</a:t>
            </a:r>
          </a:p>
        </p:txBody>
      </p:sp>
      <p:pic>
        <p:nvPicPr>
          <p:cNvPr id="6" name="Picture 5">
            <a:extLst>
              <a:ext uri="{FF2B5EF4-FFF2-40B4-BE49-F238E27FC236}">
                <a16:creationId xmlns:a16="http://schemas.microsoft.com/office/drawing/2014/main" id="{354B07C3-C058-46E7-A0DE-BC51B4B34C3A}"/>
              </a:ext>
            </a:extLst>
          </p:cNvPr>
          <p:cNvPicPr>
            <a:picLocks noChangeAspect="1"/>
          </p:cNvPicPr>
          <p:nvPr/>
        </p:nvPicPr>
        <p:blipFill>
          <a:blip r:embed="rId3"/>
          <a:stretch>
            <a:fillRect/>
          </a:stretch>
        </p:blipFill>
        <p:spPr>
          <a:xfrm>
            <a:off x="1742504" y="2297082"/>
            <a:ext cx="2309892" cy="1290485"/>
          </a:xfrm>
          <a:prstGeom prst="rect">
            <a:avLst/>
          </a:prstGeom>
        </p:spPr>
      </p:pic>
      <p:pic>
        <p:nvPicPr>
          <p:cNvPr id="8" name="Picture 7">
            <a:extLst>
              <a:ext uri="{FF2B5EF4-FFF2-40B4-BE49-F238E27FC236}">
                <a16:creationId xmlns:a16="http://schemas.microsoft.com/office/drawing/2014/main" id="{DE340D97-B951-4C06-86E3-72F70D9A8A01}"/>
              </a:ext>
            </a:extLst>
          </p:cNvPr>
          <p:cNvPicPr>
            <a:picLocks noChangeAspect="1"/>
          </p:cNvPicPr>
          <p:nvPr/>
        </p:nvPicPr>
        <p:blipFill>
          <a:blip r:embed="rId4"/>
          <a:stretch>
            <a:fillRect/>
          </a:stretch>
        </p:blipFill>
        <p:spPr>
          <a:xfrm>
            <a:off x="1270038" y="4345577"/>
            <a:ext cx="3902231" cy="1679353"/>
          </a:xfrm>
          <a:prstGeom prst="rect">
            <a:avLst/>
          </a:prstGeom>
        </p:spPr>
      </p:pic>
    </p:spTree>
    <p:extLst>
      <p:ext uri="{BB962C8B-B14F-4D97-AF65-F5344CB8AC3E}">
        <p14:creationId xmlns:p14="http://schemas.microsoft.com/office/powerpoint/2010/main" val="40241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D3C5-D0D3-4728-8C0A-C4EC7FC0341D}"/>
              </a:ext>
            </a:extLst>
          </p:cNvPr>
          <p:cNvSpPr>
            <a:spLocks noGrp="1"/>
          </p:cNvSpPr>
          <p:nvPr>
            <p:ph type="title"/>
          </p:nvPr>
        </p:nvSpPr>
        <p:spPr>
          <a:xfrm>
            <a:off x="711801" y="423247"/>
            <a:ext cx="10197494" cy="1099457"/>
          </a:xfrm>
        </p:spPr>
        <p:txBody>
          <a:bodyPr vert="horz" lIns="91440" tIns="45720" rIns="91440" bIns="45720" rtlCol="0" anchor="t">
            <a:normAutofit/>
          </a:bodyPr>
          <a:lstStyle/>
          <a:p>
            <a:r>
              <a:rPr lang="en-US" sz="5400" dirty="0"/>
              <a:t>Level Data Validations </a:t>
            </a:r>
          </a:p>
        </p:txBody>
      </p:sp>
      <p:grpSp>
        <p:nvGrpSpPr>
          <p:cNvPr id="3" name="Group 2">
            <a:extLst>
              <a:ext uri="{FF2B5EF4-FFF2-40B4-BE49-F238E27FC236}">
                <a16:creationId xmlns:a16="http://schemas.microsoft.com/office/drawing/2014/main" id="{C78E64BD-39C3-4D94-8064-189264B3C0C7}"/>
              </a:ext>
            </a:extLst>
          </p:cNvPr>
          <p:cNvGrpSpPr/>
          <p:nvPr/>
        </p:nvGrpSpPr>
        <p:grpSpPr>
          <a:xfrm>
            <a:off x="1587493" y="2152653"/>
            <a:ext cx="7582794" cy="3708864"/>
            <a:chOff x="691754" y="2152653"/>
            <a:chExt cx="7582794" cy="3708864"/>
          </a:xfrm>
        </p:grpSpPr>
        <p:sp>
          <p:nvSpPr>
            <p:cNvPr id="6" name="Rectangle: Diagonal Corners Rounded 5">
              <a:extLst>
                <a:ext uri="{FF2B5EF4-FFF2-40B4-BE49-F238E27FC236}">
                  <a16:creationId xmlns:a16="http://schemas.microsoft.com/office/drawing/2014/main" id="{770CB6DF-A59A-4ACA-822C-5547830C52F8}"/>
                </a:ext>
              </a:extLst>
            </p:cNvPr>
            <p:cNvSpPr/>
            <p:nvPr/>
          </p:nvSpPr>
          <p:spPr>
            <a:xfrm>
              <a:off x="1196246" y="2164882"/>
              <a:ext cx="2591016" cy="2389269"/>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7" name="Rectangle 6" descr="Checkmark">
              <a:extLst>
                <a:ext uri="{FF2B5EF4-FFF2-40B4-BE49-F238E27FC236}">
                  <a16:creationId xmlns:a16="http://schemas.microsoft.com/office/drawing/2014/main" id="{CE5331C4-7362-47D0-BA2D-B993E50FD9B0}"/>
                </a:ext>
              </a:extLst>
            </p:cNvPr>
            <p:cNvSpPr/>
            <p:nvPr/>
          </p:nvSpPr>
          <p:spPr>
            <a:xfrm>
              <a:off x="1937908" y="2753205"/>
              <a:ext cx="1260000" cy="126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3D220BE9-0FDC-41B9-BE42-B434853C6227}"/>
                </a:ext>
              </a:extLst>
            </p:cNvPr>
            <p:cNvSpPr/>
            <p:nvPr/>
          </p:nvSpPr>
          <p:spPr>
            <a:xfrm>
              <a:off x="691754" y="5141517"/>
              <a:ext cx="3600000" cy="720000"/>
            </a:xfrm>
            <a:custGeom>
              <a:avLst/>
              <a:gdLst>
                <a:gd name="connsiteX0" fmla="*/ 0 w 3600000"/>
                <a:gd name="connsiteY0" fmla="*/ 0 h 720000"/>
                <a:gd name="connsiteX1" fmla="*/ 3600000 w 3600000"/>
                <a:gd name="connsiteY1" fmla="*/ 0 h 720000"/>
                <a:gd name="connsiteX2" fmla="*/ 3600000 w 3600000"/>
                <a:gd name="connsiteY2" fmla="*/ 720000 h 720000"/>
                <a:gd name="connsiteX3" fmla="*/ 0 w 3600000"/>
                <a:gd name="connsiteY3" fmla="*/ 720000 h 720000"/>
                <a:gd name="connsiteX4" fmla="*/ 0 w 36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720000">
                  <a:moveTo>
                    <a:pt x="0" y="0"/>
                  </a:moveTo>
                  <a:lnTo>
                    <a:pt x="3600000" y="0"/>
                  </a:lnTo>
                  <a:lnTo>
                    <a:pt x="36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Level Data ON PAGE Validations</a:t>
              </a:r>
            </a:p>
          </p:txBody>
        </p:sp>
        <p:sp>
          <p:nvSpPr>
            <p:cNvPr id="9" name="Rectangle: Diagonal Corners Rounded 8">
              <a:extLst>
                <a:ext uri="{FF2B5EF4-FFF2-40B4-BE49-F238E27FC236}">
                  <a16:creationId xmlns:a16="http://schemas.microsoft.com/office/drawing/2014/main" id="{6A49F6D7-F34E-4471-8116-93425A558B65}"/>
                </a:ext>
              </a:extLst>
            </p:cNvPr>
            <p:cNvSpPr/>
            <p:nvPr/>
          </p:nvSpPr>
          <p:spPr>
            <a:xfrm>
              <a:off x="5515999" y="2152653"/>
              <a:ext cx="2758549" cy="2461628"/>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grpSp>
      <p:sp>
        <p:nvSpPr>
          <p:cNvPr id="66" name="TextBox 65">
            <a:extLst>
              <a:ext uri="{FF2B5EF4-FFF2-40B4-BE49-F238E27FC236}">
                <a16:creationId xmlns:a16="http://schemas.microsoft.com/office/drawing/2014/main" id="{E472933E-4531-4611-B4E6-AFA57AD8561F}"/>
              </a:ext>
            </a:extLst>
          </p:cNvPr>
          <p:cNvSpPr txBox="1"/>
          <p:nvPr/>
        </p:nvSpPr>
        <p:spPr>
          <a:xfrm>
            <a:off x="6411738" y="4828731"/>
            <a:ext cx="2609427" cy="830997"/>
          </a:xfrm>
          <a:prstGeom prst="rect">
            <a:avLst/>
          </a:prstGeom>
          <a:noFill/>
        </p:spPr>
        <p:txBody>
          <a:bodyPr wrap="square">
            <a:spAutoFit/>
          </a:bodyPr>
          <a:lstStyle/>
          <a:p>
            <a:pPr algn="ctr"/>
            <a:r>
              <a:rPr lang="en-US" sz="2400" dirty="0"/>
              <a:t>LEVEL DATA STATE VALIDATIONS</a:t>
            </a:r>
          </a:p>
        </p:txBody>
      </p:sp>
      <p:pic>
        <p:nvPicPr>
          <p:cNvPr id="13" name="Picture 12">
            <a:extLst>
              <a:ext uri="{FF2B5EF4-FFF2-40B4-BE49-F238E27FC236}">
                <a16:creationId xmlns:a16="http://schemas.microsoft.com/office/drawing/2014/main" id="{06741CED-9022-402D-9A4A-FFC843CDD503}"/>
              </a:ext>
            </a:extLst>
          </p:cNvPr>
          <p:cNvPicPr>
            <a:picLocks noChangeAspect="1"/>
          </p:cNvPicPr>
          <p:nvPr/>
        </p:nvPicPr>
        <p:blipFill>
          <a:blip r:embed="rId5"/>
          <a:stretch>
            <a:fillRect/>
          </a:stretch>
        </p:blipFill>
        <p:spPr>
          <a:xfrm>
            <a:off x="6744054" y="2387119"/>
            <a:ext cx="1944793" cy="1944793"/>
          </a:xfrm>
          <a:prstGeom prst="rect">
            <a:avLst/>
          </a:prstGeom>
        </p:spPr>
      </p:pic>
    </p:spTree>
    <p:extLst>
      <p:ext uri="{BB962C8B-B14F-4D97-AF65-F5344CB8AC3E}">
        <p14:creationId xmlns:p14="http://schemas.microsoft.com/office/powerpoint/2010/main" val="96614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89EF-E37B-4345-8A8B-FC341581FD73}"/>
              </a:ext>
            </a:extLst>
          </p:cNvPr>
          <p:cNvSpPr>
            <a:spLocks noGrp="1"/>
          </p:cNvSpPr>
          <p:nvPr>
            <p:ph type="title"/>
          </p:nvPr>
        </p:nvSpPr>
        <p:spPr>
          <a:xfrm>
            <a:off x="1243632" y="1559768"/>
            <a:ext cx="5475950" cy="3135379"/>
          </a:xfrm>
        </p:spPr>
        <p:txBody>
          <a:bodyPr vert="horz" lIns="91440" tIns="45720" rIns="91440" bIns="45720" rtlCol="0" anchor="ctr">
            <a:normAutofit/>
          </a:bodyPr>
          <a:lstStyle/>
          <a:p>
            <a:pPr algn="ctr">
              <a:lnSpc>
                <a:spcPct val="83000"/>
              </a:lnSpc>
            </a:pPr>
            <a:r>
              <a:rPr lang="en-US" sz="6000" cap="all" spc="-100" dirty="0"/>
              <a:t>Level Data On Page Validations</a:t>
            </a:r>
          </a:p>
        </p:txBody>
      </p:sp>
      <p:pic>
        <p:nvPicPr>
          <p:cNvPr id="7" name="Picture 6">
            <a:extLst>
              <a:ext uri="{FF2B5EF4-FFF2-40B4-BE49-F238E27FC236}">
                <a16:creationId xmlns:a16="http://schemas.microsoft.com/office/drawing/2014/main" id="{D06278D1-F34E-488A-AD28-7A857056599C}"/>
              </a:ext>
            </a:extLst>
          </p:cNvPr>
          <p:cNvPicPr>
            <a:picLocks noChangeAspect="1"/>
          </p:cNvPicPr>
          <p:nvPr/>
        </p:nvPicPr>
        <p:blipFill rotWithShape="1">
          <a:blip r:embed="rId2"/>
          <a:srcRect r="10235" b="-7"/>
          <a:stretch/>
        </p:blipFill>
        <p:spPr>
          <a:xfrm>
            <a:off x="7419068" y="3269068"/>
            <a:ext cx="3647044" cy="2852158"/>
          </a:xfrm>
          <a:prstGeom prst="rect">
            <a:avLst/>
          </a:prstGeom>
        </p:spPr>
      </p:pic>
      <p:pic>
        <p:nvPicPr>
          <p:cNvPr id="6" name="Picture 5">
            <a:extLst>
              <a:ext uri="{FF2B5EF4-FFF2-40B4-BE49-F238E27FC236}">
                <a16:creationId xmlns:a16="http://schemas.microsoft.com/office/drawing/2014/main" id="{FEB4DB6A-ACA4-419B-A52C-E34D14A4D544}"/>
              </a:ext>
            </a:extLst>
          </p:cNvPr>
          <p:cNvPicPr>
            <a:picLocks noChangeAspect="1"/>
          </p:cNvPicPr>
          <p:nvPr/>
        </p:nvPicPr>
        <p:blipFill>
          <a:blip r:embed="rId3"/>
          <a:stretch>
            <a:fillRect/>
          </a:stretch>
        </p:blipFill>
        <p:spPr>
          <a:xfrm>
            <a:off x="7365903" y="330854"/>
            <a:ext cx="3753374" cy="2924583"/>
          </a:xfrm>
          <a:prstGeom prst="rect">
            <a:avLst/>
          </a:prstGeom>
        </p:spPr>
      </p:pic>
    </p:spTree>
    <p:extLst>
      <p:ext uri="{BB962C8B-B14F-4D97-AF65-F5344CB8AC3E}">
        <p14:creationId xmlns:p14="http://schemas.microsoft.com/office/powerpoint/2010/main" val="39058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7">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20" name="Freeform: Shape 8">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0">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1">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24" name="Rectangle 13">
            <a:extLst>
              <a:ext uri="{FF2B5EF4-FFF2-40B4-BE49-F238E27FC236}">
                <a16:creationId xmlns:a16="http://schemas.microsoft.com/office/drawing/2014/main" id="{4958DF84-F5C6-794F-8945-485D6C107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3" descr="Confetti falling through the air against a blue background">
            <a:extLst>
              <a:ext uri="{FF2B5EF4-FFF2-40B4-BE49-F238E27FC236}">
                <a16:creationId xmlns:a16="http://schemas.microsoft.com/office/drawing/2014/main" id="{A3CB45AA-D338-0789-FB46-DA6BC004E1A8}"/>
              </a:ext>
            </a:extLst>
          </p:cNvPr>
          <p:cNvPicPr>
            <a:picLocks noChangeAspect="1"/>
          </p:cNvPicPr>
          <p:nvPr/>
        </p:nvPicPr>
        <p:blipFill rotWithShape="1">
          <a:blip r:embed="rId2"/>
          <a:srcRect t="15413"/>
          <a:stretch/>
        </p:blipFill>
        <p:spPr>
          <a:xfrm>
            <a:off x="20" y="10"/>
            <a:ext cx="12191979" cy="6857989"/>
          </a:xfrm>
          <a:prstGeom prst="rect">
            <a:avLst/>
          </a:prstGeom>
        </p:spPr>
      </p:pic>
      <p:sp useBgFill="1">
        <p:nvSpPr>
          <p:cNvPr id="26" name="Freeform: Shape 15">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5594"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615651-234A-CC5F-F23D-4371088ED1C0}"/>
              </a:ext>
            </a:extLst>
          </p:cNvPr>
          <p:cNvSpPr>
            <a:spLocks noGrp="1"/>
          </p:cNvSpPr>
          <p:nvPr>
            <p:ph type="title"/>
          </p:nvPr>
        </p:nvSpPr>
        <p:spPr>
          <a:xfrm>
            <a:off x="7569389" y="1826096"/>
            <a:ext cx="3149221" cy="2142699"/>
          </a:xfrm>
        </p:spPr>
        <p:txBody>
          <a:bodyPr vert="horz" lIns="91440" tIns="45720" rIns="91440" bIns="45720" rtlCol="0" anchor="b">
            <a:normAutofit/>
          </a:bodyPr>
          <a:lstStyle/>
          <a:p>
            <a:pPr algn="ctr"/>
            <a:r>
              <a:rPr lang="en-US"/>
              <a:t>Institute Bulletin: Celebrations</a:t>
            </a:r>
          </a:p>
        </p:txBody>
      </p:sp>
      <p:sp>
        <p:nvSpPr>
          <p:cNvPr id="18" name="Freeform: Shape 17">
            <a:extLst>
              <a:ext uri="{FF2B5EF4-FFF2-40B4-BE49-F238E27FC236}">
                <a16:creationId xmlns:a16="http://schemas.microsoft.com/office/drawing/2014/main" id="{72E67446-732B-4F72-8560-6FABB6CB2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827"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8236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89EF-E37B-4345-8A8B-FC341581FD73}"/>
              </a:ext>
            </a:extLst>
          </p:cNvPr>
          <p:cNvSpPr>
            <a:spLocks noGrp="1"/>
          </p:cNvSpPr>
          <p:nvPr>
            <p:ph type="title"/>
          </p:nvPr>
        </p:nvSpPr>
        <p:spPr>
          <a:xfrm>
            <a:off x="647700" y="1850369"/>
            <a:ext cx="3983023" cy="2327348"/>
          </a:xfrm>
        </p:spPr>
        <p:txBody>
          <a:bodyPr vert="horz" lIns="91440" tIns="45720" rIns="91440" bIns="45720" rtlCol="0" anchor="ctr">
            <a:normAutofit/>
          </a:bodyPr>
          <a:lstStyle/>
          <a:p>
            <a:pPr algn="ctr">
              <a:lnSpc>
                <a:spcPct val="90000"/>
              </a:lnSpc>
            </a:pPr>
            <a:r>
              <a:rPr lang="en-US" sz="4400" dirty="0"/>
              <a:t>Level Data On-Page Validations</a:t>
            </a:r>
          </a:p>
        </p:txBody>
      </p:sp>
      <p:pic>
        <p:nvPicPr>
          <p:cNvPr id="6" name="Picture 5">
            <a:extLst>
              <a:ext uri="{FF2B5EF4-FFF2-40B4-BE49-F238E27FC236}">
                <a16:creationId xmlns:a16="http://schemas.microsoft.com/office/drawing/2014/main" id="{F2FD43E6-CAC0-4E75-AE8D-27BB4DE9822C}"/>
              </a:ext>
            </a:extLst>
          </p:cNvPr>
          <p:cNvPicPr>
            <a:picLocks noChangeAspect="1"/>
          </p:cNvPicPr>
          <p:nvPr/>
        </p:nvPicPr>
        <p:blipFill>
          <a:blip r:embed="rId2"/>
          <a:stretch>
            <a:fillRect/>
          </a:stretch>
        </p:blipFill>
        <p:spPr>
          <a:xfrm>
            <a:off x="4877171" y="988853"/>
            <a:ext cx="6608406" cy="4576320"/>
          </a:xfrm>
          <a:prstGeom prst="rect">
            <a:avLst/>
          </a:prstGeom>
        </p:spPr>
      </p:pic>
    </p:spTree>
    <p:extLst>
      <p:ext uri="{BB962C8B-B14F-4D97-AF65-F5344CB8AC3E}">
        <p14:creationId xmlns:p14="http://schemas.microsoft.com/office/powerpoint/2010/main" val="95914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48EC-4E48-4E5B-8DDD-C8670B23F748}"/>
              </a:ext>
            </a:extLst>
          </p:cNvPr>
          <p:cNvSpPr>
            <a:spLocks noGrp="1"/>
          </p:cNvSpPr>
          <p:nvPr>
            <p:ph type="title"/>
          </p:nvPr>
        </p:nvSpPr>
        <p:spPr>
          <a:xfrm>
            <a:off x="6800564" y="2794836"/>
            <a:ext cx="4686870" cy="1746195"/>
          </a:xfrm>
        </p:spPr>
        <p:txBody>
          <a:bodyPr vert="horz" lIns="91440" tIns="45720" rIns="91440" bIns="45720" rtlCol="0" anchor="b">
            <a:normAutofit/>
          </a:bodyPr>
          <a:lstStyle/>
          <a:p>
            <a:pPr algn="ctr">
              <a:lnSpc>
                <a:spcPct val="90000"/>
              </a:lnSpc>
            </a:pPr>
            <a:r>
              <a:rPr lang="en-US" sz="4400"/>
              <a:t>Level Data State Validations</a:t>
            </a:r>
          </a:p>
        </p:txBody>
      </p:sp>
      <p:pic>
        <p:nvPicPr>
          <p:cNvPr id="6" name="Graphic 5" descr="Checkmark">
            <a:extLst>
              <a:ext uri="{FF2B5EF4-FFF2-40B4-BE49-F238E27FC236}">
                <a16:creationId xmlns:a16="http://schemas.microsoft.com/office/drawing/2014/main" id="{1C76DDF1-44A0-4664-AB38-F250A5B4D9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699" y="1000575"/>
            <a:ext cx="4856850" cy="4856850"/>
          </a:xfrm>
          <a:prstGeom prst="rect">
            <a:avLst/>
          </a:prstGeom>
        </p:spPr>
      </p:pic>
    </p:spTree>
    <p:extLst>
      <p:ext uri="{BB962C8B-B14F-4D97-AF65-F5344CB8AC3E}">
        <p14:creationId xmlns:p14="http://schemas.microsoft.com/office/powerpoint/2010/main" val="218300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D829-DD98-4D36-B129-1950BD9E80F1}"/>
              </a:ext>
            </a:extLst>
          </p:cNvPr>
          <p:cNvSpPr>
            <a:spLocks noGrp="1"/>
          </p:cNvSpPr>
          <p:nvPr>
            <p:ph type="title"/>
          </p:nvPr>
        </p:nvSpPr>
        <p:spPr>
          <a:xfrm>
            <a:off x="623596" y="891646"/>
            <a:ext cx="10515600" cy="819738"/>
          </a:xfrm>
        </p:spPr>
        <p:txBody>
          <a:bodyPr vert="horz" lIns="91440" tIns="45720" rIns="91440" bIns="45720" rtlCol="0" anchor="ctr">
            <a:normAutofit/>
          </a:bodyPr>
          <a:lstStyle/>
          <a:p>
            <a:pPr algn="ctr"/>
            <a:r>
              <a:rPr lang="en-US" dirty="0"/>
              <a:t>Level Data State Validations</a:t>
            </a:r>
          </a:p>
        </p:txBody>
      </p:sp>
      <p:sp>
        <p:nvSpPr>
          <p:cNvPr id="3" name="TextBox 2">
            <a:extLst>
              <a:ext uri="{FF2B5EF4-FFF2-40B4-BE49-F238E27FC236}">
                <a16:creationId xmlns:a16="http://schemas.microsoft.com/office/drawing/2014/main" id="{EA8BDC29-ACAE-41DE-BE00-B6648B4771B1}"/>
              </a:ext>
            </a:extLst>
          </p:cNvPr>
          <p:cNvSpPr txBox="1"/>
          <p:nvPr/>
        </p:nvSpPr>
        <p:spPr>
          <a:xfrm>
            <a:off x="1067433" y="1998634"/>
            <a:ext cx="10515600" cy="4180164"/>
          </a:xfrm>
          <a:prstGeom prst="rect">
            <a:avLst/>
          </a:prstGeom>
        </p:spPr>
        <p:txBody>
          <a:bodyPr vert="horz" lIns="91440" tIns="45720" rIns="91440" bIns="45720" rtlCol="0" anchor="t">
            <a:normAutofit/>
          </a:bodyPr>
          <a:lstStyle/>
          <a:p>
            <a:pPr>
              <a:lnSpc>
                <a:spcPct val="120000"/>
              </a:lnSpc>
              <a:spcAft>
                <a:spcPts val="600"/>
              </a:spcAft>
            </a:pPr>
            <a:r>
              <a:rPr lang="en-US" sz="3200" spc="100" dirty="0">
                <a:solidFill>
                  <a:schemeClr val="tx2">
                    <a:alpha val="85000"/>
                  </a:schemeClr>
                </a:solidFill>
              </a:rPr>
              <a:t>LD State Validations — actively locate and identify errors in your PowerSchool data that make state reporting and CRDC submissions difficult.</a:t>
            </a:r>
          </a:p>
        </p:txBody>
      </p:sp>
    </p:spTree>
    <p:extLst>
      <p:ext uri="{BB962C8B-B14F-4D97-AF65-F5344CB8AC3E}">
        <p14:creationId xmlns:p14="http://schemas.microsoft.com/office/powerpoint/2010/main" val="386434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1F0B-4B4C-4506-A259-0723B2CA2918}"/>
              </a:ext>
            </a:extLst>
          </p:cNvPr>
          <p:cNvSpPr>
            <a:spLocks noGrp="1"/>
          </p:cNvSpPr>
          <p:nvPr>
            <p:ph type="title"/>
          </p:nvPr>
        </p:nvSpPr>
        <p:spPr>
          <a:xfrm>
            <a:off x="305858" y="400225"/>
            <a:ext cx="8596668" cy="799750"/>
          </a:xfrm>
        </p:spPr>
        <p:txBody>
          <a:bodyPr/>
          <a:lstStyle/>
          <a:p>
            <a:r>
              <a:rPr lang="en-US" dirty="0"/>
              <a:t>135</a:t>
            </a:r>
            <a:r>
              <a:rPr lang="en-US" baseline="30000" dirty="0"/>
              <a:t>th</a:t>
            </a:r>
            <a:r>
              <a:rPr lang="en-US" dirty="0"/>
              <a:t> Day Funding</a:t>
            </a:r>
          </a:p>
        </p:txBody>
      </p:sp>
      <p:graphicFrame>
        <p:nvGraphicFramePr>
          <p:cNvPr id="5" name="Content Placeholder 2">
            <a:extLst>
              <a:ext uri="{FF2B5EF4-FFF2-40B4-BE49-F238E27FC236}">
                <a16:creationId xmlns:a16="http://schemas.microsoft.com/office/drawing/2014/main" id="{204C3EEB-9107-C7FE-E912-C28BA6B09BE3}"/>
              </a:ext>
            </a:extLst>
          </p:cNvPr>
          <p:cNvGraphicFramePr>
            <a:graphicFrameLocks noGrp="1"/>
          </p:cNvGraphicFramePr>
          <p:nvPr>
            <p:ph idx="1"/>
            <p:extLst>
              <p:ext uri="{D42A27DB-BD31-4B8C-83A1-F6EECF244321}">
                <p14:modId xmlns:p14="http://schemas.microsoft.com/office/powerpoint/2010/main" val="2056470767"/>
              </p:ext>
            </p:extLst>
          </p:nvPr>
        </p:nvGraphicFramePr>
        <p:xfrm>
          <a:off x="305858" y="1595263"/>
          <a:ext cx="11371791" cy="500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903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3153-18E2-4447-81E3-3285A4F7E60B}"/>
              </a:ext>
            </a:extLst>
          </p:cNvPr>
          <p:cNvSpPr>
            <a:spLocks noGrp="1"/>
          </p:cNvSpPr>
          <p:nvPr>
            <p:ph type="title"/>
          </p:nvPr>
        </p:nvSpPr>
        <p:spPr>
          <a:xfrm>
            <a:off x="619500" y="352338"/>
            <a:ext cx="5314536" cy="1325563"/>
          </a:xfrm>
        </p:spPr>
        <p:txBody>
          <a:bodyPr>
            <a:normAutofit/>
          </a:bodyPr>
          <a:lstStyle/>
          <a:p>
            <a:r>
              <a:rPr lang="en-US" dirty="0"/>
              <a:t>135</a:t>
            </a:r>
            <a:r>
              <a:rPr lang="en-US" baseline="30000" dirty="0"/>
              <a:t>th</a:t>
            </a:r>
            <a:r>
              <a:rPr lang="en-US" dirty="0"/>
              <a:t> Day Funding</a:t>
            </a:r>
          </a:p>
        </p:txBody>
      </p:sp>
      <p:sp>
        <p:nvSpPr>
          <p:cNvPr id="3" name="Content Placeholder 2">
            <a:extLst>
              <a:ext uri="{FF2B5EF4-FFF2-40B4-BE49-F238E27FC236}">
                <a16:creationId xmlns:a16="http://schemas.microsoft.com/office/drawing/2014/main" id="{1E7E6CC5-BA3F-4E3F-AB22-8D2ECA57A6E8}"/>
              </a:ext>
            </a:extLst>
          </p:cNvPr>
          <p:cNvSpPr>
            <a:spLocks noGrp="1"/>
          </p:cNvSpPr>
          <p:nvPr>
            <p:ph idx="1"/>
          </p:nvPr>
        </p:nvSpPr>
        <p:spPr>
          <a:xfrm>
            <a:off x="419451" y="1493240"/>
            <a:ext cx="9991288" cy="4898035"/>
          </a:xfrm>
        </p:spPr>
        <p:txBody>
          <a:bodyPr anchor="t">
            <a:normAutofit fontScale="77500" lnSpcReduction="20000"/>
          </a:bodyPr>
          <a:lstStyle/>
          <a:p>
            <a:r>
              <a:rPr lang="en-US" sz="2300" b="1" dirty="0"/>
              <a:t>SC09 Cumulative Class from Extract</a:t>
            </a:r>
            <a:r>
              <a:rPr lang="en-US" sz="2300" dirty="0"/>
              <a:t> - The Cumulative Class from Extract allows for the creation of the Cumulative Class Report based on prior report extracts for the currently selected school year and currently selected school. The report will be the data that was generated when the extract was originally created. Report extracts may or may not be ones that are required by the SCDE for state funding. The list of report extracts is sorted by School Name, Day Number, and the Date/Time the report extract was created. </a:t>
            </a:r>
            <a:r>
              <a:rPr lang="en-US" sz="2300" b="1" dirty="0"/>
              <a:t>Note: </a:t>
            </a:r>
            <a:r>
              <a:rPr lang="en-US" sz="2300" dirty="0"/>
              <a:t>After you have selected an extract for funding, go to the Cumulative Class Report from Extract. </a:t>
            </a:r>
            <a:r>
              <a:rPr lang="en-US" sz="2300" b="1" dirty="0">
                <a:solidFill>
                  <a:schemeClr val="accent2">
                    <a:lumMod val="75000"/>
                  </a:schemeClr>
                </a:solidFill>
              </a:rPr>
              <a:t>You will look on this page to ensure the ‘Y’ is displayed beside the extract that you want SCDE to use to calculate your funding.</a:t>
            </a:r>
          </a:p>
          <a:p>
            <a:endParaRPr lang="en-US" sz="2300" dirty="0"/>
          </a:p>
          <a:p>
            <a:r>
              <a:rPr lang="en-US" sz="2300" b="1" dirty="0"/>
              <a:t>SC09 Membership &amp; Attendance from Extract</a:t>
            </a:r>
            <a:r>
              <a:rPr lang="en-US" sz="2300" dirty="0"/>
              <a:t> – SC09 Membership &amp; Attendance from Extract allows users to select a previously generated report extract for reprinting the SC06 Membership &amp; Attendance Report for the currently selected school year and the currently selected school. The report will be the data that was generated when the extract was originally created. The report will include the date/time each extract was created. Report extracts may or may not be ones that are required by the SCDE for state funding. The list of report extracts is sorted by School Name, Day Number, the Self-contained indicator, and the Date/Time the report extract was created. </a:t>
            </a:r>
            <a:r>
              <a:rPr lang="en-US" sz="2300" b="1" dirty="0">
                <a:solidFill>
                  <a:schemeClr val="accent2">
                    <a:lumMod val="75000"/>
                  </a:schemeClr>
                </a:solidFill>
              </a:rPr>
              <a:t>Note:</a:t>
            </a:r>
            <a:r>
              <a:rPr lang="en-US" sz="2300" dirty="0">
                <a:solidFill>
                  <a:schemeClr val="accent2">
                    <a:lumMod val="75000"/>
                  </a:schemeClr>
                </a:solidFill>
              </a:rPr>
              <a:t> </a:t>
            </a:r>
            <a:r>
              <a:rPr lang="en-US" sz="2300" b="1" dirty="0">
                <a:solidFill>
                  <a:schemeClr val="accent2">
                    <a:lumMod val="75000"/>
                  </a:schemeClr>
                </a:solidFill>
              </a:rPr>
              <a:t>After you have selected an extract for funding, go to the Mem &amp; </a:t>
            </a:r>
            <a:r>
              <a:rPr lang="en-US" sz="2300" b="1" dirty="0" err="1">
                <a:solidFill>
                  <a:schemeClr val="accent2">
                    <a:lumMod val="75000"/>
                  </a:schemeClr>
                </a:solidFill>
              </a:rPr>
              <a:t>Att</a:t>
            </a:r>
            <a:r>
              <a:rPr lang="en-US" sz="2300" b="1" dirty="0">
                <a:solidFill>
                  <a:schemeClr val="accent2">
                    <a:lumMod val="75000"/>
                  </a:schemeClr>
                </a:solidFill>
              </a:rPr>
              <a:t> Report from Extract to ensure the ‘Y’ is displayed beside the extract you want SCDE to use to calculate your funding</a:t>
            </a:r>
          </a:p>
          <a:p>
            <a:endParaRPr lang="en-US" sz="1000" b="1" dirty="0"/>
          </a:p>
          <a:p>
            <a:endParaRPr lang="en-US" sz="1000" dirty="0"/>
          </a:p>
        </p:txBody>
      </p:sp>
    </p:spTree>
    <p:extLst>
      <p:ext uri="{BB962C8B-B14F-4D97-AF65-F5344CB8AC3E}">
        <p14:creationId xmlns:p14="http://schemas.microsoft.com/office/powerpoint/2010/main" val="3805129971"/>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47BE-6FC3-4FDD-8A5C-76F4DFA9676E}"/>
              </a:ext>
            </a:extLst>
          </p:cNvPr>
          <p:cNvSpPr>
            <a:spLocks noGrp="1"/>
          </p:cNvSpPr>
          <p:nvPr>
            <p:ph type="title"/>
          </p:nvPr>
        </p:nvSpPr>
        <p:spPr>
          <a:xfrm>
            <a:off x="677334" y="83976"/>
            <a:ext cx="10515600" cy="1149512"/>
          </a:xfrm>
        </p:spPr>
        <p:txBody>
          <a:bodyPr/>
          <a:lstStyle/>
          <a:p>
            <a:r>
              <a:rPr lang="en-US"/>
              <a:t>135</a:t>
            </a:r>
            <a:r>
              <a:rPr lang="en-US" baseline="30000"/>
              <a:t>th</a:t>
            </a:r>
            <a:r>
              <a:rPr lang="en-US"/>
              <a:t> Day Funding</a:t>
            </a:r>
            <a:endParaRPr lang="en-US" dirty="0"/>
          </a:p>
        </p:txBody>
      </p:sp>
      <p:graphicFrame>
        <p:nvGraphicFramePr>
          <p:cNvPr id="5" name="Content Placeholder 2">
            <a:extLst>
              <a:ext uri="{FF2B5EF4-FFF2-40B4-BE49-F238E27FC236}">
                <a16:creationId xmlns:a16="http://schemas.microsoft.com/office/drawing/2014/main" id="{6B36CAAE-4C06-2936-6C99-8C6607BAF73A}"/>
              </a:ext>
            </a:extLst>
          </p:cNvPr>
          <p:cNvGraphicFramePr>
            <a:graphicFrameLocks noGrp="1"/>
          </p:cNvGraphicFramePr>
          <p:nvPr>
            <p:ph idx="1"/>
          </p:nvPr>
        </p:nvGraphicFramePr>
        <p:xfrm>
          <a:off x="542925" y="1233488"/>
          <a:ext cx="11363325" cy="5259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687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68" name="Freeform: Shape 57">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58">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59">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60">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63" name="Rectangle 62">
            <a:extLst>
              <a:ext uri="{FF2B5EF4-FFF2-40B4-BE49-F238E27FC236}">
                <a16:creationId xmlns:a16="http://schemas.microsoft.com/office/drawing/2014/main" id="{D93946D1-317E-4D93-98CD-1A773634B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5DEAB-8B1D-4831-887D-E0206C2BB1BE}"/>
              </a:ext>
            </a:extLst>
          </p:cNvPr>
          <p:cNvSpPr>
            <a:spLocks noGrp="1"/>
          </p:cNvSpPr>
          <p:nvPr>
            <p:ph type="title"/>
          </p:nvPr>
        </p:nvSpPr>
        <p:spPr>
          <a:xfrm>
            <a:off x="952502" y="1205038"/>
            <a:ext cx="4809472" cy="2561527"/>
          </a:xfrm>
        </p:spPr>
        <p:txBody>
          <a:bodyPr vert="horz" lIns="91440" tIns="45720" rIns="91440" bIns="45720" rtlCol="0" anchor="b">
            <a:normAutofit/>
          </a:bodyPr>
          <a:lstStyle/>
          <a:p>
            <a:r>
              <a:rPr lang="en-US" sz="4400" dirty="0"/>
              <a:t>Add-On Weightings</a:t>
            </a:r>
            <a:br>
              <a:rPr lang="en-US" sz="4400" dirty="0">
                <a:highlight>
                  <a:srgbClr val="FFFF00"/>
                </a:highlight>
              </a:rPr>
            </a:br>
            <a:endParaRPr lang="en-US" sz="4400" dirty="0">
              <a:highlight>
                <a:srgbClr val="FFFF00"/>
              </a:highlight>
            </a:endParaRPr>
          </a:p>
        </p:txBody>
      </p:sp>
      <p:sp>
        <p:nvSpPr>
          <p:cNvPr id="65" name="Freeform: Shape 64">
            <a:extLst>
              <a:ext uri="{FF2B5EF4-FFF2-40B4-BE49-F238E27FC236}">
                <a16:creationId xmlns:a16="http://schemas.microsoft.com/office/drawing/2014/main" id="{58B179A9-8053-4E1F-A1F1-97A776016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81" y="1907347"/>
            <a:ext cx="2249810" cy="304413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solidFill>
            <a:schemeClr val="bg2">
              <a:lumMod val="75000"/>
              <a:alpha val="15000"/>
            </a:schemeClr>
          </a:solidFill>
          <a:ln w="254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a:extLst>
              <a:ext uri="{FF2B5EF4-FFF2-40B4-BE49-F238E27FC236}">
                <a16:creationId xmlns:a16="http://schemas.microsoft.com/office/drawing/2014/main" id="{0732138F-A904-47FA-A71D-550BA23A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4177" y="1824533"/>
            <a:ext cx="2372219"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C1D3118C-8CF1-4DA9-B23B-3E82AB9749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3705" y="1907347"/>
            <a:ext cx="2249810" cy="304413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solidFill>
            <a:schemeClr val="bg2">
              <a:lumMod val="75000"/>
              <a:alpha val="15000"/>
            </a:schemeClr>
          </a:solidFill>
          <a:ln w="254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1E68AA3D-1928-4113-A553-429ED3523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82500" y="1824533"/>
            <a:ext cx="2372219"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F154D25A-ABC3-471D-843E-8F284EAB9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4543" y="0"/>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3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9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3 h 2294745"/>
              <a:gd name="connsiteX20" fmla="*/ 39706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3"/>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9" y="1845313"/>
                </a:cubicBezTo>
                <a:cubicBezTo>
                  <a:pt x="91821" y="1704061"/>
                  <a:pt x="0" y="1542068"/>
                  <a:pt x="0" y="1218426"/>
                </a:cubicBezTo>
                <a:lnTo>
                  <a:pt x="0" y="1058531"/>
                </a:lnTo>
                <a:lnTo>
                  <a:pt x="0" y="848826"/>
                </a:lnTo>
                <a:lnTo>
                  <a:pt x="0" y="696534"/>
                </a:lnTo>
                <a:lnTo>
                  <a:pt x="0" y="422824"/>
                </a:lnTo>
                <a:lnTo>
                  <a:pt x="0" y="326933"/>
                </a:lnTo>
                <a:cubicBezTo>
                  <a:pt x="0" y="205568"/>
                  <a:pt x="12913" y="106934"/>
                  <a:pt x="39706" y="23601"/>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6B46C890-89DD-45B3-8228-EA43662A4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3339" y="0"/>
            <a:ext cx="2372219" cy="2377558"/>
          </a:xfrm>
          <a:custGeom>
            <a:avLst/>
            <a:gdLst>
              <a:gd name="connsiteX0" fmla="*/ 37572 w 2372219"/>
              <a:gd name="connsiteY0" fmla="*/ 0 h 2377558"/>
              <a:gd name="connsiteX1" fmla="*/ 2334647 w 2372219"/>
              <a:gd name="connsiteY1" fmla="*/ 0 h 2377558"/>
              <a:gd name="connsiteX2" fmla="*/ 2353763 w 2372219"/>
              <a:gd name="connsiteY2" fmla="*/ 76379 h 2377558"/>
              <a:gd name="connsiteX3" fmla="*/ 2372219 w 2372219"/>
              <a:gd name="connsiteY3" fmla="*/ 302680 h 2377558"/>
              <a:gd name="connsiteX4" fmla="*/ 2372219 w 2372219"/>
              <a:gd name="connsiteY4" fmla="*/ 403788 h 2377558"/>
              <a:gd name="connsiteX5" fmla="*/ 2372219 w 2372219"/>
              <a:gd name="connsiteY5" fmla="*/ 692390 h 2377558"/>
              <a:gd name="connsiteX6" fmla="*/ 2372219 w 2372219"/>
              <a:gd name="connsiteY6" fmla="*/ 852968 h 2377558"/>
              <a:gd name="connsiteX7" fmla="*/ 2372219 w 2372219"/>
              <a:gd name="connsiteY7" fmla="*/ 1074083 h 2377558"/>
              <a:gd name="connsiteX8" fmla="*/ 2372219 w 2372219"/>
              <a:gd name="connsiteY8" fmla="*/ 1242678 h 2377558"/>
              <a:gd name="connsiteX9" fmla="*/ 2062403 w 2372219"/>
              <a:gd name="connsiteY9" fmla="*/ 1903673 h 2377558"/>
              <a:gd name="connsiteX10" fmla="*/ 1292111 w 2372219"/>
              <a:gd name="connsiteY10" fmla="*/ 2286325 h 2377558"/>
              <a:gd name="connsiteX11" fmla="*/ 1184165 w 2372219"/>
              <a:gd name="connsiteY11" fmla="*/ 2377558 h 2377558"/>
              <a:gd name="connsiteX12" fmla="*/ 1080107 w 2372219"/>
              <a:gd name="connsiteY12" fmla="*/ 2286325 h 2377558"/>
              <a:gd name="connsiteX13" fmla="*/ 309816 w 2372219"/>
              <a:gd name="connsiteY13" fmla="*/ 1903673 h 2377558"/>
              <a:gd name="connsiteX14" fmla="*/ 0 w 2372219"/>
              <a:gd name="connsiteY14" fmla="*/ 1242678 h 2377558"/>
              <a:gd name="connsiteX15" fmla="*/ 0 w 2372219"/>
              <a:gd name="connsiteY15" fmla="*/ 1074083 h 2377558"/>
              <a:gd name="connsiteX16" fmla="*/ 0 w 2372219"/>
              <a:gd name="connsiteY16" fmla="*/ 852968 h 2377558"/>
              <a:gd name="connsiteX17" fmla="*/ 0 w 2372219"/>
              <a:gd name="connsiteY17" fmla="*/ 692390 h 2377558"/>
              <a:gd name="connsiteX18" fmla="*/ 0 w 2372219"/>
              <a:gd name="connsiteY18" fmla="*/ 403788 h 2377558"/>
              <a:gd name="connsiteX19" fmla="*/ 0 w 2372219"/>
              <a:gd name="connsiteY19" fmla="*/ 302680 h 2377558"/>
              <a:gd name="connsiteX20" fmla="*/ 18456 w 2372219"/>
              <a:gd name="connsiteY20" fmla="*/ 76379 h 2377558"/>
              <a:gd name="connsiteX0" fmla="*/ 37572 w 2372219"/>
              <a:gd name="connsiteY0" fmla="*/ 0 h 2377558"/>
              <a:gd name="connsiteX1" fmla="*/ 2334647 w 2372219"/>
              <a:gd name="connsiteY1" fmla="*/ 0 h 2377558"/>
              <a:gd name="connsiteX2" fmla="*/ 2353763 w 2372219"/>
              <a:gd name="connsiteY2" fmla="*/ 76379 h 2377558"/>
              <a:gd name="connsiteX3" fmla="*/ 2372219 w 2372219"/>
              <a:gd name="connsiteY3" fmla="*/ 302680 h 2377558"/>
              <a:gd name="connsiteX4" fmla="*/ 2372219 w 2372219"/>
              <a:gd name="connsiteY4" fmla="*/ 403788 h 2377558"/>
              <a:gd name="connsiteX5" fmla="*/ 2372219 w 2372219"/>
              <a:gd name="connsiteY5" fmla="*/ 692390 h 2377558"/>
              <a:gd name="connsiteX6" fmla="*/ 2372219 w 2372219"/>
              <a:gd name="connsiteY6" fmla="*/ 852968 h 2377558"/>
              <a:gd name="connsiteX7" fmla="*/ 2372219 w 2372219"/>
              <a:gd name="connsiteY7" fmla="*/ 1074083 h 2377558"/>
              <a:gd name="connsiteX8" fmla="*/ 2372219 w 2372219"/>
              <a:gd name="connsiteY8" fmla="*/ 1242678 h 2377558"/>
              <a:gd name="connsiteX9" fmla="*/ 2062403 w 2372219"/>
              <a:gd name="connsiteY9" fmla="*/ 1903673 h 2377558"/>
              <a:gd name="connsiteX10" fmla="*/ 1292111 w 2372219"/>
              <a:gd name="connsiteY10" fmla="*/ 2286325 h 2377558"/>
              <a:gd name="connsiteX11" fmla="*/ 1184165 w 2372219"/>
              <a:gd name="connsiteY11" fmla="*/ 2377558 h 2377558"/>
              <a:gd name="connsiteX12" fmla="*/ 1080107 w 2372219"/>
              <a:gd name="connsiteY12" fmla="*/ 2286325 h 2377558"/>
              <a:gd name="connsiteX13" fmla="*/ 309816 w 2372219"/>
              <a:gd name="connsiteY13" fmla="*/ 1903673 h 2377558"/>
              <a:gd name="connsiteX14" fmla="*/ 0 w 2372219"/>
              <a:gd name="connsiteY14" fmla="*/ 1242678 h 2377558"/>
              <a:gd name="connsiteX15" fmla="*/ 0 w 2372219"/>
              <a:gd name="connsiteY15" fmla="*/ 1074083 h 2377558"/>
              <a:gd name="connsiteX16" fmla="*/ 0 w 2372219"/>
              <a:gd name="connsiteY16" fmla="*/ 852968 h 2377558"/>
              <a:gd name="connsiteX17" fmla="*/ 0 w 2372219"/>
              <a:gd name="connsiteY17" fmla="*/ 692390 h 2377558"/>
              <a:gd name="connsiteX18" fmla="*/ 0 w 2372219"/>
              <a:gd name="connsiteY18" fmla="*/ 403788 h 2377558"/>
              <a:gd name="connsiteX19" fmla="*/ 0 w 2372219"/>
              <a:gd name="connsiteY19" fmla="*/ 302680 h 2377558"/>
              <a:gd name="connsiteX20" fmla="*/ 18456 w 2372219"/>
              <a:gd name="connsiteY20" fmla="*/ 76379 h 2377558"/>
              <a:gd name="connsiteX21" fmla="*/ 129012 w 2372219"/>
              <a:gd name="connsiteY21" fmla="*/ 91440 h 2377558"/>
              <a:gd name="connsiteX0" fmla="*/ 2334647 w 2372219"/>
              <a:gd name="connsiteY0" fmla="*/ 0 h 2377558"/>
              <a:gd name="connsiteX1" fmla="*/ 2353763 w 2372219"/>
              <a:gd name="connsiteY1" fmla="*/ 76379 h 2377558"/>
              <a:gd name="connsiteX2" fmla="*/ 2372219 w 2372219"/>
              <a:gd name="connsiteY2" fmla="*/ 302680 h 2377558"/>
              <a:gd name="connsiteX3" fmla="*/ 2372219 w 2372219"/>
              <a:gd name="connsiteY3" fmla="*/ 403788 h 2377558"/>
              <a:gd name="connsiteX4" fmla="*/ 2372219 w 2372219"/>
              <a:gd name="connsiteY4" fmla="*/ 692390 h 2377558"/>
              <a:gd name="connsiteX5" fmla="*/ 2372219 w 2372219"/>
              <a:gd name="connsiteY5" fmla="*/ 852968 h 2377558"/>
              <a:gd name="connsiteX6" fmla="*/ 2372219 w 2372219"/>
              <a:gd name="connsiteY6" fmla="*/ 1074083 h 2377558"/>
              <a:gd name="connsiteX7" fmla="*/ 2372219 w 2372219"/>
              <a:gd name="connsiteY7" fmla="*/ 1242678 h 2377558"/>
              <a:gd name="connsiteX8" fmla="*/ 2062403 w 2372219"/>
              <a:gd name="connsiteY8" fmla="*/ 1903673 h 2377558"/>
              <a:gd name="connsiteX9" fmla="*/ 1292111 w 2372219"/>
              <a:gd name="connsiteY9" fmla="*/ 2286325 h 2377558"/>
              <a:gd name="connsiteX10" fmla="*/ 1184165 w 2372219"/>
              <a:gd name="connsiteY10" fmla="*/ 2377558 h 2377558"/>
              <a:gd name="connsiteX11" fmla="*/ 1080107 w 2372219"/>
              <a:gd name="connsiteY11" fmla="*/ 2286325 h 2377558"/>
              <a:gd name="connsiteX12" fmla="*/ 309816 w 2372219"/>
              <a:gd name="connsiteY12" fmla="*/ 1903673 h 2377558"/>
              <a:gd name="connsiteX13" fmla="*/ 0 w 2372219"/>
              <a:gd name="connsiteY13" fmla="*/ 1242678 h 2377558"/>
              <a:gd name="connsiteX14" fmla="*/ 0 w 2372219"/>
              <a:gd name="connsiteY14" fmla="*/ 1074083 h 2377558"/>
              <a:gd name="connsiteX15" fmla="*/ 0 w 2372219"/>
              <a:gd name="connsiteY15" fmla="*/ 852968 h 2377558"/>
              <a:gd name="connsiteX16" fmla="*/ 0 w 2372219"/>
              <a:gd name="connsiteY16" fmla="*/ 692390 h 2377558"/>
              <a:gd name="connsiteX17" fmla="*/ 0 w 2372219"/>
              <a:gd name="connsiteY17" fmla="*/ 403788 h 2377558"/>
              <a:gd name="connsiteX18" fmla="*/ 0 w 2372219"/>
              <a:gd name="connsiteY18" fmla="*/ 302680 h 2377558"/>
              <a:gd name="connsiteX19" fmla="*/ 18456 w 2372219"/>
              <a:gd name="connsiteY19" fmla="*/ 76379 h 2377558"/>
              <a:gd name="connsiteX20" fmla="*/ 129012 w 2372219"/>
              <a:gd name="connsiteY20" fmla="*/ 91440 h 2377558"/>
              <a:gd name="connsiteX0" fmla="*/ 2334647 w 2372219"/>
              <a:gd name="connsiteY0" fmla="*/ 0 h 2377558"/>
              <a:gd name="connsiteX1" fmla="*/ 2353763 w 2372219"/>
              <a:gd name="connsiteY1" fmla="*/ 76379 h 2377558"/>
              <a:gd name="connsiteX2" fmla="*/ 2372219 w 2372219"/>
              <a:gd name="connsiteY2" fmla="*/ 302680 h 2377558"/>
              <a:gd name="connsiteX3" fmla="*/ 2372219 w 2372219"/>
              <a:gd name="connsiteY3" fmla="*/ 403788 h 2377558"/>
              <a:gd name="connsiteX4" fmla="*/ 2372219 w 2372219"/>
              <a:gd name="connsiteY4" fmla="*/ 692390 h 2377558"/>
              <a:gd name="connsiteX5" fmla="*/ 2372219 w 2372219"/>
              <a:gd name="connsiteY5" fmla="*/ 852968 h 2377558"/>
              <a:gd name="connsiteX6" fmla="*/ 2372219 w 2372219"/>
              <a:gd name="connsiteY6" fmla="*/ 1074083 h 2377558"/>
              <a:gd name="connsiteX7" fmla="*/ 2372219 w 2372219"/>
              <a:gd name="connsiteY7" fmla="*/ 1242678 h 2377558"/>
              <a:gd name="connsiteX8" fmla="*/ 2062403 w 2372219"/>
              <a:gd name="connsiteY8" fmla="*/ 1903673 h 2377558"/>
              <a:gd name="connsiteX9" fmla="*/ 1292111 w 2372219"/>
              <a:gd name="connsiteY9" fmla="*/ 2286325 h 2377558"/>
              <a:gd name="connsiteX10" fmla="*/ 1184165 w 2372219"/>
              <a:gd name="connsiteY10" fmla="*/ 2377558 h 2377558"/>
              <a:gd name="connsiteX11" fmla="*/ 1080107 w 2372219"/>
              <a:gd name="connsiteY11" fmla="*/ 2286325 h 2377558"/>
              <a:gd name="connsiteX12" fmla="*/ 309816 w 2372219"/>
              <a:gd name="connsiteY12" fmla="*/ 1903673 h 2377558"/>
              <a:gd name="connsiteX13" fmla="*/ 0 w 2372219"/>
              <a:gd name="connsiteY13" fmla="*/ 1242678 h 2377558"/>
              <a:gd name="connsiteX14" fmla="*/ 0 w 2372219"/>
              <a:gd name="connsiteY14" fmla="*/ 1074083 h 2377558"/>
              <a:gd name="connsiteX15" fmla="*/ 0 w 2372219"/>
              <a:gd name="connsiteY15" fmla="*/ 852968 h 2377558"/>
              <a:gd name="connsiteX16" fmla="*/ 0 w 2372219"/>
              <a:gd name="connsiteY16" fmla="*/ 692390 h 2377558"/>
              <a:gd name="connsiteX17" fmla="*/ 0 w 2372219"/>
              <a:gd name="connsiteY17" fmla="*/ 403788 h 2377558"/>
              <a:gd name="connsiteX18" fmla="*/ 0 w 2372219"/>
              <a:gd name="connsiteY18" fmla="*/ 302680 h 2377558"/>
              <a:gd name="connsiteX19" fmla="*/ 18456 w 2372219"/>
              <a:gd name="connsiteY19" fmla="*/ 76379 h 2377558"/>
              <a:gd name="connsiteX20" fmla="*/ 35896 w 2372219"/>
              <a:gd name="connsiteY20" fmla="*/ 2049 h 23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2219" h="2377558">
                <a:moveTo>
                  <a:pt x="2334647" y="0"/>
                </a:moveTo>
                <a:lnTo>
                  <a:pt x="2353763" y="76379"/>
                </a:lnTo>
                <a:cubicBezTo>
                  <a:pt x="2366168" y="142708"/>
                  <a:pt x="2372219" y="217368"/>
                  <a:pt x="2372219" y="302680"/>
                </a:cubicBezTo>
                <a:lnTo>
                  <a:pt x="2372219" y="403788"/>
                </a:lnTo>
                <a:lnTo>
                  <a:pt x="2372219" y="692390"/>
                </a:lnTo>
                <a:lnTo>
                  <a:pt x="2372219" y="852968"/>
                </a:lnTo>
                <a:lnTo>
                  <a:pt x="2372219" y="1074083"/>
                </a:lnTo>
                <a:lnTo>
                  <a:pt x="2372219" y="1242678"/>
                </a:lnTo>
                <a:cubicBezTo>
                  <a:pt x="2372219" y="1583929"/>
                  <a:pt x="2275402" y="1754736"/>
                  <a:pt x="2062403" y="1903673"/>
                </a:cubicBezTo>
                <a:cubicBezTo>
                  <a:pt x="1840890" y="2032009"/>
                  <a:pt x="1550133" y="2086932"/>
                  <a:pt x="1292111" y="2286325"/>
                </a:cubicBezTo>
                <a:lnTo>
                  <a:pt x="1184165" y="2377558"/>
                </a:lnTo>
                <a:lnTo>
                  <a:pt x="1080107" y="2286325"/>
                </a:lnTo>
                <a:cubicBezTo>
                  <a:pt x="822085" y="2086932"/>
                  <a:pt x="531327" y="2032009"/>
                  <a:pt x="309816" y="1903673"/>
                </a:cubicBezTo>
                <a:cubicBezTo>
                  <a:pt x="96817" y="1754736"/>
                  <a:pt x="0" y="1583929"/>
                  <a:pt x="0" y="1242678"/>
                </a:cubicBezTo>
                <a:lnTo>
                  <a:pt x="0" y="1074083"/>
                </a:lnTo>
                <a:lnTo>
                  <a:pt x="0" y="852968"/>
                </a:lnTo>
                <a:lnTo>
                  <a:pt x="0" y="692390"/>
                </a:lnTo>
                <a:lnTo>
                  <a:pt x="0" y="403788"/>
                </a:lnTo>
                <a:lnTo>
                  <a:pt x="0" y="302680"/>
                </a:lnTo>
                <a:cubicBezTo>
                  <a:pt x="0" y="217368"/>
                  <a:pt x="6051" y="142708"/>
                  <a:pt x="18456" y="76379"/>
                </a:cubicBezTo>
                <a:cubicBezTo>
                  <a:pt x="24828" y="50919"/>
                  <a:pt x="35896" y="2049"/>
                  <a:pt x="35896" y="2049"/>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E4AC1FBA-D93E-4EB8-B7F4-164F02D8B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4543" y="4563256"/>
            <a:ext cx="2249810" cy="2294744"/>
          </a:xfrm>
          <a:custGeom>
            <a:avLst/>
            <a:gdLst>
              <a:gd name="connsiteX0" fmla="*/ 1126749 w 2249810"/>
              <a:gd name="connsiteY0" fmla="*/ 0 h 2294744"/>
              <a:gd name="connsiteX1" fmla="*/ 1225438 w 2249810"/>
              <a:gd name="connsiteY1" fmla="*/ 86525 h 2294744"/>
              <a:gd name="connsiteX2" fmla="*/ 1955981 w 2249810"/>
              <a:gd name="connsiteY2" fmla="*/ 449433 h 2294744"/>
              <a:gd name="connsiteX3" fmla="*/ 2249810 w 2249810"/>
              <a:gd name="connsiteY3" fmla="*/ 1076320 h 2294744"/>
              <a:gd name="connsiteX4" fmla="*/ 2249810 w 2249810"/>
              <a:gd name="connsiteY4" fmla="*/ 1172210 h 2294744"/>
              <a:gd name="connsiteX5" fmla="*/ 2249810 w 2249810"/>
              <a:gd name="connsiteY5" fmla="*/ 1445920 h 2294744"/>
              <a:gd name="connsiteX6" fmla="*/ 2249810 w 2249810"/>
              <a:gd name="connsiteY6" fmla="*/ 1598212 h 2294744"/>
              <a:gd name="connsiteX7" fmla="*/ 2249810 w 2249810"/>
              <a:gd name="connsiteY7" fmla="*/ 1807917 h 2294744"/>
              <a:gd name="connsiteX8" fmla="*/ 2249810 w 2249810"/>
              <a:gd name="connsiteY8" fmla="*/ 1967812 h 2294744"/>
              <a:gd name="connsiteX9" fmla="*/ 2210105 w 2249810"/>
              <a:gd name="connsiteY9" fmla="*/ 2271144 h 2294744"/>
              <a:gd name="connsiteX10" fmla="*/ 2200649 w 2249810"/>
              <a:gd name="connsiteY10" fmla="*/ 2294744 h 2294744"/>
              <a:gd name="connsiteX11" fmla="*/ 49161 w 2249810"/>
              <a:gd name="connsiteY11" fmla="*/ 2294744 h 2294744"/>
              <a:gd name="connsiteX12" fmla="*/ 39706 w 2249810"/>
              <a:gd name="connsiteY12" fmla="*/ 2271144 h 2294744"/>
              <a:gd name="connsiteX13" fmla="*/ 0 w 2249810"/>
              <a:gd name="connsiteY13" fmla="*/ 1967812 h 2294744"/>
              <a:gd name="connsiteX14" fmla="*/ 0 w 2249810"/>
              <a:gd name="connsiteY14" fmla="*/ 1807917 h 2294744"/>
              <a:gd name="connsiteX15" fmla="*/ 0 w 2249810"/>
              <a:gd name="connsiteY15" fmla="*/ 1598212 h 2294744"/>
              <a:gd name="connsiteX16" fmla="*/ 0 w 2249810"/>
              <a:gd name="connsiteY16" fmla="*/ 1445920 h 2294744"/>
              <a:gd name="connsiteX17" fmla="*/ 0 w 2249810"/>
              <a:gd name="connsiteY17" fmla="*/ 1172210 h 2294744"/>
              <a:gd name="connsiteX18" fmla="*/ 0 w 2249810"/>
              <a:gd name="connsiteY18" fmla="*/ 1076320 h 2294744"/>
              <a:gd name="connsiteX19" fmla="*/ 293829 w 2249810"/>
              <a:gd name="connsiteY19" fmla="*/ 449433 h 2294744"/>
              <a:gd name="connsiteX20" fmla="*/ 1024373 w 2249810"/>
              <a:gd name="connsiteY20" fmla="*/ 86525 h 2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4">
                <a:moveTo>
                  <a:pt x="1126749" y="0"/>
                </a:moveTo>
                <a:lnTo>
                  <a:pt x="1225438" y="86525"/>
                </a:lnTo>
                <a:cubicBezTo>
                  <a:pt x="1470146" y="275630"/>
                  <a:pt x="1745900" y="327719"/>
                  <a:pt x="1955981" y="449433"/>
                </a:cubicBezTo>
                <a:cubicBezTo>
                  <a:pt x="2157990" y="590684"/>
                  <a:pt x="2249810" y="752678"/>
                  <a:pt x="2249810" y="1076320"/>
                </a:cubicBezTo>
                <a:lnTo>
                  <a:pt x="2249810" y="1172210"/>
                </a:lnTo>
                <a:lnTo>
                  <a:pt x="2249810" y="1445920"/>
                </a:lnTo>
                <a:lnTo>
                  <a:pt x="2249810" y="1598212"/>
                </a:lnTo>
                <a:lnTo>
                  <a:pt x="2249810" y="1807917"/>
                </a:lnTo>
                <a:lnTo>
                  <a:pt x="2249810" y="1967812"/>
                </a:lnTo>
                <a:cubicBezTo>
                  <a:pt x="2249810" y="2089178"/>
                  <a:pt x="2236898" y="2187812"/>
                  <a:pt x="2210105" y="2271144"/>
                </a:cubicBezTo>
                <a:lnTo>
                  <a:pt x="2200649" y="2294744"/>
                </a:lnTo>
                <a:lnTo>
                  <a:pt x="49161" y="2294744"/>
                </a:lnTo>
                <a:lnTo>
                  <a:pt x="39706" y="2271144"/>
                </a:lnTo>
                <a:cubicBezTo>
                  <a:pt x="12913" y="2187812"/>
                  <a:pt x="0" y="2089178"/>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3"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079C2B9A-BAD5-40C9-8F56-71E4A865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3339" y="4480441"/>
            <a:ext cx="2372219" cy="2379607"/>
          </a:xfrm>
          <a:custGeom>
            <a:avLst/>
            <a:gdLst>
              <a:gd name="connsiteX0" fmla="*/ 1188054 w 2372219"/>
              <a:gd name="connsiteY0" fmla="*/ 0 h 2377558"/>
              <a:gd name="connsiteX1" fmla="*/ 1292113 w 2372219"/>
              <a:gd name="connsiteY1" fmla="*/ 91233 h 2377558"/>
              <a:gd name="connsiteX2" fmla="*/ 2062403 w 2372219"/>
              <a:gd name="connsiteY2" fmla="*/ 473886 h 2377558"/>
              <a:gd name="connsiteX3" fmla="*/ 2372219 w 2372219"/>
              <a:gd name="connsiteY3" fmla="*/ 1134881 h 2377558"/>
              <a:gd name="connsiteX4" fmla="*/ 2372219 w 2372219"/>
              <a:gd name="connsiteY4" fmla="*/ 1235988 h 2377558"/>
              <a:gd name="connsiteX5" fmla="*/ 2372219 w 2372219"/>
              <a:gd name="connsiteY5" fmla="*/ 1524590 h 2377558"/>
              <a:gd name="connsiteX6" fmla="*/ 2372219 w 2372219"/>
              <a:gd name="connsiteY6" fmla="*/ 1685168 h 2377558"/>
              <a:gd name="connsiteX7" fmla="*/ 2372219 w 2372219"/>
              <a:gd name="connsiteY7" fmla="*/ 1906283 h 2377558"/>
              <a:gd name="connsiteX8" fmla="*/ 2372219 w 2372219"/>
              <a:gd name="connsiteY8" fmla="*/ 2074878 h 2377558"/>
              <a:gd name="connsiteX9" fmla="*/ 2353763 w 2372219"/>
              <a:gd name="connsiteY9" fmla="*/ 2301180 h 2377558"/>
              <a:gd name="connsiteX10" fmla="*/ 2334647 w 2372219"/>
              <a:gd name="connsiteY10" fmla="*/ 2377558 h 2377558"/>
              <a:gd name="connsiteX11" fmla="*/ 37572 w 2372219"/>
              <a:gd name="connsiteY11" fmla="*/ 2377558 h 2377558"/>
              <a:gd name="connsiteX12" fmla="*/ 18456 w 2372219"/>
              <a:gd name="connsiteY12" fmla="*/ 2301180 h 2377558"/>
              <a:gd name="connsiteX13" fmla="*/ 0 w 2372219"/>
              <a:gd name="connsiteY13" fmla="*/ 2074878 h 2377558"/>
              <a:gd name="connsiteX14" fmla="*/ 0 w 2372219"/>
              <a:gd name="connsiteY14" fmla="*/ 1906283 h 2377558"/>
              <a:gd name="connsiteX15" fmla="*/ 0 w 2372219"/>
              <a:gd name="connsiteY15" fmla="*/ 1685168 h 2377558"/>
              <a:gd name="connsiteX16" fmla="*/ 0 w 2372219"/>
              <a:gd name="connsiteY16" fmla="*/ 1524590 h 2377558"/>
              <a:gd name="connsiteX17" fmla="*/ 0 w 2372219"/>
              <a:gd name="connsiteY17" fmla="*/ 1235988 h 2377558"/>
              <a:gd name="connsiteX18" fmla="*/ 0 w 2372219"/>
              <a:gd name="connsiteY18" fmla="*/ 1134881 h 2377558"/>
              <a:gd name="connsiteX19" fmla="*/ 309816 w 2372219"/>
              <a:gd name="connsiteY19" fmla="*/ 473886 h 2377558"/>
              <a:gd name="connsiteX20" fmla="*/ 1080108 w 2372219"/>
              <a:gd name="connsiteY20" fmla="*/ 91233 h 2377558"/>
              <a:gd name="connsiteX0" fmla="*/ 2334647 w 2426087"/>
              <a:gd name="connsiteY0" fmla="*/ 2377558 h 2468998"/>
              <a:gd name="connsiteX1" fmla="*/ 37572 w 2426087"/>
              <a:gd name="connsiteY1" fmla="*/ 2377558 h 2468998"/>
              <a:gd name="connsiteX2" fmla="*/ 18456 w 2426087"/>
              <a:gd name="connsiteY2" fmla="*/ 2301180 h 2468998"/>
              <a:gd name="connsiteX3" fmla="*/ 0 w 2426087"/>
              <a:gd name="connsiteY3" fmla="*/ 2074878 h 2468998"/>
              <a:gd name="connsiteX4" fmla="*/ 0 w 2426087"/>
              <a:gd name="connsiteY4" fmla="*/ 1906283 h 2468998"/>
              <a:gd name="connsiteX5" fmla="*/ 0 w 2426087"/>
              <a:gd name="connsiteY5" fmla="*/ 1685168 h 2468998"/>
              <a:gd name="connsiteX6" fmla="*/ 0 w 2426087"/>
              <a:gd name="connsiteY6" fmla="*/ 1524590 h 2468998"/>
              <a:gd name="connsiteX7" fmla="*/ 0 w 2426087"/>
              <a:gd name="connsiteY7" fmla="*/ 1235988 h 2468998"/>
              <a:gd name="connsiteX8" fmla="*/ 0 w 2426087"/>
              <a:gd name="connsiteY8" fmla="*/ 1134881 h 2468998"/>
              <a:gd name="connsiteX9" fmla="*/ 309816 w 2426087"/>
              <a:gd name="connsiteY9" fmla="*/ 473886 h 2468998"/>
              <a:gd name="connsiteX10" fmla="*/ 1080108 w 2426087"/>
              <a:gd name="connsiteY10" fmla="*/ 91233 h 2468998"/>
              <a:gd name="connsiteX11" fmla="*/ 1188054 w 2426087"/>
              <a:gd name="connsiteY11" fmla="*/ 0 h 2468998"/>
              <a:gd name="connsiteX12" fmla="*/ 1292113 w 2426087"/>
              <a:gd name="connsiteY12" fmla="*/ 91233 h 2468998"/>
              <a:gd name="connsiteX13" fmla="*/ 2062403 w 2426087"/>
              <a:gd name="connsiteY13" fmla="*/ 473886 h 2468998"/>
              <a:gd name="connsiteX14" fmla="*/ 2372219 w 2426087"/>
              <a:gd name="connsiteY14" fmla="*/ 1134881 h 2468998"/>
              <a:gd name="connsiteX15" fmla="*/ 2372219 w 2426087"/>
              <a:gd name="connsiteY15" fmla="*/ 1235988 h 2468998"/>
              <a:gd name="connsiteX16" fmla="*/ 2372219 w 2426087"/>
              <a:gd name="connsiteY16" fmla="*/ 1524590 h 2468998"/>
              <a:gd name="connsiteX17" fmla="*/ 2372219 w 2426087"/>
              <a:gd name="connsiteY17" fmla="*/ 1685168 h 2468998"/>
              <a:gd name="connsiteX18" fmla="*/ 2372219 w 2426087"/>
              <a:gd name="connsiteY18" fmla="*/ 1906283 h 2468998"/>
              <a:gd name="connsiteX19" fmla="*/ 2372219 w 2426087"/>
              <a:gd name="connsiteY19" fmla="*/ 2074878 h 2468998"/>
              <a:gd name="connsiteX20" fmla="*/ 2353763 w 2426087"/>
              <a:gd name="connsiteY20" fmla="*/ 2301180 h 2468998"/>
              <a:gd name="connsiteX21" fmla="*/ 2426087 w 2426087"/>
              <a:gd name="connsiteY21" fmla="*/ 2468998 h 2468998"/>
              <a:gd name="connsiteX0" fmla="*/ 37572 w 2426087"/>
              <a:gd name="connsiteY0" fmla="*/ 2377558 h 2468998"/>
              <a:gd name="connsiteX1" fmla="*/ 18456 w 2426087"/>
              <a:gd name="connsiteY1" fmla="*/ 2301180 h 2468998"/>
              <a:gd name="connsiteX2" fmla="*/ 0 w 2426087"/>
              <a:gd name="connsiteY2" fmla="*/ 2074878 h 2468998"/>
              <a:gd name="connsiteX3" fmla="*/ 0 w 2426087"/>
              <a:gd name="connsiteY3" fmla="*/ 1906283 h 2468998"/>
              <a:gd name="connsiteX4" fmla="*/ 0 w 2426087"/>
              <a:gd name="connsiteY4" fmla="*/ 1685168 h 2468998"/>
              <a:gd name="connsiteX5" fmla="*/ 0 w 2426087"/>
              <a:gd name="connsiteY5" fmla="*/ 1524590 h 2468998"/>
              <a:gd name="connsiteX6" fmla="*/ 0 w 2426087"/>
              <a:gd name="connsiteY6" fmla="*/ 1235988 h 2468998"/>
              <a:gd name="connsiteX7" fmla="*/ 0 w 2426087"/>
              <a:gd name="connsiteY7" fmla="*/ 1134881 h 2468998"/>
              <a:gd name="connsiteX8" fmla="*/ 309816 w 2426087"/>
              <a:gd name="connsiteY8" fmla="*/ 473886 h 2468998"/>
              <a:gd name="connsiteX9" fmla="*/ 1080108 w 2426087"/>
              <a:gd name="connsiteY9" fmla="*/ 91233 h 2468998"/>
              <a:gd name="connsiteX10" fmla="*/ 1188054 w 2426087"/>
              <a:gd name="connsiteY10" fmla="*/ 0 h 2468998"/>
              <a:gd name="connsiteX11" fmla="*/ 1292113 w 2426087"/>
              <a:gd name="connsiteY11" fmla="*/ 91233 h 2468998"/>
              <a:gd name="connsiteX12" fmla="*/ 2062403 w 2426087"/>
              <a:gd name="connsiteY12" fmla="*/ 473886 h 2468998"/>
              <a:gd name="connsiteX13" fmla="*/ 2372219 w 2426087"/>
              <a:gd name="connsiteY13" fmla="*/ 1134881 h 2468998"/>
              <a:gd name="connsiteX14" fmla="*/ 2372219 w 2426087"/>
              <a:gd name="connsiteY14" fmla="*/ 1235988 h 2468998"/>
              <a:gd name="connsiteX15" fmla="*/ 2372219 w 2426087"/>
              <a:gd name="connsiteY15" fmla="*/ 1524590 h 2468998"/>
              <a:gd name="connsiteX16" fmla="*/ 2372219 w 2426087"/>
              <a:gd name="connsiteY16" fmla="*/ 1685168 h 2468998"/>
              <a:gd name="connsiteX17" fmla="*/ 2372219 w 2426087"/>
              <a:gd name="connsiteY17" fmla="*/ 1906283 h 2468998"/>
              <a:gd name="connsiteX18" fmla="*/ 2372219 w 2426087"/>
              <a:gd name="connsiteY18" fmla="*/ 2074878 h 2468998"/>
              <a:gd name="connsiteX19" fmla="*/ 2353763 w 2426087"/>
              <a:gd name="connsiteY19" fmla="*/ 2301180 h 2468998"/>
              <a:gd name="connsiteX20" fmla="*/ 2426087 w 2426087"/>
              <a:gd name="connsiteY20" fmla="*/ 2468998 h 2468998"/>
              <a:gd name="connsiteX0" fmla="*/ 37572 w 2426087"/>
              <a:gd name="connsiteY0" fmla="*/ 2377558 h 2468998"/>
              <a:gd name="connsiteX1" fmla="*/ 18456 w 2426087"/>
              <a:gd name="connsiteY1" fmla="*/ 2301180 h 2468998"/>
              <a:gd name="connsiteX2" fmla="*/ 0 w 2426087"/>
              <a:gd name="connsiteY2" fmla="*/ 2074878 h 2468998"/>
              <a:gd name="connsiteX3" fmla="*/ 0 w 2426087"/>
              <a:gd name="connsiteY3" fmla="*/ 1906283 h 2468998"/>
              <a:gd name="connsiteX4" fmla="*/ 0 w 2426087"/>
              <a:gd name="connsiteY4" fmla="*/ 1685168 h 2468998"/>
              <a:gd name="connsiteX5" fmla="*/ 0 w 2426087"/>
              <a:gd name="connsiteY5" fmla="*/ 1524590 h 2468998"/>
              <a:gd name="connsiteX6" fmla="*/ 0 w 2426087"/>
              <a:gd name="connsiteY6" fmla="*/ 1235988 h 2468998"/>
              <a:gd name="connsiteX7" fmla="*/ 0 w 2426087"/>
              <a:gd name="connsiteY7" fmla="*/ 1134881 h 2468998"/>
              <a:gd name="connsiteX8" fmla="*/ 309816 w 2426087"/>
              <a:gd name="connsiteY8" fmla="*/ 473886 h 2468998"/>
              <a:gd name="connsiteX9" fmla="*/ 1080108 w 2426087"/>
              <a:gd name="connsiteY9" fmla="*/ 91233 h 2468998"/>
              <a:gd name="connsiteX10" fmla="*/ 1188054 w 2426087"/>
              <a:gd name="connsiteY10" fmla="*/ 0 h 2468998"/>
              <a:gd name="connsiteX11" fmla="*/ 1292113 w 2426087"/>
              <a:gd name="connsiteY11" fmla="*/ 91233 h 2468998"/>
              <a:gd name="connsiteX12" fmla="*/ 2062403 w 2426087"/>
              <a:gd name="connsiteY12" fmla="*/ 473886 h 2468998"/>
              <a:gd name="connsiteX13" fmla="*/ 2372219 w 2426087"/>
              <a:gd name="connsiteY13" fmla="*/ 1134881 h 2468998"/>
              <a:gd name="connsiteX14" fmla="*/ 2372219 w 2426087"/>
              <a:gd name="connsiteY14" fmla="*/ 1235988 h 2468998"/>
              <a:gd name="connsiteX15" fmla="*/ 2372219 w 2426087"/>
              <a:gd name="connsiteY15" fmla="*/ 1685168 h 2468998"/>
              <a:gd name="connsiteX16" fmla="*/ 2372219 w 2426087"/>
              <a:gd name="connsiteY16" fmla="*/ 1906283 h 2468998"/>
              <a:gd name="connsiteX17" fmla="*/ 2372219 w 2426087"/>
              <a:gd name="connsiteY17" fmla="*/ 2074878 h 2468998"/>
              <a:gd name="connsiteX18" fmla="*/ 2353763 w 2426087"/>
              <a:gd name="connsiteY18" fmla="*/ 2301180 h 2468998"/>
              <a:gd name="connsiteX19" fmla="*/ 2426087 w 2426087"/>
              <a:gd name="connsiteY19" fmla="*/ 2468998 h 2468998"/>
              <a:gd name="connsiteX0" fmla="*/ 37572 w 2426087"/>
              <a:gd name="connsiteY0" fmla="*/ 2377558 h 2468998"/>
              <a:gd name="connsiteX1" fmla="*/ 18456 w 2426087"/>
              <a:gd name="connsiteY1" fmla="*/ 2301180 h 2468998"/>
              <a:gd name="connsiteX2" fmla="*/ 0 w 2426087"/>
              <a:gd name="connsiteY2" fmla="*/ 2074878 h 2468998"/>
              <a:gd name="connsiteX3" fmla="*/ 0 w 2426087"/>
              <a:gd name="connsiteY3" fmla="*/ 1906283 h 2468998"/>
              <a:gd name="connsiteX4" fmla="*/ 0 w 2426087"/>
              <a:gd name="connsiteY4" fmla="*/ 1685168 h 2468998"/>
              <a:gd name="connsiteX5" fmla="*/ 0 w 2426087"/>
              <a:gd name="connsiteY5" fmla="*/ 1524590 h 2468998"/>
              <a:gd name="connsiteX6" fmla="*/ 0 w 2426087"/>
              <a:gd name="connsiteY6" fmla="*/ 1235988 h 2468998"/>
              <a:gd name="connsiteX7" fmla="*/ 0 w 2426087"/>
              <a:gd name="connsiteY7" fmla="*/ 1134881 h 2468998"/>
              <a:gd name="connsiteX8" fmla="*/ 309816 w 2426087"/>
              <a:gd name="connsiteY8" fmla="*/ 473886 h 2468998"/>
              <a:gd name="connsiteX9" fmla="*/ 1080108 w 2426087"/>
              <a:gd name="connsiteY9" fmla="*/ 91233 h 2468998"/>
              <a:gd name="connsiteX10" fmla="*/ 1188054 w 2426087"/>
              <a:gd name="connsiteY10" fmla="*/ 0 h 2468998"/>
              <a:gd name="connsiteX11" fmla="*/ 1292113 w 2426087"/>
              <a:gd name="connsiteY11" fmla="*/ 91233 h 2468998"/>
              <a:gd name="connsiteX12" fmla="*/ 2062403 w 2426087"/>
              <a:gd name="connsiteY12" fmla="*/ 473886 h 2468998"/>
              <a:gd name="connsiteX13" fmla="*/ 2372219 w 2426087"/>
              <a:gd name="connsiteY13" fmla="*/ 1134881 h 2468998"/>
              <a:gd name="connsiteX14" fmla="*/ 2372219 w 2426087"/>
              <a:gd name="connsiteY14" fmla="*/ 1235988 h 2468998"/>
              <a:gd name="connsiteX15" fmla="*/ 2372219 w 2426087"/>
              <a:gd name="connsiteY15" fmla="*/ 1906283 h 2468998"/>
              <a:gd name="connsiteX16" fmla="*/ 2372219 w 2426087"/>
              <a:gd name="connsiteY16" fmla="*/ 2074878 h 2468998"/>
              <a:gd name="connsiteX17" fmla="*/ 2353763 w 2426087"/>
              <a:gd name="connsiteY17" fmla="*/ 2301180 h 2468998"/>
              <a:gd name="connsiteX18" fmla="*/ 2426087 w 2426087"/>
              <a:gd name="connsiteY18" fmla="*/ 2468998 h 2468998"/>
              <a:gd name="connsiteX0" fmla="*/ 37572 w 2426087"/>
              <a:gd name="connsiteY0" fmla="*/ 2377558 h 2468998"/>
              <a:gd name="connsiteX1" fmla="*/ 18456 w 2426087"/>
              <a:gd name="connsiteY1" fmla="*/ 2301180 h 2468998"/>
              <a:gd name="connsiteX2" fmla="*/ 0 w 2426087"/>
              <a:gd name="connsiteY2" fmla="*/ 2074878 h 2468998"/>
              <a:gd name="connsiteX3" fmla="*/ 0 w 2426087"/>
              <a:gd name="connsiteY3" fmla="*/ 1906283 h 2468998"/>
              <a:gd name="connsiteX4" fmla="*/ 0 w 2426087"/>
              <a:gd name="connsiteY4" fmla="*/ 1685168 h 2468998"/>
              <a:gd name="connsiteX5" fmla="*/ 0 w 2426087"/>
              <a:gd name="connsiteY5" fmla="*/ 1235988 h 2468998"/>
              <a:gd name="connsiteX6" fmla="*/ 0 w 2426087"/>
              <a:gd name="connsiteY6" fmla="*/ 1134881 h 2468998"/>
              <a:gd name="connsiteX7" fmla="*/ 309816 w 2426087"/>
              <a:gd name="connsiteY7" fmla="*/ 473886 h 2468998"/>
              <a:gd name="connsiteX8" fmla="*/ 1080108 w 2426087"/>
              <a:gd name="connsiteY8" fmla="*/ 91233 h 2468998"/>
              <a:gd name="connsiteX9" fmla="*/ 1188054 w 2426087"/>
              <a:gd name="connsiteY9" fmla="*/ 0 h 2468998"/>
              <a:gd name="connsiteX10" fmla="*/ 1292113 w 2426087"/>
              <a:gd name="connsiteY10" fmla="*/ 91233 h 2468998"/>
              <a:gd name="connsiteX11" fmla="*/ 2062403 w 2426087"/>
              <a:gd name="connsiteY11" fmla="*/ 473886 h 2468998"/>
              <a:gd name="connsiteX12" fmla="*/ 2372219 w 2426087"/>
              <a:gd name="connsiteY12" fmla="*/ 1134881 h 2468998"/>
              <a:gd name="connsiteX13" fmla="*/ 2372219 w 2426087"/>
              <a:gd name="connsiteY13" fmla="*/ 1235988 h 2468998"/>
              <a:gd name="connsiteX14" fmla="*/ 2372219 w 2426087"/>
              <a:gd name="connsiteY14" fmla="*/ 1906283 h 2468998"/>
              <a:gd name="connsiteX15" fmla="*/ 2372219 w 2426087"/>
              <a:gd name="connsiteY15" fmla="*/ 2074878 h 2468998"/>
              <a:gd name="connsiteX16" fmla="*/ 2353763 w 2426087"/>
              <a:gd name="connsiteY16" fmla="*/ 2301180 h 2468998"/>
              <a:gd name="connsiteX17" fmla="*/ 2426087 w 2426087"/>
              <a:gd name="connsiteY17" fmla="*/ 2468998 h 2468998"/>
              <a:gd name="connsiteX0" fmla="*/ 37572 w 2426087"/>
              <a:gd name="connsiteY0" fmla="*/ 2377558 h 2468998"/>
              <a:gd name="connsiteX1" fmla="*/ 18456 w 2426087"/>
              <a:gd name="connsiteY1" fmla="*/ 2301180 h 2468998"/>
              <a:gd name="connsiteX2" fmla="*/ 0 w 2426087"/>
              <a:gd name="connsiteY2" fmla="*/ 2074878 h 2468998"/>
              <a:gd name="connsiteX3" fmla="*/ 0 w 2426087"/>
              <a:gd name="connsiteY3" fmla="*/ 1906283 h 2468998"/>
              <a:gd name="connsiteX4" fmla="*/ 0 w 2426087"/>
              <a:gd name="connsiteY4" fmla="*/ 1235988 h 2468998"/>
              <a:gd name="connsiteX5" fmla="*/ 0 w 2426087"/>
              <a:gd name="connsiteY5" fmla="*/ 1134881 h 2468998"/>
              <a:gd name="connsiteX6" fmla="*/ 309816 w 2426087"/>
              <a:gd name="connsiteY6" fmla="*/ 473886 h 2468998"/>
              <a:gd name="connsiteX7" fmla="*/ 1080108 w 2426087"/>
              <a:gd name="connsiteY7" fmla="*/ 91233 h 2468998"/>
              <a:gd name="connsiteX8" fmla="*/ 1188054 w 2426087"/>
              <a:gd name="connsiteY8" fmla="*/ 0 h 2468998"/>
              <a:gd name="connsiteX9" fmla="*/ 1292113 w 2426087"/>
              <a:gd name="connsiteY9" fmla="*/ 91233 h 2468998"/>
              <a:gd name="connsiteX10" fmla="*/ 2062403 w 2426087"/>
              <a:gd name="connsiteY10" fmla="*/ 473886 h 2468998"/>
              <a:gd name="connsiteX11" fmla="*/ 2372219 w 2426087"/>
              <a:gd name="connsiteY11" fmla="*/ 1134881 h 2468998"/>
              <a:gd name="connsiteX12" fmla="*/ 2372219 w 2426087"/>
              <a:gd name="connsiteY12" fmla="*/ 1235988 h 2468998"/>
              <a:gd name="connsiteX13" fmla="*/ 2372219 w 2426087"/>
              <a:gd name="connsiteY13" fmla="*/ 1906283 h 2468998"/>
              <a:gd name="connsiteX14" fmla="*/ 2372219 w 2426087"/>
              <a:gd name="connsiteY14" fmla="*/ 2074878 h 2468998"/>
              <a:gd name="connsiteX15" fmla="*/ 2353763 w 2426087"/>
              <a:gd name="connsiteY15" fmla="*/ 2301180 h 2468998"/>
              <a:gd name="connsiteX16" fmla="*/ 2426087 w 2426087"/>
              <a:gd name="connsiteY16" fmla="*/ 2468998 h 2468998"/>
              <a:gd name="connsiteX0" fmla="*/ 37572 w 2426087"/>
              <a:gd name="connsiteY0" fmla="*/ 2377558 h 2468998"/>
              <a:gd name="connsiteX1" fmla="*/ 18456 w 2426087"/>
              <a:gd name="connsiteY1" fmla="*/ 2301180 h 2468998"/>
              <a:gd name="connsiteX2" fmla="*/ 0 w 2426087"/>
              <a:gd name="connsiteY2" fmla="*/ 2074878 h 2468998"/>
              <a:gd name="connsiteX3" fmla="*/ 0 w 2426087"/>
              <a:gd name="connsiteY3" fmla="*/ 1235988 h 2468998"/>
              <a:gd name="connsiteX4" fmla="*/ 0 w 2426087"/>
              <a:gd name="connsiteY4" fmla="*/ 1134881 h 2468998"/>
              <a:gd name="connsiteX5" fmla="*/ 309816 w 2426087"/>
              <a:gd name="connsiteY5" fmla="*/ 473886 h 2468998"/>
              <a:gd name="connsiteX6" fmla="*/ 1080108 w 2426087"/>
              <a:gd name="connsiteY6" fmla="*/ 91233 h 2468998"/>
              <a:gd name="connsiteX7" fmla="*/ 1188054 w 2426087"/>
              <a:gd name="connsiteY7" fmla="*/ 0 h 2468998"/>
              <a:gd name="connsiteX8" fmla="*/ 1292113 w 2426087"/>
              <a:gd name="connsiteY8" fmla="*/ 91233 h 2468998"/>
              <a:gd name="connsiteX9" fmla="*/ 2062403 w 2426087"/>
              <a:gd name="connsiteY9" fmla="*/ 473886 h 2468998"/>
              <a:gd name="connsiteX10" fmla="*/ 2372219 w 2426087"/>
              <a:gd name="connsiteY10" fmla="*/ 1134881 h 2468998"/>
              <a:gd name="connsiteX11" fmla="*/ 2372219 w 2426087"/>
              <a:gd name="connsiteY11" fmla="*/ 1235988 h 2468998"/>
              <a:gd name="connsiteX12" fmla="*/ 2372219 w 2426087"/>
              <a:gd name="connsiteY12" fmla="*/ 1906283 h 2468998"/>
              <a:gd name="connsiteX13" fmla="*/ 2372219 w 2426087"/>
              <a:gd name="connsiteY13" fmla="*/ 2074878 h 2468998"/>
              <a:gd name="connsiteX14" fmla="*/ 2353763 w 2426087"/>
              <a:gd name="connsiteY14" fmla="*/ 2301180 h 2468998"/>
              <a:gd name="connsiteX15" fmla="*/ 2426087 w 2426087"/>
              <a:gd name="connsiteY15" fmla="*/ 2468998 h 2468998"/>
              <a:gd name="connsiteX0" fmla="*/ 37572 w 2372219"/>
              <a:gd name="connsiteY0" fmla="*/ 2377558 h 2379607"/>
              <a:gd name="connsiteX1" fmla="*/ 18456 w 2372219"/>
              <a:gd name="connsiteY1" fmla="*/ 2301180 h 2379607"/>
              <a:gd name="connsiteX2" fmla="*/ 0 w 2372219"/>
              <a:gd name="connsiteY2" fmla="*/ 2074878 h 2379607"/>
              <a:gd name="connsiteX3" fmla="*/ 0 w 2372219"/>
              <a:gd name="connsiteY3" fmla="*/ 1235988 h 2379607"/>
              <a:gd name="connsiteX4" fmla="*/ 0 w 2372219"/>
              <a:gd name="connsiteY4" fmla="*/ 1134881 h 2379607"/>
              <a:gd name="connsiteX5" fmla="*/ 309816 w 2372219"/>
              <a:gd name="connsiteY5" fmla="*/ 473886 h 2379607"/>
              <a:gd name="connsiteX6" fmla="*/ 1080108 w 2372219"/>
              <a:gd name="connsiteY6" fmla="*/ 91233 h 2379607"/>
              <a:gd name="connsiteX7" fmla="*/ 1188054 w 2372219"/>
              <a:gd name="connsiteY7" fmla="*/ 0 h 2379607"/>
              <a:gd name="connsiteX8" fmla="*/ 1292113 w 2372219"/>
              <a:gd name="connsiteY8" fmla="*/ 91233 h 2379607"/>
              <a:gd name="connsiteX9" fmla="*/ 2062403 w 2372219"/>
              <a:gd name="connsiteY9" fmla="*/ 473886 h 2379607"/>
              <a:gd name="connsiteX10" fmla="*/ 2372219 w 2372219"/>
              <a:gd name="connsiteY10" fmla="*/ 1134881 h 2379607"/>
              <a:gd name="connsiteX11" fmla="*/ 2372219 w 2372219"/>
              <a:gd name="connsiteY11" fmla="*/ 1235988 h 2379607"/>
              <a:gd name="connsiteX12" fmla="*/ 2372219 w 2372219"/>
              <a:gd name="connsiteY12" fmla="*/ 1906283 h 2379607"/>
              <a:gd name="connsiteX13" fmla="*/ 2372219 w 2372219"/>
              <a:gd name="connsiteY13" fmla="*/ 2074878 h 2379607"/>
              <a:gd name="connsiteX14" fmla="*/ 2353763 w 2372219"/>
              <a:gd name="connsiteY14" fmla="*/ 2301180 h 2379607"/>
              <a:gd name="connsiteX15" fmla="*/ 2351594 w 2372219"/>
              <a:gd name="connsiteY15" fmla="*/ 2379607 h 237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2219" h="2379607">
                <a:moveTo>
                  <a:pt x="37572" y="2377558"/>
                </a:moveTo>
                <a:lnTo>
                  <a:pt x="18456" y="2301180"/>
                </a:lnTo>
                <a:cubicBezTo>
                  <a:pt x="6051" y="2234851"/>
                  <a:pt x="0" y="2160191"/>
                  <a:pt x="0" y="2074878"/>
                </a:cubicBezTo>
                <a:lnTo>
                  <a:pt x="0" y="1235988"/>
                </a:lnTo>
                <a:lnTo>
                  <a:pt x="0" y="1134881"/>
                </a:lnTo>
                <a:cubicBezTo>
                  <a:pt x="0" y="793630"/>
                  <a:pt x="96817" y="622823"/>
                  <a:pt x="309816" y="473886"/>
                </a:cubicBezTo>
                <a:cubicBezTo>
                  <a:pt x="531329" y="345550"/>
                  <a:pt x="822086" y="290627"/>
                  <a:pt x="1080108" y="91233"/>
                </a:cubicBezTo>
                <a:lnTo>
                  <a:pt x="1188054" y="0"/>
                </a:lnTo>
                <a:lnTo>
                  <a:pt x="1292113" y="91233"/>
                </a:lnTo>
                <a:cubicBezTo>
                  <a:pt x="1550134" y="290627"/>
                  <a:pt x="1840892" y="345550"/>
                  <a:pt x="2062403" y="473886"/>
                </a:cubicBezTo>
                <a:cubicBezTo>
                  <a:pt x="2275403" y="622823"/>
                  <a:pt x="2372219" y="793630"/>
                  <a:pt x="2372219" y="1134881"/>
                </a:cubicBezTo>
                <a:lnTo>
                  <a:pt x="2372219" y="1235988"/>
                </a:lnTo>
                <a:lnTo>
                  <a:pt x="2372219" y="1906283"/>
                </a:lnTo>
                <a:lnTo>
                  <a:pt x="2372219" y="2074878"/>
                </a:lnTo>
                <a:cubicBezTo>
                  <a:pt x="2372219" y="2160191"/>
                  <a:pt x="2366168" y="2234851"/>
                  <a:pt x="2353763" y="2301180"/>
                </a:cubicBezTo>
                <a:cubicBezTo>
                  <a:pt x="2347391" y="2326639"/>
                  <a:pt x="2351594" y="2379607"/>
                  <a:pt x="2351594" y="2379607"/>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0105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41AC345-EF35-499A-B575-4837FEF46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41778"/>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C071BDA1-F0B0-41DF-BC28-7DDA5D3CD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7" y="759617"/>
            <a:ext cx="4014345" cy="5291886"/>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BFFFF4-FA1C-4AC2-8CBE-CD224A2ABB00}"/>
              </a:ext>
            </a:extLst>
          </p:cNvPr>
          <p:cNvSpPr>
            <a:spLocks noGrp="1"/>
          </p:cNvSpPr>
          <p:nvPr>
            <p:ph type="title"/>
          </p:nvPr>
        </p:nvSpPr>
        <p:spPr>
          <a:xfrm>
            <a:off x="1476531" y="2300991"/>
            <a:ext cx="3117954" cy="2878111"/>
          </a:xfrm>
        </p:spPr>
        <p:txBody>
          <a:bodyPr>
            <a:normAutofit/>
          </a:bodyPr>
          <a:lstStyle/>
          <a:p>
            <a:pPr algn="ctr"/>
            <a:r>
              <a:rPr lang="en-US"/>
              <a:t>Add-On Weightings </a:t>
            </a:r>
          </a:p>
        </p:txBody>
      </p:sp>
      <p:graphicFrame>
        <p:nvGraphicFramePr>
          <p:cNvPr id="5" name="Content Placeholder 2">
            <a:extLst>
              <a:ext uri="{FF2B5EF4-FFF2-40B4-BE49-F238E27FC236}">
                <a16:creationId xmlns:a16="http://schemas.microsoft.com/office/drawing/2014/main" id="{D37DC517-E336-04B7-7DA1-8C2D6A375DE1}"/>
              </a:ext>
            </a:extLst>
          </p:cNvPr>
          <p:cNvGraphicFramePr>
            <a:graphicFrameLocks noGrp="1"/>
          </p:cNvGraphicFramePr>
          <p:nvPr>
            <p:ph idx="1"/>
            <p:extLst>
              <p:ext uri="{D42A27DB-BD31-4B8C-83A1-F6EECF244321}">
                <p14:modId xmlns:p14="http://schemas.microsoft.com/office/powerpoint/2010/main" val="1737836981"/>
              </p:ext>
            </p:extLst>
          </p:nvPr>
        </p:nvGraphicFramePr>
        <p:xfrm>
          <a:off x="5718748" y="952500"/>
          <a:ext cx="5520752" cy="5006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289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41AC345-EF35-499A-B575-4837FEF46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594" y="841778"/>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071BDA1-F0B0-41DF-BC28-7DDA5D3CD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827" y="759617"/>
            <a:ext cx="4014345" cy="5291886"/>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EDD713-6DCB-4BAD-931D-447704D0696C}"/>
              </a:ext>
            </a:extLst>
          </p:cNvPr>
          <p:cNvSpPr>
            <a:spLocks noGrp="1"/>
          </p:cNvSpPr>
          <p:nvPr>
            <p:ph type="title"/>
          </p:nvPr>
        </p:nvSpPr>
        <p:spPr>
          <a:xfrm>
            <a:off x="1476531" y="2300991"/>
            <a:ext cx="3117954" cy="2878111"/>
          </a:xfrm>
        </p:spPr>
        <p:txBody>
          <a:bodyPr>
            <a:normAutofit/>
          </a:bodyPr>
          <a:lstStyle/>
          <a:p>
            <a:pPr algn="ctr"/>
            <a:r>
              <a:rPr lang="en-US"/>
              <a:t>Add-On Weightings </a:t>
            </a:r>
          </a:p>
        </p:txBody>
      </p:sp>
      <p:graphicFrame>
        <p:nvGraphicFramePr>
          <p:cNvPr id="5" name="Content Placeholder 2">
            <a:extLst>
              <a:ext uri="{FF2B5EF4-FFF2-40B4-BE49-F238E27FC236}">
                <a16:creationId xmlns:a16="http://schemas.microsoft.com/office/drawing/2014/main" id="{53474E78-B93F-D3F4-3DAC-D3AE710F00F9}"/>
              </a:ext>
            </a:extLst>
          </p:cNvPr>
          <p:cNvGraphicFramePr>
            <a:graphicFrameLocks noGrp="1"/>
          </p:cNvGraphicFramePr>
          <p:nvPr>
            <p:ph idx="1"/>
            <p:extLst>
              <p:ext uri="{D42A27DB-BD31-4B8C-83A1-F6EECF244321}">
                <p14:modId xmlns:p14="http://schemas.microsoft.com/office/powerpoint/2010/main" val="2848195559"/>
              </p:ext>
            </p:extLst>
          </p:nvPr>
        </p:nvGraphicFramePr>
        <p:xfrm>
          <a:off x="5718748" y="952500"/>
          <a:ext cx="5520752" cy="5006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267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D713-6DCB-4BAD-931D-447704D0696C}"/>
              </a:ext>
            </a:extLst>
          </p:cNvPr>
          <p:cNvSpPr>
            <a:spLocks noGrp="1"/>
          </p:cNvSpPr>
          <p:nvPr>
            <p:ph type="title"/>
          </p:nvPr>
        </p:nvSpPr>
        <p:spPr>
          <a:xfrm>
            <a:off x="677334" y="609600"/>
            <a:ext cx="8596668" cy="749417"/>
          </a:xfrm>
        </p:spPr>
        <p:txBody>
          <a:bodyPr/>
          <a:lstStyle/>
          <a:p>
            <a:r>
              <a:rPr lang="en-US" dirty="0"/>
              <a:t>Add-On Weightings </a:t>
            </a:r>
          </a:p>
        </p:txBody>
      </p:sp>
      <p:sp>
        <p:nvSpPr>
          <p:cNvPr id="3" name="Content Placeholder 2">
            <a:extLst>
              <a:ext uri="{FF2B5EF4-FFF2-40B4-BE49-F238E27FC236}">
                <a16:creationId xmlns:a16="http://schemas.microsoft.com/office/drawing/2014/main" id="{2CA667CB-FFA2-4166-AE98-57E10C98B387}"/>
              </a:ext>
            </a:extLst>
          </p:cNvPr>
          <p:cNvSpPr>
            <a:spLocks noGrp="1"/>
          </p:cNvSpPr>
          <p:nvPr>
            <p:ph idx="1"/>
          </p:nvPr>
        </p:nvSpPr>
        <p:spPr>
          <a:xfrm>
            <a:off x="677334" y="1501629"/>
            <a:ext cx="9800516" cy="4651521"/>
          </a:xfrm>
        </p:spPr>
        <p:txBody>
          <a:bodyPr>
            <a:normAutofit/>
          </a:bodyPr>
          <a:lstStyle/>
          <a:p>
            <a:r>
              <a:rPr lang="en-US" b="1" i="1" u="sng" dirty="0">
                <a:solidFill>
                  <a:schemeClr val="tx1"/>
                </a:solidFill>
              </a:rPr>
              <a:t>RUN FIRST</a:t>
            </a:r>
            <a:r>
              <a:rPr lang="en-US" b="1" i="1" dirty="0">
                <a:solidFill>
                  <a:schemeClr val="tx1"/>
                </a:solidFill>
              </a:rPr>
              <a:t>- </a:t>
            </a:r>
            <a:r>
              <a:rPr lang="en-US" b="1" dirty="0">
                <a:solidFill>
                  <a:schemeClr val="tx1"/>
                </a:solidFill>
              </a:rPr>
              <a:t>SC24 Add-On Weightings Update</a:t>
            </a:r>
            <a:r>
              <a:rPr lang="en-US" dirty="0"/>
              <a:t>.  </a:t>
            </a:r>
            <a:r>
              <a:rPr lang="en-US" dirty="0">
                <a:solidFill>
                  <a:schemeClr val="tx1"/>
                </a:solidFill>
              </a:rPr>
              <a:t>Run this report to update all changes.</a:t>
            </a:r>
          </a:p>
          <a:p>
            <a:r>
              <a:rPr lang="en-US" b="1" dirty="0">
                <a:solidFill>
                  <a:schemeClr val="tx1"/>
                </a:solidFill>
              </a:rPr>
              <a:t>SC28 Add-On Weightings Report</a:t>
            </a:r>
            <a:r>
              <a:rPr lang="en-US" dirty="0">
                <a:solidFill>
                  <a:schemeClr val="tx1"/>
                </a:solidFill>
              </a:rPr>
              <a:t> – create extract for the 135th day.  </a:t>
            </a:r>
          </a:p>
          <a:p>
            <a:r>
              <a:rPr lang="en-US" b="1" dirty="0">
                <a:solidFill>
                  <a:schemeClr val="tx1"/>
                </a:solidFill>
              </a:rPr>
              <a:t>SC30 Add-On Weightings Select Funding Extract</a:t>
            </a:r>
            <a:r>
              <a:rPr lang="en-US" dirty="0">
                <a:solidFill>
                  <a:schemeClr val="tx1"/>
                </a:solidFill>
              </a:rPr>
              <a:t> - This page lists 135th day Add-On Weightings Totals extracts created for this school for the selected school year. Please select one to be used for state funding. </a:t>
            </a:r>
            <a:br>
              <a:rPr lang="en-US" dirty="0">
                <a:solidFill>
                  <a:schemeClr val="tx1"/>
                </a:solidFill>
              </a:rPr>
            </a:br>
            <a:br>
              <a:rPr lang="en-US" dirty="0">
                <a:solidFill>
                  <a:schemeClr val="tx1"/>
                </a:solidFill>
              </a:rPr>
            </a:br>
            <a:r>
              <a:rPr lang="en-US" b="1" dirty="0">
                <a:solidFill>
                  <a:schemeClr val="tx1"/>
                </a:solidFill>
              </a:rPr>
              <a:t>Note</a:t>
            </a:r>
            <a:r>
              <a:rPr lang="en-US" dirty="0">
                <a:solidFill>
                  <a:schemeClr val="tx1"/>
                </a:solidFill>
              </a:rPr>
              <a:t>: A change to your selection should </a:t>
            </a:r>
            <a:r>
              <a:rPr lang="en-US" u="sng" dirty="0">
                <a:solidFill>
                  <a:schemeClr val="tx1"/>
                </a:solidFill>
              </a:rPr>
              <a:t>NOT</a:t>
            </a:r>
            <a:r>
              <a:rPr lang="en-US" dirty="0">
                <a:solidFill>
                  <a:schemeClr val="tx1"/>
                </a:solidFill>
              </a:rPr>
              <a:t> be made after the state data collection has ended. </a:t>
            </a:r>
          </a:p>
          <a:p>
            <a:r>
              <a:rPr lang="en-US" b="1" dirty="0">
                <a:solidFill>
                  <a:schemeClr val="tx1"/>
                </a:solidFill>
              </a:rPr>
              <a:t>SC28 Add-On Weightings Report &amp; SC30 Add-On Weightings Select Funding Extract</a:t>
            </a:r>
            <a:r>
              <a:rPr lang="en-US" dirty="0">
                <a:solidFill>
                  <a:schemeClr val="tx1"/>
                </a:solidFill>
              </a:rPr>
              <a:t> - Print and archive/save this report (hard copy/electronically). Make sure that multiple staff members know where these two reports are located.</a:t>
            </a:r>
            <a:endParaRPr lang="en-US" b="1" dirty="0">
              <a:solidFill>
                <a:schemeClr val="tx1"/>
              </a:solidFill>
            </a:endParaRPr>
          </a:p>
          <a:p>
            <a:endParaRPr lang="en-US" dirty="0"/>
          </a:p>
          <a:p>
            <a:endParaRPr lang="en-US" dirty="0"/>
          </a:p>
        </p:txBody>
      </p:sp>
    </p:spTree>
    <p:extLst>
      <p:ext uri="{BB962C8B-B14F-4D97-AF65-F5344CB8AC3E}">
        <p14:creationId xmlns:p14="http://schemas.microsoft.com/office/powerpoint/2010/main" val="372726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0E48-43D8-472F-9706-DEE448F81A00}"/>
              </a:ext>
            </a:extLst>
          </p:cNvPr>
          <p:cNvSpPr>
            <a:spLocks noGrp="1"/>
          </p:cNvSpPr>
          <p:nvPr>
            <p:ph type="title"/>
          </p:nvPr>
        </p:nvSpPr>
        <p:spPr>
          <a:xfrm>
            <a:off x="1295399" y="61548"/>
            <a:ext cx="9601200" cy="806219"/>
          </a:xfrm>
        </p:spPr>
        <p:txBody>
          <a:bodyPr>
            <a:normAutofit/>
          </a:bodyPr>
          <a:lstStyle/>
          <a:p>
            <a:pPr algn="ctr"/>
            <a:r>
              <a:rPr lang="en-US" dirty="0"/>
              <a:t>Institute Bulletin: Celebrations</a:t>
            </a:r>
          </a:p>
        </p:txBody>
      </p:sp>
      <p:sp>
        <p:nvSpPr>
          <p:cNvPr id="3" name="Content Placeholder 2">
            <a:extLst>
              <a:ext uri="{FF2B5EF4-FFF2-40B4-BE49-F238E27FC236}">
                <a16:creationId xmlns:a16="http://schemas.microsoft.com/office/drawing/2014/main" id="{C080AB58-DC52-4D1A-B3DE-E780A8C1CB5E}"/>
              </a:ext>
            </a:extLst>
          </p:cNvPr>
          <p:cNvSpPr>
            <a:spLocks noGrp="1"/>
          </p:cNvSpPr>
          <p:nvPr>
            <p:ph idx="1"/>
          </p:nvPr>
        </p:nvSpPr>
        <p:spPr>
          <a:xfrm>
            <a:off x="838200" y="1597709"/>
            <a:ext cx="10515600" cy="4706490"/>
          </a:xfrm>
        </p:spPr>
        <p:txBody>
          <a:bodyPr>
            <a:normAutofit/>
          </a:bodyPr>
          <a:lstStyle/>
          <a:p>
            <a:pPr indent="0">
              <a:buNone/>
            </a:pPr>
            <a:r>
              <a:rPr lang="en-US" sz="2200" dirty="0">
                <a:solidFill>
                  <a:schemeClr val="accent5">
                    <a:lumMod val="50000"/>
                  </a:schemeClr>
                </a:solidFill>
              </a:rPr>
              <a:t> </a:t>
            </a:r>
          </a:p>
          <a:p>
            <a:pPr marL="514350" indent="-285750"/>
            <a:endParaRPr lang="en-US" dirty="0"/>
          </a:p>
          <a:p>
            <a:pPr marL="274320" lvl="1" indent="0">
              <a:buNone/>
            </a:pPr>
            <a:endParaRPr lang="en-US" dirty="0"/>
          </a:p>
        </p:txBody>
      </p:sp>
      <p:pic>
        <p:nvPicPr>
          <p:cNvPr id="5" name="Picture 4">
            <a:extLst>
              <a:ext uri="{FF2B5EF4-FFF2-40B4-BE49-F238E27FC236}">
                <a16:creationId xmlns:a16="http://schemas.microsoft.com/office/drawing/2014/main" id="{9E01ED4B-5A36-E569-516B-7FE8AB24D33C}"/>
              </a:ext>
            </a:extLst>
          </p:cNvPr>
          <p:cNvPicPr>
            <a:picLocks noChangeAspect="1"/>
          </p:cNvPicPr>
          <p:nvPr/>
        </p:nvPicPr>
        <p:blipFill>
          <a:blip r:embed="rId3"/>
          <a:stretch>
            <a:fillRect/>
          </a:stretch>
        </p:blipFill>
        <p:spPr>
          <a:xfrm>
            <a:off x="2326580" y="806219"/>
            <a:ext cx="7538839" cy="5829367"/>
          </a:xfrm>
          <a:prstGeom prst="rect">
            <a:avLst/>
          </a:prstGeom>
        </p:spPr>
      </p:pic>
    </p:spTree>
    <p:extLst>
      <p:ext uri="{BB962C8B-B14F-4D97-AF65-F5344CB8AC3E}">
        <p14:creationId xmlns:p14="http://schemas.microsoft.com/office/powerpoint/2010/main" val="273715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0E6A-F50C-4D82-B216-FD424E6A2619}"/>
              </a:ext>
            </a:extLst>
          </p:cNvPr>
          <p:cNvSpPr>
            <a:spLocks noGrp="1"/>
          </p:cNvSpPr>
          <p:nvPr>
            <p:ph type="title"/>
          </p:nvPr>
        </p:nvSpPr>
        <p:spPr/>
        <p:txBody>
          <a:bodyPr/>
          <a:lstStyle/>
          <a:p>
            <a:r>
              <a:rPr lang="en-US" dirty="0"/>
              <a:t>Verify Membership Counts on SCDE</a:t>
            </a:r>
          </a:p>
        </p:txBody>
      </p:sp>
      <p:sp>
        <p:nvSpPr>
          <p:cNvPr id="3" name="Content Placeholder 2">
            <a:extLst>
              <a:ext uri="{FF2B5EF4-FFF2-40B4-BE49-F238E27FC236}">
                <a16:creationId xmlns:a16="http://schemas.microsoft.com/office/drawing/2014/main" id="{BDAA8B6B-B1E3-44F5-81B5-7EA5E492DD56}"/>
              </a:ext>
            </a:extLst>
          </p:cNvPr>
          <p:cNvSpPr>
            <a:spLocks noGrp="1"/>
          </p:cNvSpPr>
          <p:nvPr>
            <p:ph idx="1"/>
          </p:nvPr>
        </p:nvSpPr>
        <p:spPr/>
        <p:txBody>
          <a:bodyPr/>
          <a:lstStyle/>
          <a:p>
            <a:r>
              <a:rPr lang="en-US" dirty="0">
                <a:hlinkClick r:id="rId2"/>
              </a:rPr>
              <a:t>https://ed.sc.gov/finance/financial-services/student-data/membership-counts/</a:t>
            </a:r>
            <a:endParaRPr lang="en-US" dirty="0"/>
          </a:p>
          <a:p>
            <a:endParaRPr lang="en-US" dirty="0"/>
          </a:p>
          <a:p>
            <a:endParaRPr lang="en-US" dirty="0"/>
          </a:p>
        </p:txBody>
      </p:sp>
      <p:pic>
        <p:nvPicPr>
          <p:cNvPr id="5" name="Picture 4">
            <a:extLst>
              <a:ext uri="{FF2B5EF4-FFF2-40B4-BE49-F238E27FC236}">
                <a16:creationId xmlns:a16="http://schemas.microsoft.com/office/drawing/2014/main" id="{198F52D2-3686-4B16-882C-F59EC06228F9}"/>
              </a:ext>
            </a:extLst>
          </p:cNvPr>
          <p:cNvPicPr>
            <a:picLocks noChangeAspect="1"/>
          </p:cNvPicPr>
          <p:nvPr/>
        </p:nvPicPr>
        <p:blipFill>
          <a:blip r:embed="rId3"/>
          <a:stretch>
            <a:fillRect/>
          </a:stretch>
        </p:blipFill>
        <p:spPr>
          <a:xfrm>
            <a:off x="2251666" y="2926197"/>
            <a:ext cx="6506483" cy="2972215"/>
          </a:xfrm>
          <a:prstGeom prst="rect">
            <a:avLst/>
          </a:prstGeom>
        </p:spPr>
      </p:pic>
    </p:spTree>
    <p:extLst>
      <p:ext uri="{BB962C8B-B14F-4D97-AF65-F5344CB8AC3E}">
        <p14:creationId xmlns:p14="http://schemas.microsoft.com/office/powerpoint/2010/main" val="3749378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3" name="Group 8">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34" name="Freeform: Shape 9">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0">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11">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12">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38" name="Rectangle 14">
            <a:extLst>
              <a:ext uri="{FF2B5EF4-FFF2-40B4-BE49-F238E27FC236}">
                <a16:creationId xmlns:a16="http://schemas.microsoft.com/office/drawing/2014/main" id="{3D7AAEFC-156E-1144-8D57-FBE2CD3B6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brant multicolour checkered floor design">
            <a:extLst>
              <a:ext uri="{FF2B5EF4-FFF2-40B4-BE49-F238E27FC236}">
                <a16:creationId xmlns:a16="http://schemas.microsoft.com/office/drawing/2014/main" id="{1DFB9510-5C91-EE58-8688-E50CE7D197BE}"/>
              </a:ext>
            </a:extLst>
          </p:cNvPr>
          <p:cNvPicPr>
            <a:picLocks noChangeAspect="1"/>
          </p:cNvPicPr>
          <p:nvPr/>
        </p:nvPicPr>
        <p:blipFill rotWithShape="1">
          <a:blip r:embed="rId2"/>
          <a:srcRect t="8333" b="8333"/>
          <a:stretch/>
        </p:blipFill>
        <p:spPr>
          <a:xfrm>
            <a:off x="20" y="10"/>
            <a:ext cx="12191979" cy="6857989"/>
          </a:xfrm>
          <a:prstGeom prst="rect">
            <a:avLst/>
          </a:prstGeom>
        </p:spPr>
      </p:pic>
      <p:sp>
        <p:nvSpPr>
          <p:cNvPr id="39" name="Freeform: Shape 16">
            <a:extLst>
              <a:ext uri="{FF2B5EF4-FFF2-40B4-BE49-F238E27FC236}">
                <a16:creationId xmlns:a16="http://schemas.microsoft.com/office/drawing/2014/main" id="{4AF0997A-7C0F-4AD2-BA90-5FE341A17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7594" y="805231"/>
            <a:ext cx="3876811" cy="5245563"/>
          </a:xfrm>
          <a:custGeom>
            <a:avLst/>
            <a:gdLst>
              <a:gd name="connsiteX0" fmla="*/ 1941583 w 3876811"/>
              <a:gd name="connsiteY0" fmla="*/ 0 h 5245563"/>
              <a:gd name="connsiteX1" fmla="*/ 2111641 w 3876811"/>
              <a:gd name="connsiteY1" fmla="*/ 149097 h 5245563"/>
              <a:gd name="connsiteX2" fmla="*/ 3370493 w 3876811"/>
              <a:gd name="connsiteY2" fmla="*/ 774451 h 5245563"/>
              <a:gd name="connsiteX3" fmla="*/ 3876811 w 3876811"/>
              <a:gd name="connsiteY3" fmla="*/ 1854684 h 5245563"/>
              <a:gd name="connsiteX4" fmla="*/ 3876811 w 3876811"/>
              <a:gd name="connsiteY4" fmla="*/ 2019920 h 5245563"/>
              <a:gd name="connsiteX5" fmla="*/ 3876811 w 3876811"/>
              <a:gd name="connsiteY5" fmla="*/ 2491569 h 5245563"/>
              <a:gd name="connsiteX6" fmla="*/ 3876811 w 3876811"/>
              <a:gd name="connsiteY6" fmla="*/ 2753995 h 5245563"/>
              <a:gd name="connsiteX7" fmla="*/ 3876811 w 3876811"/>
              <a:gd name="connsiteY7" fmla="*/ 3115353 h 5245563"/>
              <a:gd name="connsiteX8" fmla="*/ 3876811 w 3876811"/>
              <a:gd name="connsiteY8" fmla="*/ 3390879 h 5245563"/>
              <a:gd name="connsiteX9" fmla="*/ 3370493 w 3876811"/>
              <a:gd name="connsiteY9" fmla="*/ 4471114 h 5245563"/>
              <a:gd name="connsiteX10" fmla="*/ 2111639 w 3876811"/>
              <a:gd name="connsiteY10" fmla="*/ 5096465 h 5245563"/>
              <a:gd name="connsiteX11" fmla="*/ 1935228 w 3876811"/>
              <a:gd name="connsiteY11" fmla="*/ 5245563 h 5245563"/>
              <a:gd name="connsiteX12" fmla="*/ 1765171 w 3876811"/>
              <a:gd name="connsiteY12" fmla="*/ 5096465 h 5245563"/>
              <a:gd name="connsiteX13" fmla="*/ 506317 w 3876811"/>
              <a:gd name="connsiteY13" fmla="*/ 4471114 h 5245563"/>
              <a:gd name="connsiteX14" fmla="*/ 0 w 3876811"/>
              <a:gd name="connsiteY14" fmla="*/ 3390879 h 5245563"/>
              <a:gd name="connsiteX15" fmla="*/ 0 w 3876811"/>
              <a:gd name="connsiteY15" fmla="*/ 3115353 h 5245563"/>
              <a:gd name="connsiteX16" fmla="*/ 0 w 3876811"/>
              <a:gd name="connsiteY16" fmla="*/ 2753995 h 5245563"/>
              <a:gd name="connsiteX17" fmla="*/ 0 w 3876811"/>
              <a:gd name="connsiteY17" fmla="*/ 2491569 h 5245563"/>
              <a:gd name="connsiteX18" fmla="*/ 0 w 3876811"/>
              <a:gd name="connsiteY18" fmla="*/ 2019920 h 5245563"/>
              <a:gd name="connsiteX19" fmla="*/ 0 w 3876811"/>
              <a:gd name="connsiteY19" fmla="*/ 1854684 h 5245563"/>
              <a:gd name="connsiteX20" fmla="*/ 506318 w 3876811"/>
              <a:gd name="connsiteY20" fmla="*/ 774451 h 5245563"/>
              <a:gd name="connsiteX21" fmla="*/ 1765173 w 3876811"/>
              <a:gd name="connsiteY21" fmla="*/ 149097 h 5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6811" h="5245563">
                <a:moveTo>
                  <a:pt x="1941583" y="0"/>
                </a:moveTo>
                <a:lnTo>
                  <a:pt x="2111641" y="149097"/>
                </a:lnTo>
                <a:cubicBezTo>
                  <a:pt x="2533315" y="474958"/>
                  <a:pt x="3008487" y="564716"/>
                  <a:pt x="3370493" y="774451"/>
                </a:cubicBezTo>
                <a:cubicBezTo>
                  <a:pt x="3718590" y="1017851"/>
                  <a:pt x="3876811" y="1296993"/>
                  <a:pt x="3876811" y="1854684"/>
                </a:cubicBezTo>
                <a:lnTo>
                  <a:pt x="3876811" y="2019920"/>
                </a:lnTo>
                <a:lnTo>
                  <a:pt x="3876811" y="2491569"/>
                </a:lnTo>
                <a:lnTo>
                  <a:pt x="3876811" y="2753995"/>
                </a:lnTo>
                <a:lnTo>
                  <a:pt x="3876811" y="3115353"/>
                </a:lnTo>
                <a:lnTo>
                  <a:pt x="3876811" y="3390879"/>
                </a:lnTo>
                <a:cubicBezTo>
                  <a:pt x="3876811" y="3948571"/>
                  <a:pt x="3718588" y="4227713"/>
                  <a:pt x="3370493" y="4471114"/>
                </a:cubicBezTo>
                <a:cubicBezTo>
                  <a:pt x="3008484" y="4680847"/>
                  <a:pt x="2533312" y="4770605"/>
                  <a:pt x="2111639" y="5096465"/>
                </a:cubicBezTo>
                <a:lnTo>
                  <a:pt x="1935228" y="5245563"/>
                </a:lnTo>
                <a:lnTo>
                  <a:pt x="1765171" y="5096465"/>
                </a:lnTo>
                <a:cubicBezTo>
                  <a:pt x="1343496" y="4770605"/>
                  <a:pt x="868325" y="4680847"/>
                  <a:pt x="506317" y="4471114"/>
                </a:cubicBezTo>
                <a:cubicBezTo>
                  <a:pt x="158223" y="4227713"/>
                  <a:pt x="0" y="3948571"/>
                  <a:pt x="0" y="3390879"/>
                </a:cubicBezTo>
                <a:lnTo>
                  <a:pt x="0" y="3115353"/>
                </a:lnTo>
                <a:lnTo>
                  <a:pt x="0" y="2753995"/>
                </a:lnTo>
                <a:lnTo>
                  <a:pt x="0" y="2491569"/>
                </a:lnTo>
                <a:lnTo>
                  <a:pt x="0" y="2019920"/>
                </a:lnTo>
                <a:lnTo>
                  <a:pt x="0" y="1854684"/>
                </a:lnTo>
                <a:cubicBezTo>
                  <a:pt x="0" y="1296993"/>
                  <a:pt x="158224" y="1017851"/>
                  <a:pt x="506318" y="774451"/>
                </a:cubicBezTo>
                <a:cubicBezTo>
                  <a:pt x="868327" y="564716"/>
                  <a:pt x="1343498" y="474958"/>
                  <a:pt x="1765173" y="149097"/>
                </a:cubicBezTo>
                <a:close/>
              </a:path>
            </a:pathLst>
          </a:cu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C47F0C-5AA4-41C0-B843-443728E13AB1}"/>
              </a:ext>
            </a:extLst>
          </p:cNvPr>
          <p:cNvSpPr>
            <a:spLocks noGrp="1"/>
          </p:cNvSpPr>
          <p:nvPr>
            <p:ph type="title"/>
          </p:nvPr>
        </p:nvSpPr>
        <p:spPr>
          <a:xfrm>
            <a:off x="4521389" y="1826096"/>
            <a:ext cx="3149221" cy="2142699"/>
          </a:xfrm>
        </p:spPr>
        <p:txBody>
          <a:bodyPr vert="horz" lIns="91440" tIns="45720" rIns="91440" bIns="45720" rtlCol="0" anchor="b">
            <a:normAutofit/>
          </a:bodyPr>
          <a:lstStyle/>
          <a:p>
            <a:pPr algn="ctr"/>
            <a:r>
              <a:rPr lang="en-US" dirty="0">
                <a:solidFill>
                  <a:srgbClr val="FFFFFF"/>
                </a:solidFill>
              </a:rPr>
              <a:t>QDC3 Data Collection</a:t>
            </a:r>
          </a:p>
        </p:txBody>
      </p:sp>
    </p:spTree>
    <p:extLst>
      <p:ext uri="{BB962C8B-B14F-4D97-AF65-F5344CB8AC3E}">
        <p14:creationId xmlns:p14="http://schemas.microsoft.com/office/powerpoint/2010/main" val="34402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B8B9-AEE9-4591-9E41-7D8BEEB4CB92}"/>
              </a:ext>
            </a:extLst>
          </p:cNvPr>
          <p:cNvSpPr>
            <a:spLocks noGrp="1"/>
          </p:cNvSpPr>
          <p:nvPr>
            <p:ph type="title"/>
          </p:nvPr>
        </p:nvSpPr>
        <p:spPr>
          <a:xfrm>
            <a:off x="677334" y="173373"/>
            <a:ext cx="8596668" cy="749417"/>
          </a:xfrm>
        </p:spPr>
        <p:txBody>
          <a:bodyPr/>
          <a:lstStyle/>
          <a:p>
            <a:r>
              <a:rPr lang="en-US" dirty="0"/>
              <a:t>QDC3 Data Collections</a:t>
            </a:r>
          </a:p>
        </p:txBody>
      </p:sp>
      <p:sp>
        <p:nvSpPr>
          <p:cNvPr id="3" name="Content Placeholder 2">
            <a:extLst>
              <a:ext uri="{FF2B5EF4-FFF2-40B4-BE49-F238E27FC236}">
                <a16:creationId xmlns:a16="http://schemas.microsoft.com/office/drawing/2014/main" id="{490F4955-25A4-4032-B158-B05E019838F1}"/>
              </a:ext>
            </a:extLst>
          </p:cNvPr>
          <p:cNvSpPr>
            <a:spLocks noGrp="1"/>
          </p:cNvSpPr>
          <p:nvPr>
            <p:ph idx="1"/>
          </p:nvPr>
        </p:nvSpPr>
        <p:spPr>
          <a:xfrm>
            <a:off x="677333" y="922791"/>
            <a:ext cx="11268590" cy="5761836"/>
          </a:xfrm>
        </p:spPr>
        <p:txBody>
          <a:bodyPr>
            <a:normAutofit/>
          </a:bodyPr>
          <a:lstStyle/>
          <a:p>
            <a:r>
              <a:rPr lang="en-US" dirty="0"/>
              <a:t>QDC3 is </a:t>
            </a:r>
            <a:r>
              <a:rPr lang="en-US" b="1" dirty="0"/>
              <a:t>data collection to meet state and federal requirements.</a:t>
            </a:r>
          </a:p>
          <a:p>
            <a:r>
              <a:rPr lang="en-US" dirty="0"/>
              <a:t>QDC3 School Deadline: </a:t>
            </a:r>
            <a:r>
              <a:rPr lang="en-US" b="1" dirty="0"/>
              <a:t>Friday, April 14, 2023 (Final SCDE Deadline is April 24, 2023 Noon)</a:t>
            </a:r>
            <a:endParaRPr lang="en-US" dirty="0"/>
          </a:p>
          <a:p>
            <a:r>
              <a:rPr lang="en-US" dirty="0"/>
              <a:t>Student Basic Demographics</a:t>
            </a:r>
          </a:p>
          <a:p>
            <a:r>
              <a:rPr lang="en-US" dirty="0"/>
              <a:t>Contacts – Contact 1 </a:t>
            </a:r>
            <a:r>
              <a:rPr lang="en-US" b="1" dirty="0"/>
              <a:t>REQUIRED</a:t>
            </a:r>
            <a:r>
              <a:rPr lang="en-US" dirty="0"/>
              <a:t>; Contact 2 </a:t>
            </a:r>
          </a:p>
          <a:p>
            <a:r>
              <a:rPr lang="en-US" dirty="0"/>
              <a:t>Early Childhood – Pre-K and Kindergarten students</a:t>
            </a:r>
          </a:p>
          <a:p>
            <a:r>
              <a:rPr lang="en-US" dirty="0"/>
              <a:t>Homeless Student Information / Primary Nighttime Residence and Unaccompanied Youth (</a:t>
            </a:r>
            <a:r>
              <a:rPr lang="en-US" i="1" dirty="0"/>
              <a:t>if applicable</a:t>
            </a:r>
            <a:endParaRPr lang="en-US" dirty="0"/>
          </a:p>
          <a:p>
            <a:r>
              <a:rPr lang="en-US" dirty="0"/>
              <a:t>South Carolina Student Information</a:t>
            </a:r>
          </a:p>
          <a:p>
            <a:r>
              <a:rPr lang="en-US" dirty="0"/>
              <a:t>SCDE Student Information System Data Entry Manual 22.02.00 - </a:t>
            </a:r>
            <a:r>
              <a:rPr lang="en-US" dirty="0">
                <a:hlinkClick r:id="rId2"/>
              </a:rPr>
              <a:t>https://ed.sc.gov/data/information-systems/power-school/sis-documents/student-information-system-data-entry-manual/</a:t>
            </a:r>
            <a:endParaRPr lang="en-US" dirty="0"/>
          </a:p>
          <a:p>
            <a:r>
              <a:rPr lang="en-US" dirty="0"/>
              <a:t>SC Career &amp; Technology Education (CATE) – </a:t>
            </a:r>
            <a:r>
              <a:rPr lang="en-US" dirty="0">
                <a:hlinkClick r:id="rId3"/>
              </a:rPr>
              <a:t>https://ed.sc.gov/instruction/career-and-technical-education/performance-accountability/cte-data-collection-and-reporting/2022-23-srpg/</a:t>
            </a:r>
            <a:r>
              <a:rPr lang="en-US" dirty="0"/>
              <a:t> </a:t>
            </a:r>
          </a:p>
          <a:p>
            <a:r>
              <a:rPr lang="en-US" dirty="0"/>
              <a:t>Work-based Learning - </a:t>
            </a:r>
            <a:r>
              <a:rPr lang="en-US" dirty="0">
                <a:hlinkClick r:id="rId4"/>
              </a:rPr>
              <a:t>https://ed.sc.gov/instruction/career-and-technical-education/career-guidance/work-based-learning/wbl-implementation-guide-2022/</a:t>
            </a:r>
            <a:r>
              <a:rPr lang="en-US" dirty="0"/>
              <a:t> </a:t>
            </a:r>
          </a:p>
          <a:p>
            <a:endParaRPr lang="en-US" dirty="0"/>
          </a:p>
        </p:txBody>
      </p:sp>
    </p:spTree>
    <p:extLst>
      <p:ext uri="{BB962C8B-B14F-4D97-AF65-F5344CB8AC3E}">
        <p14:creationId xmlns:p14="http://schemas.microsoft.com/office/powerpoint/2010/main" val="38566580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13" name="Rectangle 12">
            <a:extLst>
              <a:ext uri="{FF2B5EF4-FFF2-40B4-BE49-F238E27FC236}">
                <a16:creationId xmlns:a16="http://schemas.microsoft.com/office/drawing/2014/main" id="{99DBCE2B-3053-46F7-8268-4C470924F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20F3E83-4E0C-4F58-B9AB-5C1E9953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2100" y="0"/>
            <a:ext cx="3047936" cy="2062022"/>
          </a:xfrm>
          <a:custGeom>
            <a:avLst/>
            <a:gdLst>
              <a:gd name="connsiteX0" fmla="*/ 0 w 3047936"/>
              <a:gd name="connsiteY0" fmla="*/ 0 h 2062022"/>
              <a:gd name="connsiteX1" fmla="*/ 3047936 w 3047936"/>
              <a:gd name="connsiteY1" fmla="*/ 0 h 2062022"/>
              <a:gd name="connsiteX2" fmla="*/ 3047936 w 3047936"/>
              <a:gd name="connsiteY2" fmla="*/ 103159 h 2062022"/>
              <a:gd name="connsiteX3" fmla="*/ 3047936 w 3047936"/>
              <a:gd name="connsiteY3" fmla="*/ 387258 h 2062022"/>
              <a:gd name="connsiteX4" fmla="*/ 3047936 w 3047936"/>
              <a:gd name="connsiteY4" fmla="*/ 603876 h 2062022"/>
              <a:gd name="connsiteX5" fmla="*/ 2649871 w 3047936"/>
              <a:gd name="connsiteY5" fmla="*/ 1453152 h 2062022"/>
              <a:gd name="connsiteX6" fmla="*/ 1660164 w 3047936"/>
              <a:gd name="connsiteY6" fmla="*/ 1944802 h 2062022"/>
              <a:gd name="connsiteX7" fmla="*/ 1521470 w 3047936"/>
              <a:gd name="connsiteY7" fmla="*/ 2062022 h 2062022"/>
              <a:gd name="connsiteX8" fmla="*/ 1387771 w 3047936"/>
              <a:gd name="connsiteY8" fmla="*/ 1944802 h 2062022"/>
              <a:gd name="connsiteX9" fmla="*/ 398065 w 3047936"/>
              <a:gd name="connsiteY9" fmla="*/ 1453152 h 2062022"/>
              <a:gd name="connsiteX10" fmla="*/ 0 w 3047936"/>
              <a:gd name="connsiteY10" fmla="*/ 603876 h 2062022"/>
              <a:gd name="connsiteX11" fmla="*/ 0 w 3047936"/>
              <a:gd name="connsiteY11" fmla="*/ 387258 h 2062022"/>
              <a:gd name="connsiteX12" fmla="*/ 0 w 3047936"/>
              <a:gd name="connsiteY12" fmla="*/ 103159 h 206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7936" h="2062022">
                <a:moveTo>
                  <a:pt x="0" y="0"/>
                </a:moveTo>
                <a:lnTo>
                  <a:pt x="3047936" y="0"/>
                </a:lnTo>
                <a:lnTo>
                  <a:pt x="3047936" y="103159"/>
                </a:lnTo>
                <a:lnTo>
                  <a:pt x="3047936" y="387258"/>
                </a:lnTo>
                <a:lnTo>
                  <a:pt x="3047936" y="603876"/>
                </a:lnTo>
                <a:cubicBezTo>
                  <a:pt x="3047936" y="1042331"/>
                  <a:pt x="2923541" y="1261792"/>
                  <a:pt x="2649871" y="1453152"/>
                </a:cubicBezTo>
                <a:cubicBezTo>
                  <a:pt x="2365260" y="1618044"/>
                  <a:pt x="1991682" y="1688612"/>
                  <a:pt x="1660164" y="1944802"/>
                </a:cubicBezTo>
                <a:lnTo>
                  <a:pt x="1521470" y="2062022"/>
                </a:lnTo>
                <a:lnTo>
                  <a:pt x="1387771" y="1944802"/>
                </a:lnTo>
                <a:cubicBezTo>
                  <a:pt x="1056252" y="1688612"/>
                  <a:pt x="682674" y="1618044"/>
                  <a:pt x="398065" y="1453152"/>
                </a:cubicBezTo>
                <a:cubicBezTo>
                  <a:pt x="124394" y="1261792"/>
                  <a:pt x="0" y="1042331"/>
                  <a:pt x="0" y="603876"/>
                </a:cubicBezTo>
                <a:lnTo>
                  <a:pt x="0" y="387258"/>
                </a:lnTo>
                <a:lnTo>
                  <a:pt x="0" y="103159"/>
                </a:ln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5DC347-EF10-46B8-9737-4792317DA5C4}"/>
              </a:ext>
            </a:extLst>
          </p:cNvPr>
          <p:cNvSpPr>
            <a:spLocks noGrp="1"/>
          </p:cNvSpPr>
          <p:nvPr>
            <p:ph type="title"/>
          </p:nvPr>
        </p:nvSpPr>
        <p:spPr>
          <a:xfrm>
            <a:off x="5471822" y="1205038"/>
            <a:ext cx="5361830" cy="2544919"/>
          </a:xfrm>
        </p:spPr>
        <p:txBody>
          <a:bodyPr vert="horz" lIns="91440" tIns="45720" rIns="91440" bIns="45720" rtlCol="0" anchor="b">
            <a:normAutofit/>
          </a:bodyPr>
          <a:lstStyle/>
          <a:p>
            <a:pPr algn="ctr"/>
            <a:r>
              <a:rPr lang="en-US" sz="5400" dirty="0"/>
              <a:t>End of Term</a:t>
            </a:r>
          </a:p>
        </p:txBody>
      </p:sp>
      <p:sp>
        <p:nvSpPr>
          <p:cNvPr id="17" name="Freeform: Shape 16">
            <a:extLst>
              <a:ext uri="{FF2B5EF4-FFF2-40B4-BE49-F238E27FC236}">
                <a16:creationId xmlns:a16="http://schemas.microsoft.com/office/drawing/2014/main" id="{AA3A822F-A23C-43CA-9EFD-FB63EBE2C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15" y="1401321"/>
            <a:ext cx="3047936" cy="4124044"/>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solidFill>
            <a:schemeClr val="bg2">
              <a:lumMod val="75000"/>
              <a:alpha val="15000"/>
            </a:schemeClr>
          </a:solidFill>
          <a:ln w="254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7B879C8-59DC-480C-9A25-717762139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551" y="1330770"/>
            <a:ext cx="3152219" cy="426514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5F0671C-AB05-4096-9BD3-40BF6A4D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9959" y="0"/>
            <a:ext cx="3152219" cy="2132573"/>
          </a:xfrm>
          <a:custGeom>
            <a:avLst/>
            <a:gdLst>
              <a:gd name="connsiteX0" fmla="*/ 0 w 3152219"/>
              <a:gd name="connsiteY0" fmla="*/ 0 h 2132573"/>
              <a:gd name="connsiteX1" fmla="*/ 3152219 w 3152219"/>
              <a:gd name="connsiteY1" fmla="*/ 0 h 2132573"/>
              <a:gd name="connsiteX2" fmla="*/ 3152219 w 3152219"/>
              <a:gd name="connsiteY2" fmla="*/ 106689 h 2132573"/>
              <a:gd name="connsiteX3" fmla="*/ 3152219 w 3152219"/>
              <a:gd name="connsiteY3" fmla="*/ 400508 h 2132573"/>
              <a:gd name="connsiteX4" fmla="*/ 3152219 w 3152219"/>
              <a:gd name="connsiteY4" fmla="*/ 624537 h 2132573"/>
              <a:gd name="connsiteX5" fmla="*/ 2740534 w 3152219"/>
              <a:gd name="connsiteY5" fmla="*/ 1502871 h 2132573"/>
              <a:gd name="connsiteX6" fmla="*/ 1716965 w 3152219"/>
              <a:gd name="connsiteY6" fmla="*/ 2011342 h 2132573"/>
              <a:gd name="connsiteX7" fmla="*/ 1573526 w 3152219"/>
              <a:gd name="connsiteY7" fmla="*/ 2132573 h 2132573"/>
              <a:gd name="connsiteX8" fmla="*/ 1435253 w 3152219"/>
              <a:gd name="connsiteY8" fmla="*/ 2011342 h 2132573"/>
              <a:gd name="connsiteX9" fmla="*/ 411685 w 3152219"/>
              <a:gd name="connsiteY9" fmla="*/ 1502871 h 2132573"/>
              <a:gd name="connsiteX10" fmla="*/ 0 w 3152219"/>
              <a:gd name="connsiteY10" fmla="*/ 624537 h 2132573"/>
              <a:gd name="connsiteX11" fmla="*/ 0 w 3152219"/>
              <a:gd name="connsiteY11" fmla="*/ 400508 h 2132573"/>
              <a:gd name="connsiteX12" fmla="*/ 0 w 3152219"/>
              <a:gd name="connsiteY12" fmla="*/ 106689 h 2132573"/>
              <a:gd name="connsiteX0" fmla="*/ 0 w 3152219"/>
              <a:gd name="connsiteY0" fmla="*/ 0 h 2132573"/>
              <a:gd name="connsiteX1" fmla="*/ 3152219 w 3152219"/>
              <a:gd name="connsiteY1" fmla="*/ 0 h 2132573"/>
              <a:gd name="connsiteX2" fmla="*/ 3152219 w 3152219"/>
              <a:gd name="connsiteY2" fmla="*/ 106689 h 2132573"/>
              <a:gd name="connsiteX3" fmla="*/ 3152219 w 3152219"/>
              <a:gd name="connsiteY3" fmla="*/ 400508 h 2132573"/>
              <a:gd name="connsiteX4" fmla="*/ 3152219 w 3152219"/>
              <a:gd name="connsiteY4" fmla="*/ 624537 h 2132573"/>
              <a:gd name="connsiteX5" fmla="*/ 2740534 w 3152219"/>
              <a:gd name="connsiteY5" fmla="*/ 1502871 h 2132573"/>
              <a:gd name="connsiteX6" fmla="*/ 1716965 w 3152219"/>
              <a:gd name="connsiteY6" fmla="*/ 2011342 h 2132573"/>
              <a:gd name="connsiteX7" fmla="*/ 1573526 w 3152219"/>
              <a:gd name="connsiteY7" fmla="*/ 2132573 h 2132573"/>
              <a:gd name="connsiteX8" fmla="*/ 1435253 w 3152219"/>
              <a:gd name="connsiteY8" fmla="*/ 2011342 h 2132573"/>
              <a:gd name="connsiteX9" fmla="*/ 411685 w 3152219"/>
              <a:gd name="connsiteY9" fmla="*/ 1502871 h 2132573"/>
              <a:gd name="connsiteX10" fmla="*/ 0 w 3152219"/>
              <a:gd name="connsiteY10" fmla="*/ 624537 h 2132573"/>
              <a:gd name="connsiteX11" fmla="*/ 0 w 3152219"/>
              <a:gd name="connsiteY11" fmla="*/ 400508 h 2132573"/>
              <a:gd name="connsiteX12" fmla="*/ 0 w 3152219"/>
              <a:gd name="connsiteY12" fmla="*/ 106689 h 2132573"/>
              <a:gd name="connsiteX13" fmla="*/ 91440 w 3152219"/>
              <a:gd name="connsiteY13" fmla="*/ 91440 h 2132573"/>
              <a:gd name="connsiteX0" fmla="*/ 3152219 w 3152219"/>
              <a:gd name="connsiteY0" fmla="*/ 0 h 2132573"/>
              <a:gd name="connsiteX1" fmla="*/ 3152219 w 3152219"/>
              <a:gd name="connsiteY1" fmla="*/ 106689 h 2132573"/>
              <a:gd name="connsiteX2" fmla="*/ 3152219 w 3152219"/>
              <a:gd name="connsiteY2" fmla="*/ 400508 h 2132573"/>
              <a:gd name="connsiteX3" fmla="*/ 3152219 w 3152219"/>
              <a:gd name="connsiteY3" fmla="*/ 624537 h 2132573"/>
              <a:gd name="connsiteX4" fmla="*/ 2740534 w 3152219"/>
              <a:gd name="connsiteY4" fmla="*/ 1502871 h 2132573"/>
              <a:gd name="connsiteX5" fmla="*/ 1716965 w 3152219"/>
              <a:gd name="connsiteY5" fmla="*/ 2011342 h 2132573"/>
              <a:gd name="connsiteX6" fmla="*/ 1573526 w 3152219"/>
              <a:gd name="connsiteY6" fmla="*/ 2132573 h 2132573"/>
              <a:gd name="connsiteX7" fmla="*/ 1435253 w 3152219"/>
              <a:gd name="connsiteY7" fmla="*/ 2011342 h 2132573"/>
              <a:gd name="connsiteX8" fmla="*/ 411685 w 3152219"/>
              <a:gd name="connsiteY8" fmla="*/ 1502871 h 2132573"/>
              <a:gd name="connsiteX9" fmla="*/ 0 w 3152219"/>
              <a:gd name="connsiteY9" fmla="*/ 624537 h 2132573"/>
              <a:gd name="connsiteX10" fmla="*/ 0 w 3152219"/>
              <a:gd name="connsiteY10" fmla="*/ 400508 h 2132573"/>
              <a:gd name="connsiteX11" fmla="*/ 0 w 3152219"/>
              <a:gd name="connsiteY11" fmla="*/ 106689 h 2132573"/>
              <a:gd name="connsiteX12" fmla="*/ 91440 w 3152219"/>
              <a:gd name="connsiteY12" fmla="*/ 91440 h 2132573"/>
              <a:gd name="connsiteX0" fmla="*/ 3152219 w 3152219"/>
              <a:gd name="connsiteY0" fmla="*/ 0 h 2132573"/>
              <a:gd name="connsiteX1" fmla="*/ 3152219 w 3152219"/>
              <a:gd name="connsiteY1" fmla="*/ 106689 h 2132573"/>
              <a:gd name="connsiteX2" fmla="*/ 3152219 w 3152219"/>
              <a:gd name="connsiteY2" fmla="*/ 400508 h 2132573"/>
              <a:gd name="connsiteX3" fmla="*/ 3152219 w 3152219"/>
              <a:gd name="connsiteY3" fmla="*/ 624537 h 2132573"/>
              <a:gd name="connsiteX4" fmla="*/ 2740534 w 3152219"/>
              <a:gd name="connsiteY4" fmla="*/ 1502871 h 2132573"/>
              <a:gd name="connsiteX5" fmla="*/ 1716965 w 3152219"/>
              <a:gd name="connsiteY5" fmla="*/ 2011342 h 2132573"/>
              <a:gd name="connsiteX6" fmla="*/ 1573526 w 3152219"/>
              <a:gd name="connsiteY6" fmla="*/ 2132573 h 2132573"/>
              <a:gd name="connsiteX7" fmla="*/ 1435253 w 3152219"/>
              <a:gd name="connsiteY7" fmla="*/ 2011342 h 2132573"/>
              <a:gd name="connsiteX8" fmla="*/ 411685 w 3152219"/>
              <a:gd name="connsiteY8" fmla="*/ 1502871 h 2132573"/>
              <a:gd name="connsiteX9" fmla="*/ 0 w 3152219"/>
              <a:gd name="connsiteY9" fmla="*/ 624537 h 2132573"/>
              <a:gd name="connsiteX10" fmla="*/ 0 w 3152219"/>
              <a:gd name="connsiteY10" fmla="*/ 400508 h 2132573"/>
              <a:gd name="connsiteX11" fmla="*/ 0 w 3152219"/>
              <a:gd name="connsiteY11" fmla="*/ 106689 h 2132573"/>
              <a:gd name="connsiteX12" fmla="*/ 10849 w 3152219"/>
              <a:gd name="connsiteY12" fmla="*/ 17048 h 2132573"/>
              <a:gd name="connsiteX0" fmla="*/ 3152219 w 3152219"/>
              <a:gd name="connsiteY0" fmla="*/ 0 h 2132573"/>
              <a:gd name="connsiteX1" fmla="*/ 3152219 w 3152219"/>
              <a:gd name="connsiteY1" fmla="*/ 106689 h 2132573"/>
              <a:gd name="connsiteX2" fmla="*/ 3152219 w 3152219"/>
              <a:gd name="connsiteY2" fmla="*/ 400508 h 2132573"/>
              <a:gd name="connsiteX3" fmla="*/ 3152219 w 3152219"/>
              <a:gd name="connsiteY3" fmla="*/ 624537 h 2132573"/>
              <a:gd name="connsiteX4" fmla="*/ 2740534 w 3152219"/>
              <a:gd name="connsiteY4" fmla="*/ 1502871 h 2132573"/>
              <a:gd name="connsiteX5" fmla="*/ 1716965 w 3152219"/>
              <a:gd name="connsiteY5" fmla="*/ 2011342 h 2132573"/>
              <a:gd name="connsiteX6" fmla="*/ 1573526 w 3152219"/>
              <a:gd name="connsiteY6" fmla="*/ 2132573 h 2132573"/>
              <a:gd name="connsiteX7" fmla="*/ 1435253 w 3152219"/>
              <a:gd name="connsiteY7" fmla="*/ 2011342 h 2132573"/>
              <a:gd name="connsiteX8" fmla="*/ 411685 w 3152219"/>
              <a:gd name="connsiteY8" fmla="*/ 1502871 h 2132573"/>
              <a:gd name="connsiteX9" fmla="*/ 0 w 3152219"/>
              <a:gd name="connsiteY9" fmla="*/ 624537 h 2132573"/>
              <a:gd name="connsiteX10" fmla="*/ 0 w 3152219"/>
              <a:gd name="connsiteY10" fmla="*/ 400508 h 2132573"/>
              <a:gd name="connsiteX11" fmla="*/ 0 w 3152219"/>
              <a:gd name="connsiteY11" fmla="*/ 106689 h 2132573"/>
              <a:gd name="connsiteX12" fmla="*/ 4650 w 3152219"/>
              <a:gd name="connsiteY12" fmla="*/ 4649 h 213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219" h="2132573">
                <a:moveTo>
                  <a:pt x="3152219" y="0"/>
                </a:moveTo>
                <a:lnTo>
                  <a:pt x="3152219" y="106689"/>
                </a:lnTo>
                <a:lnTo>
                  <a:pt x="3152219" y="400508"/>
                </a:lnTo>
                <a:lnTo>
                  <a:pt x="3152219" y="624537"/>
                </a:lnTo>
                <a:cubicBezTo>
                  <a:pt x="3152219" y="1077994"/>
                  <a:pt x="3023568" y="1304963"/>
                  <a:pt x="2740534" y="1502871"/>
                </a:cubicBezTo>
                <a:cubicBezTo>
                  <a:pt x="2446186" y="1673405"/>
                  <a:pt x="2059826" y="1746387"/>
                  <a:pt x="1716965" y="2011342"/>
                </a:cubicBezTo>
                <a:lnTo>
                  <a:pt x="1573526" y="2132573"/>
                </a:lnTo>
                <a:lnTo>
                  <a:pt x="1435253" y="2011342"/>
                </a:lnTo>
                <a:cubicBezTo>
                  <a:pt x="1092391" y="1746387"/>
                  <a:pt x="706031" y="1673405"/>
                  <a:pt x="411685" y="1502871"/>
                </a:cubicBezTo>
                <a:cubicBezTo>
                  <a:pt x="128650" y="1304963"/>
                  <a:pt x="0" y="1077994"/>
                  <a:pt x="0" y="624537"/>
                </a:cubicBezTo>
                <a:lnTo>
                  <a:pt x="0" y="400508"/>
                </a:lnTo>
                <a:lnTo>
                  <a:pt x="0" y="106689"/>
                </a:lnTo>
                <a:cubicBezTo>
                  <a:pt x="0" y="71126"/>
                  <a:pt x="4650" y="4649"/>
                  <a:pt x="4650" y="4649"/>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39DBA70-EE2C-4FFF-9388-FAA5A3203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2100" y="4859200"/>
            <a:ext cx="3047936" cy="1998800"/>
          </a:xfrm>
          <a:custGeom>
            <a:avLst/>
            <a:gdLst>
              <a:gd name="connsiteX0" fmla="*/ 1526466 w 3047936"/>
              <a:gd name="connsiteY0" fmla="*/ 0 h 1998800"/>
              <a:gd name="connsiteX1" fmla="*/ 1660166 w 3047936"/>
              <a:gd name="connsiteY1" fmla="*/ 117220 h 1998800"/>
              <a:gd name="connsiteX2" fmla="*/ 2649871 w 3047936"/>
              <a:gd name="connsiteY2" fmla="*/ 608871 h 1998800"/>
              <a:gd name="connsiteX3" fmla="*/ 3047936 w 3047936"/>
              <a:gd name="connsiteY3" fmla="*/ 1458146 h 1998800"/>
              <a:gd name="connsiteX4" fmla="*/ 3047936 w 3047936"/>
              <a:gd name="connsiteY4" fmla="*/ 1588054 h 1998800"/>
              <a:gd name="connsiteX5" fmla="*/ 3047936 w 3047936"/>
              <a:gd name="connsiteY5" fmla="*/ 1958864 h 1998800"/>
              <a:gd name="connsiteX6" fmla="*/ 3047936 w 3047936"/>
              <a:gd name="connsiteY6" fmla="*/ 1998800 h 1998800"/>
              <a:gd name="connsiteX7" fmla="*/ 0 w 3047936"/>
              <a:gd name="connsiteY7" fmla="*/ 1998800 h 1998800"/>
              <a:gd name="connsiteX8" fmla="*/ 0 w 3047936"/>
              <a:gd name="connsiteY8" fmla="*/ 1958864 h 1998800"/>
              <a:gd name="connsiteX9" fmla="*/ 0 w 3047936"/>
              <a:gd name="connsiteY9" fmla="*/ 1588054 h 1998800"/>
              <a:gd name="connsiteX10" fmla="*/ 0 w 3047936"/>
              <a:gd name="connsiteY10" fmla="*/ 1458146 h 1998800"/>
              <a:gd name="connsiteX11" fmla="*/ 398066 w 3047936"/>
              <a:gd name="connsiteY11" fmla="*/ 608871 h 1998800"/>
              <a:gd name="connsiteX12" fmla="*/ 1387773 w 3047936"/>
              <a:gd name="connsiteY12" fmla="*/ 117220 h 19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7936" h="1998800">
                <a:moveTo>
                  <a:pt x="1526466" y="0"/>
                </a:moveTo>
                <a:lnTo>
                  <a:pt x="1660166" y="117220"/>
                </a:lnTo>
                <a:cubicBezTo>
                  <a:pt x="1991684" y="373411"/>
                  <a:pt x="2365262" y="443978"/>
                  <a:pt x="2649871" y="608871"/>
                </a:cubicBezTo>
                <a:cubicBezTo>
                  <a:pt x="2923543" y="800231"/>
                  <a:pt x="3047936" y="1019692"/>
                  <a:pt x="3047936" y="1458146"/>
                </a:cubicBezTo>
                <a:lnTo>
                  <a:pt x="3047936" y="1588054"/>
                </a:lnTo>
                <a:lnTo>
                  <a:pt x="3047936" y="1958864"/>
                </a:lnTo>
                <a:lnTo>
                  <a:pt x="3047936" y="1998800"/>
                </a:lnTo>
                <a:lnTo>
                  <a:pt x="0" y="1998800"/>
                </a:lnTo>
                <a:lnTo>
                  <a:pt x="0" y="1958864"/>
                </a:lnTo>
                <a:lnTo>
                  <a:pt x="0" y="1588054"/>
                </a:lnTo>
                <a:lnTo>
                  <a:pt x="0" y="1458146"/>
                </a:lnTo>
                <a:cubicBezTo>
                  <a:pt x="0" y="1019692"/>
                  <a:pt x="124395" y="800231"/>
                  <a:pt x="398066" y="608871"/>
                </a:cubicBezTo>
                <a:cubicBezTo>
                  <a:pt x="682676" y="443978"/>
                  <a:pt x="1056254" y="373411"/>
                  <a:pt x="1387773" y="117220"/>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7A9811F9-20B2-4BB6-A99A-7CF01D32E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9959" y="4788649"/>
            <a:ext cx="3152219" cy="2069351"/>
          </a:xfrm>
          <a:custGeom>
            <a:avLst/>
            <a:gdLst>
              <a:gd name="connsiteX0" fmla="*/ 1578693 w 3152219"/>
              <a:gd name="connsiteY0" fmla="*/ 0 h 2069351"/>
              <a:gd name="connsiteX1" fmla="*/ 1716967 w 3152219"/>
              <a:gd name="connsiteY1" fmla="*/ 121231 h 2069351"/>
              <a:gd name="connsiteX2" fmla="*/ 2740534 w 3152219"/>
              <a:gd name="connsiteY2" fmla="*/ 629703 h 2069351"/>
              <a:gd name="connsiteX3" fmla="*/ 3152219 w 3152219"/>
              <a:gd name="connsiteY3" fmla="*/ 1508036 h 2069351"/>
              <a:gd name="connsiteX4" fmla="*/ 3152219 w 3152219"/>
              <a:gd name="connsiteY4" fmla="*/ 1642389 h 2069351"/>
              <a:gd name="connsiteX5" fmla="*/ 3152219 w 3152219"/>
              <a:gd name="connsiteY5" fmla="*/ 2025885 h 2069351"/>
              <a:gd name="connsiteX6" fmla="*/ 3152219 w 3152219"/>
              <a:gd name="connsiteY6" fmla="*/ 2069351 h 2069351"/>
              <a:gd name="connsiteX7" fmla="*/ 0 w 3152219"/>
              <a:gd name="connsiteY7" fmla="*/ 2069351 h 2069351"/>
              <a:gd name="connsiteX8" fmla="*/ 0 w 3152219"/>
              <a:gd name="connsiteY8" fmla="*/ 2025885 h 2069351"/>
              <a:gd name="connsiteX9" fmla="*/ 0 w 3152219"/>
              <a:gd name="connsiteY9" fmla="*/ 1642389 h 2069351"/>
              <a:gd name="connsiteX10" fmla="*/ 0 w 3152219"/>
              <a:gd name="connsiteY10" fmla="*/ 1508036 h 2069351"/>
              <a:gd name="connsiteX11" fmla="*/ 411685 w 3152219"/>
              <a:gd name="connsiteY11" fmla="*/ 629703 h 2069351"/>
              <a:gd name="connsiteX12" fmla="*/ 1435255 w 3152219"/>
              <a:gd name="connsiteY12" fmla="*/ 121231 h 2069351"/>
              <a:gd name="connsiteX0" fmla="*/ 3152219 w 3243659"/>
              <a:gd name="connsiteY0" fmla="*/ 2069351 h 2160791"/>
              <a:gd name="connsiteX1" fmla="*/ 0 w 3243659"/>
              <a:gd name="connsiteY1" fmla="*/ 2069351 h 2160791"/>
              <a:gd name="connsiteX2" fmla="*/ 0 w 3243659"/>
              <a:gd name="connsiteY2" fmla="*/ 2025885 h 2160791"/>
              <a:gd name="connsiteX3" fmla="*/ 0 w 3243659"/>
              <a:gd name="connsiteY3" fmla="*/ 1642389 h 2160791"/>
              <a:gd name="connsiteX4" fmla="*/ 0 w 3243659"/>
              <a:gd name="connsiteY4" fmla="*/ 1508036 h 2160791"/>
              <a:gd name="connsiteX5" fmla="*/ 411685 w 3243659"/>
              <a:gd name="connsiteY5" fmla="*/ 629703 h 2160791"/>
              <a:gd name="connsiteX6" fmla="*/ 1435255 w 3243659"/>
              <a:gd name="connsiteY6" fmla="*/ 121231 h 2160791"/>
              <a:gd name="connsiteX7" fmla="*/ 1578693 w 3243659"/>
              <a:gd name="connsiteY7" fmla="*/ 0 h 2160791"/>
              <a:gd name="connsiteX8" fmla="*/ 1716967 w 3243659"/>
              <a:gd name="connsiteY8" fmla="*/ 121231 h 2160791"/>
              <a:gd name="connsiteX9" fmla="*/ 2740534 w 3243659"/>
              <a:gd name="connsiteY9" fmla="*/ 629703 h 2160791"/>
              <a:gd name="connsiteX10" fmla="*/ 3152219 w 3243659"/>
              <a:gd name="connsiteY10" fmla="*/ 1508036 h 2160791"/>
              <a:gd name="connsiteX11" fmla="*/ 3152219 w 3243659"/>
              <a:gd name="connsiteY11" fmla="*/ 1642389 h 2160791"/>
              <a:gd name="connsiteX12" fmla="*/ 3152219 w 3243659"/>
              <a:gd name="connsiteY12" fmla="*/ 2025885 h 2160791"/>
              <a:gd name="connsiteX13" fmla="*/ 3243659 w 3243659"/>
              <a:gd name="connsiteY13" fmla="*/ 2160791 h 2160791"/>
              <a:gd name="connsiteX0" fmla="*/ 0 w 3243659"/>
              <a:gd name="connsiteY0" fmla="*/ 2069351 h 2160791"/>
              <a:gd name="connsiteX1" fmla="*/ 0 w 3243659"/>
              <a:gd name="connsiteY1" fmla="*/ 2025885 h 2160791"/>
              <a:gd name="connsiteX2" fmla="*/ 0 w 3243659"/>
              <a:gd name="connsiteY2" fmla="*/ 1642389 h 2160791"/>
              <a:gd name="connsiteX3" fmla="*/ 0 w 3243659"/>
              <a:gd name="connsiteY3" fmla="*/ 1508036 h 2160791"/>
              <a:gd name="connsiteX4" fmla="*/ 411685 w 3243659"/>
              <a:gd name="connsiteY4" fmla="*/ 629703 h 2160791"/>
              <a:gd name="connsiteX5" fmla="*/ 1435255 w 3243659"/>
              <a:gd name="connsiteY5" fmla="*/ 121231 h 2160791"/>
              <a:gd name="connsiteX6" fmla="*/ 1578693 w 3243659"/>
              <a:gd name="connsiteY6" fmla="*/ 0 h 2160791"/>
              <a:gd name="connsiteX7" fmla="*/ 1716967 w 3243659"/>
              <a:gd name="connsiteY7" fmla="*/ 121231 h 2160791"/>
              <a:gd name="connsiteX8" fmla="*/ 2740534 w 3243659"/>
              <a:gd name="connsiteY8" fmla="*/ 629703 h 2160791"/>
              <a:gd name="connsiteX9" fmla="*/ 3152219 w 3243659"/>
              <a:gd name="connsiteY9" fmla="*/ 1508036 h 2160791"/>
              <a:gd name="connsiteX10" fmla="*/ 3152219 w 3243659"/>
              <a:gd name="connsiteY10" fmla="*/ 1642389 h 2160791"/>
              <a:gd name="connsiteX11" fmla="*/ 3152219 w 3243659"/>
              <a:gd name="connsiteY11" fmla="*/ 2025885 h 2160791"/>
              <a:gd name="connsiteX12" fmla="*/ 3243659 w 3243659"/>
              <a:gd name="connsiteY12" fmla="*/ 2160791 h 2160791"/>
              <a:gd name="connsiteX0" fmla="*/ 0 w 3152219"/>
              <a:gd name="connsiteY0" fmla="*/ 2069351 h 2069351"/>
              <a:gd name="connsiteX1" fmla="*/ 0 w 3152219"/>
              <a:gd name="connsiteY1" fmla="*/ 2025885 h 2069351"/>
              <a:gd name="connsiteX2" fmla="*/ 0 w 3152219"/>
              <a:gd name="connsiteY2" fmla="*/ 1642389 h 2069351"/>
              <a:gd name="connsiteX3" fmla="*/ 0 w 3152219"/>
              <a:gd name="connsiteY3" fmla="*/ 1508036 h 2069351"/>
              <a:gd name="connsiteX4" fmla="*/ 411685 w 3152219"/>
              <a:gd name="connsiteY4" fmla="*/ 629703 h 2069351"/>
              <a:gd name="connsiteX5" fmla="*/ 1435255 w 3152219"/>
              <a:gd name="connsiteY5" fmla="*/ 121231 h 2069351"/>
              <a:gd name="connsiteX6" fmla="*/ 1578693 w 3152219"/>
              <a:gd name="connsiteY6" fmla="*/ 0 h 2069351"/>
              <a:gd name="connsiteX7" fmla="*/ 1716967 w 3152219"/>
              <a:gd name="connsiteY7" fmla="*/ 121231 h 2069351"/>
              <a:gd name="connsiteX8" fmla="*/ 2740534 w 3152219"/>
              <a:gd name="connsiteY8" fmla="*/ 629703 h 2069351"/>
              <a:gd name="connsiteX9" fmla="*/ 3152219 w 3152219"/>
              <a:gd name="connsiteY9" fmla="*/ 1508036 h 2069351"/>
              <a:gd name="connsiteX10" fmla="*/ 3152219 w 3152219"/>
              <a:gd name="connsiteY10" fmla="*/ 1642389 h 2069351"/>
              <a:gd name="connsiteX11" fmla="*/ 3152219 w 3152219"/>
              <a:gd name="connsiteY11" fmla="*/ 2025885 h 2069351"/>
              <a:gd name="connsiteX0" fmla="*/ 0 w 3152219"/>
              <a:gd name="connsiteY0" fmla="*/ 2069351 h 2069351"/>
              <a:gd name="connsiteX1" fmla="*/ 0 w 3152219"/>
              <a:gd name="connsiteY1" fmla="*/ 2025885 h 2069351"/>
              <a:gd name="connsiteX2" fmla="*/ 0 w 3152219"/>
              <a:gd name="connsiteY2" fmla="*/ 1642389 h 2069351"/>
              <a:gd name="connsiteX3" fmla="*/ 0 w 3152219"/>
              <a:gd name="connsiteY3" fmla="*/ 1508036 h 2069351"/>
              <a:gd name="connsiteX4" fmla="*/ 411685 w 3152219"/>
              <a:gd name="connsiteY4" fmla="*/ 629703 h 2069351"/>
              <a:gd name="connsiteX5" fmla="*/ 1435255 w 3152219"/>
              <a:gd name="connsiteY5" fmla="*/ 121231 h 2069351"/>
              <a:gd name="connsiteX6" fmla="*/ 1578693 w 3152219"/>
              <a:gd name="connsiteY6" fmla="*/ 0 h 2069351"/>
              <a:gd name="connsiteX7" fmla="*/ 1716967 w 3152219"/>
              <a:gd name="connsiteY7" fmla="*/ 121231 h 2069351"/>
              <a:gd name="connsiteX8" fmla="*/ 2740534 w 3152219"/>
              <a:gd name="connsiteY8" fmla="*/ 629703 h 2069351"/>
              <a:gd name="connsiteX9" fmla="*/ 3152219 w 3152219"/>
              <a:gd name="connsiteY9" fmla="*/ 1508036 h 2069351"/>
              <a:gd name="connsiteX10" fmla="*/ 3152219 w 3152219"/>
              <a:gd name="connsiteY10" fmla="*/ 1642389 h 2069351"/>
              <a:gd name="connsiteX11" fmla="*/ 3152219 w 3152219"/>
              <a:gd name="connsiteY11" fmla="*/ 2063080 h 2069351"/>
              <a:gd name="connsiteX0" fmla="*/ 0 w 3152219"/>
              <a:gd name="connsiteY0" fmla="*/ 2069351 h 2069351"/>
              <a:gd name="connsiteX1" fmla="*/ 0 w 3152219"/>
              <a:gd name="connsiteY1" fmla="*/ 1642389 h 2069351"/>
              <a:gd name="connsiteX2" fmla="*/ 0 w 3152219"/>
              <a:gd name="connsiteY2" fmla="*/ 1508036 h 2069351"/>
              <a:gd name="connsiteX3" fmla="*/ 411685 w 3152219"/>
              <a:gd name="connsiteY3" fmla="*/ 629703 h 2069351"/>
              <a:gd name="connsiteX4" fmla="*/ 1435255 w 3152219"/>
              <a:gd name="connsiteY4" fmla="*/ 121231 h 2069351"/>
              <a:gd name="connsiteX5" fmla="*/ 1578693 w 3152219"/>
              <a:gd name="connsiteY5" fmla="*/ 0 h 2069351"/>
              <a:gd name="connsiteX6" fmla="*/ 1716967 w 3152219"/>
              <a:gd name="connsiteY6" fmla="*/ 121231 h 2069351"/>
              <a:gd name="connsiteX7" fmla="*/ 2740534 w 3152219"/>
              <a:gd name="connsiteY7" fmla="*/ 629703 h 2069351"/>
              <a:gd name="connsiteX8" fmla="*/ 3152219 w 3152219"/>
              <a:gd name="connsiteY8" fmla="*/ 1508036 h 2069351"/>
              <a:gd name="connsiteX9" fmla="*/ 3152219 w 3152219"/>
              <a:gd name="connsiteY9" fmla="*/ 1642389 h 2069351"/>
              <a:gd name="connsiteX10" fmla="*/ 3152219 w 3152219"/>
              <a:gd name="connsiteY10" fmla="*/ 2063080 h 2069351"/>
              <a:gd name="connsiteX0" fmla="*/ 0 w 3152219"/>
              <a:gd name="connsiteY0" fmla="*/ 2069351 h 2069351"/>
              <a:gd name="connsiteX1" fmla="*/ 0 w 3152219"/>
              <a:gd name="connsiteY1" fmla="*/ 1508036 h 2069351"/>
              <a:gd name="connsiteX2" fmla="*/ 411685 w 3152219"/>
              <a:gd name="connsiteY2" fmla="*/ 629703 h 2069351"/>
              <a:gd name="connsiteX3" fmla="*/ 1435255 w 3152219"/>
              <a:gd name="connsiteY3" fmla="*/ 121231 h 2069351"/>
              <a:gd name="connsiteX4" fmla="*/ 1578693 w 3152219"/>
              <a:gd name="connsiteY4" fmla="*/ 0 h 2069351"/>
              <a:gd name="connsiteX5" fmla="*/ 1716967 w 3152219"/>
              <a:gd name="connsiteY5" fmla="*/ 121231 h 2069351"/>
              <a:gd name="connsiteX6" fmla="*/ 2740534 w 3152219"/>
              <a:gd name="connsiteY6" fmla="*/ 629703 h 2069351"/>
              <a:gd name="connsiteX7" fmla="*/ 3152219 w 3152219"/>
              <a:gd name="connsiteY7" fmla="*/ 1508036 h 2069351"/>
              <a:gd name="connsiteX8" fmla="*/ 3152219 w 3152219"/>
              <a:gd name="connsiteY8" fmla="*/ 1642389 h 2069351"/>
              <a:gd name="connsiteX9" fmla="*/ 3152219 w 3152219"/>
              <a:gd name="connsiteY9" fmla="*/ 2063080 h 206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2219" h="2069351">
                <a:moveTo>
                  <a:pt x="0" y="2069351"/>
                </a:moveTo>
                <a:lnTo>
                  <a:pt x="0" y="1508036"/>
                </a:lnTo>
                <a:cubicBezTo>
                  <a:pt x="0" y="1054580"/>
                  <a:pt x="128651" y="827611"/>
                  <a:pt x="411685" y="629703"/>
                </a:cubicBezTo>
                <a:cubicBezTo>
                  <a:pt x="706033" y="459168"/>
                  <a:pt x="1092393" y="386187"/>
                  <a:pt x="1435255" y="121231"/>
                </a:cubicBezTo>
                <a:lnTo>
                  <a:pt x="1578693" y="0"/>
                </a:lnTo>
                <a:lnTo>
                  <a:pt x="1716967" y="121231"/>
                </a:lnTo>
                <a:cubicBezTo>
                  <a:pt x="2059828" y="386187"/>
                  <a:pt x="2446188" y="459168"/>
                  <a:pt x="2740534" y="629703"/>
                </a:cubicBezTo>
                <a:cubicBezTo>
                  <a:pt x="3023570" y="827611"/>
                  <a:pt x="3152219" y="1054580"/>
                  <a:pt x="3152219" y="1508036"/>
                </a:cubicBezTo>
                <a:lnTo>
                  <a:pt x="3152219" y="1642389"/>
                </a:lnTo>
                <a:lnTo>
                  <a:pt x="3152219" y="2063080"/>
                </a:ln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81739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CFD8B6-29C2-401B-A259-D3B22A594193}"/>
              </a:ext>
            </a:extLst>
          </p:cNvPr>
          <p:cNvSpPr>
            <a:spLocks noGrp="1"/>
          </p:cNvSpPr>
          <p:nvPr>
            <p:ph type="title"/>
          </p:nvPr>
        </p:nvSpPr>
        <p:spPr>
          <a:xfrm>
            <a:off x="959994" y="943705"/>
            <a:ext cx="10287000" cy="1279329"/>
          </a:xfrm>
        </p:spPr>
        <p:txBody>
          <a:bodyPr>
            <a:normAutofit/>
          </a:bodyPr>
          <a:lstStyle/>
          <a:p>
            <a:pPr algn="ctr"/>
            <a:r>
              <a:rPr lang="en-US" dirty="0"/>
              <a:t>End of Term Reminders (Q3)</a:t>
            </a:r>
            <a:endParaRPr lang="en-US"/>
          </a:p>
        </p:txBody>
      </p:sp>
      <p:cxnSp>
        <p:nvCxnSpPr>
          <p:cNvPr id="11" name="Straight Connector 10">
            <a:extLst>
              <a:ext uri="{FF2B5EF4-FFF2-40B4-BE49-F238E27FC236}">
                <a16:creationId xmlns:a16="http://schemas.microsoft.com/office/drawing/2014/main" id="{AB882E83-38EA-4A57-928E-B07CFAFB7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3574" y="2359560"/>
            <a:ext cx="7217448" cy="0"/>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6A79A98D-8B0F-DE8B-A1F1-C5549524E45B}"/>
              </a:ext>
            </a:extLst>
          </p:cNvPr>
          <p:cNvGraphicFramePr>
            <a:graphicFrameLocks noGrp="1"/>
          </p:cNvGraphicFramePr>
          <p:nvPr>
            <p:ph idx="1"/>
            <p:extLst>
              <p:ext uri="{D42A27DB-BD31-4B8C-83A1-F6EECF244321}">
                <p14:modId xmlns:p14="http://schemas.microsoft.com/office/powerpoint/2010/main" val="3928555327"/>
              </p:ext>
            </p:extLst>
          </p:nvPr>
        </p:nvGraphicFramePr>
        <p:xfrm>
          <a:off x="1386590" y="2864825"/>
          <a:ext cx="9458794" cy="3267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151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3" name="Group 40">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54" name="Freeform: Shape 41">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42">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43">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44">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58" name="Rectangle 46">
            <a:extLst>
              <a:ext uri="{FF2B5EF4-FFF2-40B4-BE49-F238E27FC236}">
                <a16:creationId xmlns:a16="http://schemas.microsoft.com/office/drawing/2014/main" id="{2221D17C-FC00-B547-9BC9-68C219E03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 descr="Magnifying glass showing decling performance">
            <a:extLst>
              <a:ext uri="{FF2B5EF4-FFF2-40B4-BE49-F238E27FC236}">
                <a16:creationId xmlns:a16="http://schemas.microsoft.com/office/drawing/2014/main" id="{A6AF32C9-FDF9-1814-C242-34BC9715B1B2}"/>
              </a:ext>
            </a:extLst>
          </p:cNvPr>
          <p:cNvPicPr>
            <a:picLocks noChangeAspect="1"/>
          </p:cNvPicPr>
          <p:nvPr/>
        </p:nvPicPr>
        <p:blipFill>
          <a:blip r:embed="rId2">
            <a:extLst>
              <a:ext uri="{28A0092B-C50C-407E-A947-70E740481C1C}">
                <a14:useLocalDpi xmlns:a14="http://schemas.microsoft.com/office/drawing/2010/main" val="0"/>
              </a:ext>
            </a:extLst>
          </a:blip>
          <a:srcRect t="7802" b="7802"/>
          <a:stretch/>
        </p:blipFill>
        <p:spPr>
          <a:xfrm>
            <a:off x="20" y="10"/>
            <a:ext cx="12191979" cy="6857989"/>
          </a:xfrm>
          <a:prstGeom prst="rect">
            <a:avLst/>
          </a:prstGeom>
        </p:spPr>
      </p:pic>
      <p:sp>
        <p:nvSpPr>
          <p:cNvPr id="59" name="Freeform 10">
            <a:extLst>
              <a:ext uri="{FF2B5EF4-FFF2-40B4-BE49-F238E27FC236}">
                <a16:creationId xmlns:a16="http://schemas.microsoft.com/office/drawing/2014/main" id="{D70C3B70-940D-FF4D-A37A-8FFB6A880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9072" y="0"/>
            <a:ext cx="4918667" cy="4387939"/>
          </a:xfrm>
          <a:custGeom>
            <a:avLst/>
            <a:gdLst>
              <a:gd name="connsiteX0" fmla="*/ 0 w 4918667"/>
              <a:gd name="connsiteY0" fmla="*/ 0 h 4387939"/>
              <a:gd name="connsiteX1" fmla="*/ 4918667 w 4918667"/>
              <a:gd name="connsiteY1" fmla="*/ 0 h 4387939"/>
              <a:gd name="connsiteX2" fmla="*/ 4918667 w 4918667"/>
              <a:gd name="connsiteY2" fmla="*/ 2034824 h 4387939"/>
              <a:gd name="connsiteX3" fmla="*/ 4276281 w 4918667"/>
              <a:gd name="connsiteY3" fmla="*/ 3405362 h 4387939"/>
              <a:gd name="connsiteX4" fmla="*/ 2679121 w 4918667"/>
              <a:gd name="connsiteY4" fmla="*/ 4198772 h 4387939"/>
              <a:gd name="connsiteX5" fmla="*/ 2455303 w 4918667"/>
              <a:gd name="connsiteY5" fmla="*/ 4387939 h 4387939"/>
              <a:gd name="connsiteX6" fmla="*/ 2239543 w 4918667"/>
              <a:gd name="connsiteY6" fmla="*/ 4198772 h 4387939"/>
              <a:gd name="connsiteX7" fmla="*/ 642386 w 4918667"/>
              <a:gd name="connsiteY7" fmla="*/ 3405362 h 4387939"/>
              <a:gd name="connsiteX8" fmla="*/ 0 w 4918667"/>
              <a:gd name="connsiteY8" fmla="*/ 2034824 h 438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8667" h="4387939">
                <a:moveTo>
                  <a:pt x="0" y="0"/>
                </a:moveTo>
                <a:lnTo>
                  <a:pt x="4918667" y="0"/>
                </a:lnTo>
                <a:lnTo>
                  <a:pt x="4918667" y="2034824"/>
                </a:lnTo>
                <a:cubicBezTo>
                  <a:pt x="4918667" y="2742391"/>
                  <a:pt x="4717923" y="3096550"/>
                  <a:pt x="4276281" y="3405362"/>
                </a:cubicBezTo>
                <a:cubicBezTo>
                  <a:pt x="3816986" y="3671461"/>
                  <a:pt x="3214118" y="3785340"/>
                  <a:pt x="2679121" y="4198772"/>
                </a:cubicBezTo>
                <a:lnTo>
                  <a:pt x="2455303" y="4387939"/>
                </a:lnTo>
                <a:lnTo>
                  <a:pt x="2239543" y="4198772"/>
                </a:lnTo>
                <a:cubicBezTo>
                  <a:pt x="1704548" y="3785340"/>
                  <a:pt x="1101678" y="3671461"/>
                  <a:pt x="642386" y="3405362"/>
                </a:cubicBezTo>
                <a:cubicBezTo>
                  <a:pt x="200743" y="3096550"/>
                  <a:pt x="0" y="2742391"/>
                  <a:pt x="0" y="2034824"/>
                </a:cubicBezTo>
                <a:close/>
              </a:path>
            </a:pathLst>
          </a:cu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9DEF86-459C-4133-84DB-B6DE6378DE7E}"/>
              </a:ext>
            </a:extLst>
          </p:cNvPr>
          <p:cNvSpPr>
            <a:spLocks noGrp="1"/>
          </p:cNvSpPr>
          <p:nvPr>
            <p:ph type="title"/>
          </p:nvPr>
        </p:nvSpPr>
        <p:spPr>
          <a:xfrm>
            <a:off x="6739817" y="1509737"/>
            <a:ext cx="3657175" cy="1834724"/>
          </a:xfrm>
        </p:spPr>
        <p:txBody>
          <a:bodyPr vert="horz" lIns="91440" tIns="45720" rIns="91440" bIns="45720" rtlCol="0" anchor="ctr">
            <a:normAutofit/>
          </a:bodyPr>
          <a:lstStyle/>
          <a:p>
            <a:pPr algn="ctr"/>
            <a:r>
              <a:rPr lang="en-US">
                <a:solidFill>
                  <a:srgbClr val="FFFFFF"/>
                </a:solidFill>
              </a:rPr>
              <a:t>Store Quarter 3 Grades</a:t>
            </a:r>
          </a:p>
        </p:txBody>
      </p:sp>
    </p:spTree>
    <p:extLst>
      <p:ext uri="{BB962C8B-B14F-4D97-AF65-F5344CB8AC3E}">
        <p14:creationId xmlns:p14="http://schemas.microsoft.com/office/powerpoint/2010/main" val="19578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11" name="Freeform: Shape 10">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16" name="Rectangle 15">
            <a:extLst>
              <a:ext uri="{FF2B5EF4-FFF2-40B4-BE49-F238E27FC236}">
                <a16:creationId xmlns:a16="http://schemas.microsoft.com/office/drawing/2014/main" id="{1F72CB4B-A086-E546-83B0-DD8F40789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8FF37-BA5E-47F7-BEBE-8ACBC3353772}"/>
              </a:ext>
            </a:extLst>
          </p:cNvPr>
          <p:cNvSpPr>
            <a:spLocks noGrp="1"/>
          </p:cNvSpPr>
          <p:nvPr>
            <p:ph type="title"/>
          </p:nvPr>
        </p:nvSpPr>
        <p:spPr>
          <a:xfrm>
            <a:off x="817474" y="968338"/>
            <a:ext cx="4740884" cy="1507398"/>
          </a:xfrm>
        </p:spPr>
        <p:txBody>
          <a:bodyPr vert="horz" lIns="91440" tIns="45720" rIns="91440" bIns="45720" rtlCol="0" anchor="ctr">
            <a:normAutofit/>
          </a:bodyPr>
          <a:lstStyle/>
          <a:p>
            <a:r>
              <a:rPr lang="en-US" b="0" i="0" kern="1200" dirty="0">
                <a:solidFill>
                  <a:schemeClr val="tx2"/>
                </a:solidFill>
                <a:latin typeface="+mj-lt"/>
                <a:ea typeface="+mj-ea"/>
                <a:cs typeface="+mj-cs"/>
              </a:rPr>
              <a:t>Storing Grades for Q3</a:t>
            </a:r>
            <a:br>
              <a:rPr lang="en-US" b="0" i="0" kern="1200" dirty="0">
                <a:solidFill>
                  <a:schemeClr val="tx2"/>
                </a:solidFill>
                <a:latin typeface="+mj-lt"/>
                <a:ea typeface="+mj-ea"/>
                <a:cs typeface="+mj-cs"/>
              </a:rPr>
            </a:br>
            <a:r>
              <a:rPr lang="en-US" sz="2400" b="0" i="0" kern="1200" dirty="0">
                <a:solidFill>
                  <a:schemeClr val="tx2"/>
                </a:solidFill>
                <a:latin typeface="+mj-lt"/>
                <a:ea typeface="+mj-ea"/>
                <a:cs typeface="+mj-cs"/>
              </a:rPr>
              <a:t>Due March 31, 2022</a:t>
            </a:r>
            <a:endParaRPr lang="en-US" b="0" i="0" kern="1200" dirty="0">
              <a:solidFill>
                <a:schemeClr val="tx2"/>
              </a:solidFill>
              <a:latin typeface="+mj-lt"/>
              <a:ea typeface="+mj-ea"/>
              <a:cs typeface="+mj-cs"/>
            </a:endParaRPr>
          </a:p>
        </p:txBody>
      </p:sp>
      <p:sp>
        <p:nvSpPr>
          <p:cNvPr id="4" name="TextBox 3">
            <a:extLst>
              <a:ext uri="{FF2B5EF4-FFF2-40B4-BE49-F238E27FC236}">
                <a16:creationId xmlns:a16="http://schemas.microsoft.com/office/drawing/2014/main" id="{5C994CF7-EFC5-4250-9462-FD3D8E4017F4}"/>
              </a:ext>
            </a:extLst>
          </p:cNvPr>
          <p:cNvSpPr txBox="1"/>
          <p:nvPr/>
        </p:nvSpPr>
        <p:spPr>
          <a:xfrm>
            <a:off x="952501" y="2844800"/>
            <a:ext cx="4470831" cy="3053170"/>
          </a:xfrm>
          <a:prstGeom prst="rect">
            <a:avLst/>
          </a:prstGeom>
        </p:spPr>
        <p:txBody>
          <a:bodyPr vert="horz" lIns="91440" tIns="45720" rIns="91440" bIns="45720" rtlCol="0" anchor="t">
            <a:normAutofit/>
          </a:bodyPr>
          <a:lstStyle/>
          <a:p>
            <a:pPr>
              <a:lnSpc>
                <a:spcPct val="110000"/>
              </a:lnSpc>
              <a:spcBef>
                <a:spcPts val="1000"/>
              </a:spcBef>
              <a:buClr>
                <a:schemeClr val="accent1"/>
              </a:buClr>
              <a:buSzPct val="80000"/>
            </a:pPr>
            <a:r>
              <a:rPr lang="en-US" sz="2000">
                <a:solidFill>
                  <a:schemeClr val="tx2"/>
                </a:solidFill>
              </a:rPr>
              <a:t>Step 1: </a:t>
            </a:r>
          </a:p>
          <a:p>
            <a:pPr marL="0" indent="0">
              <a:lnSpc>
                <a:spcPct val="110000"/>
              </a:lnSpc>
              <a:spcBef>
                <a:spcPts val="1000"/>
              </a:spcBef>
              <a:buClr>
                <a:schemeClr val="accent1"/>
              </a:buClr>
              <a:buSzPct val="80000"/>
            </a:pPr>
            <a:r>
              <a:rPr lang="en-US" sz="2000">
                <a:solidFill>
                  <a:schemeClr val="tx2"/>
                </a:solidFill>
              </a:rPr>
              <a:t>Navigate to Home Page&gt;</a:t>
            </a:r>
          </a:p>
          <a:p>
            <a:pPr marL="0" indent="0">
              <a:lnSpc>
                <a:spcPct val="110000"/>
              </a:lnSpc>
              <a:spcBef>
                <a:spcPts val="1000"/>
              </a:spcBef>
              <a:buClr>
                <a:schemeClr val="accent1"/>
              </a:buClr>
              <a:buSzPct val="80000"/>
            </a:pPr>
            <a:r>
              <a:rPr lang="en-US" sz="2000">
                <a:solidFill>
                  <a:schemeClr val="tx2"/>
                </a:solidFill>
              </a:rPr>
              <a:t>System (Setup) &gt; Permanently Store Grades</a:t>
            </a:r>
          </a:p>
        </p:txBody>
      </p:sp>
      <p:cxnSp>
        <p:nvCxnSpPr>
          <p:cNvPr id="18" name="Straight Connector 17">
            <a:extLst>
              <a:ext uri="{FF2B5EF4-FFF2-40B4-BE49-F238E27FC236}">
                <a16:creationId xmlns:a16="http://schemas.microsoft.com/office/drawing/2014/main" id="{49151340-7EF2-0647-A719-394EFC3A18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874484"/>
            <a:ext cx="0" cy="3394558"/>
          </a:xfrm>
          <a:prstGeom prst="line">
            <a:avLst/>
          </a:prstGeom>
          <a:ln w="25400" cap="rnd">
            <a:solidFill>
              <a:schemeClr val="bg2">
                <a:lumMod val="75000"/>
                <a:alpha val="6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E9AAA83-78D7-46DD-BB48-D55BA801CB60}"/>
              </a:ext>
            </a:extLst>
          </p:cNvPr>
          <p:cNvPicPr>
            <a:picLocks noChangeAspect="1"/>
          </p:cNvPicPr>
          <p:nvPr/>
        </p:nvPicPr>
        <p:blipFill>
          <a:blip r:embed="rId2"/>
          <a:stretch>
            <a:fillRect/>
          </a:stretch>
        </p:blipFill>
        <p:spPr>
          <a:xfrm>
            <a:off x="7380677" y="713992"/>
            <a:ext cx="3624534" cy="5430015"/>
          </a:xfrm>
          <a:prstGeom prst="rect">
            <a:avLst/>
          </a:prstGeom>
        </p:spPr>
      </p:pic>
    </p:spTree>
    <p:extLst>
      <p:ext uri="{BB962C8B-B14F-4D97-AF65-F5344CB8AC3E}">
        <p14:creationId xmlns:p14="http://schemas.microsoft.com/office/powerpoint/2010/main" val="1436342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994CF7-EFC5-4250-9462-FD3D8E4017F4}"/>
              </a:ext>
            </a:extLst>
          </p:cNvPr>
          <p:cNvSpPr txBox="1"/>
          <p:nvPr/>
        </p:nvSpPr>
        <p:spPr>
          <a:xfrm>
            <a:off x="763588" y="2120900"/>
            <a:ext cx="3905533" cy="3898900"/>
          </a:xfrm>
          <a:prstGeom prst="rect">
            <a:avLst/>
          </a:prstGeom>
        </p:spPr>
        <p:txBody>
          <a:bodyPr vert="horz" lIns="91440" tIns="45720" rIns="91440" bIns="45720" rtlCol="0">
            <a:normAutofit/>
          </a:bodyPr>
          <a:lstStyle/>
          <a:p>
            <a:pPr>
              <a:spcBef>
                <a:spcPts val="1000"/>
              </a:spcBef>
              <a:buClr>
                <a:schemeClr val="accent1"/>
              </a:buClr>
              <a:buSzPct val="80000"/>
            </a:pPr>
            <a:r>
              <a:rPr lang="en-US" dirty="0"/>
              <a:t>Step 2: </a:t>
            </a:r>
          </a:p>
          <a:p>
            <a:pPr marL="285750" indent="-285750">
              <a:spcBef>
                <a:spcPts val="1000"/>
              </a:spcBef>
              <a:buClr>
                <a:schemeClr val="accent1"/>
              </a:buClr>
              <a:buSzPct val="80000"/>
              <a:buFont typeface="Wingdings" panose="05000000000000000000" pitchFamily="2" charset="2"/>
              <a:buChar char="v"/>
            </a:pPr>
            <a:r>
              <a:rPr lang="en-US" dirty="0"/>
              <a:t>Use correct Term</a:t>
            </a:r>
          </a:p>
          <a:p>
            <a:pPr marL="285750" indent="-285750">
              <a:spcBef>
                <a:spcPts val="1000"/>
              </a:spcBef>
              <a:buClr>
                <a:schemeClr val="accent1"/>
              </a:buClr>
              <a:buSzPct val="80000"/>
              <a:buFont typeface="Wingdings" panose="05000000000000000000" pitchFamily="2" charset="2"/>
              <a:buChar char="v"/>
            </a:pPr>
            <a:r>
              <a:rPr lang="en-US" dirty="0"/>
              <a:t>Exclude/Include Class Enrollments check the “Include only enrollment records that are currently active and that were active on this date” and enter in a date 2-3 days before the end of quarter 3 (this step is recommended by PowerSchool). </a:t>
            </a:r>
          </a:p>
        </p:txBody>
      </p:sp>
      <p:sp>
        <p:nvSpPr>
          <p:cNvPr id="26" name="TextBox 25">
            <a:extLst>
              <a:ext uri="{FF2B5EF4-FFF2-40B4-BE49-F238E27FC236}">
                <a16:creationId xmlns:a16="http://schemas.microsoft.com/office/drawing/2014/main" id="{942D4D7F-E746-4054-9F1C-C625C1775DEE}"/>
              </a:ext>
            </a:extLst>
          </p:cNvPr>
          <p:cNvSpPr txBox="1"/>
          <p:nvPr/>
        </p:nvSpPr>
        <p:spPr>
          <a:xfrm>
            <a:off x="5976542" y="3696441"/>
            <a:ext cx="4588704" cy="1569660"/>
          </a:xfrm>
          <a:prstGeom prst="rect">
            <a:avLst/>
          </a:prstGeom>
          <a:noFill/>
        </p:spPr>
        <p:txBody>
          <a:bodyPr wrap="square">
            <a:spAutoFit/>
          </a:bodyPr>
          <a:lstStyle/>
          <a:p>
            <a:pPr algn="ctr"/>
            <a:r>
              <a:rPr lang="en-US" sz="2400" dirty="0">
                <a:solidFill>
                  <a:schemeClr val="accent1">
                    <a:lumMod val="75000"/>
                  </a:schemeClr>
                </a:solidFill>
                <a:latin typeface="Abadi Extra Light" panose="020B0204020104020204" pitchFamily="34" charset="0"/>
              </a:rPr>
              <a:t>Note: Do not use the same store code twice in one year unless you wish the system to overwrite all stored grades for term.</a:t>
            </a:r>
          </a:p>
        </p:txBody>
      </p:sp>
      <p:sp>
        <p:nvSpPr>
          <p:cNvPr id="28" name="Title 1">
            <a:extLst>
              <a:ext uri="{FF2B5EF4-FFF2-40B4-BE49-F238E27FC236}">
                <a16:creationId xmlns:a16="http://schemas.microsoft.com/office/drawing/2014/main" id="{ED18A7C5-FDAD-4897-B2F2-DDE4D45931C5}"/>
              </a:ext>
            </a:extLst>
          </p:cNvPr>
          <p:cNvSpPr txBox="1">
            <a:spLocks/>
          </p:cNvSpPr>
          <p:nvPr/>
        </p:nvSpPr>
        <p:spPr>
          <a:xfrm>
            <a:off x="366170" y="838200"/>
            <a:ext cx="4740884" cy="1507398"/>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r>
              <a:rPr lang="en-US" dirty="0"/>
              <a:t>Storing Grades for Q3</a:t>
            </a:r>
          </a:p>
        </p:txBody>
      </p:sp>
      <p:pic>
        <p:nvPicPr>
          <p:cNvPr id="5" name="Picture 4">
            <a:extLst>
              <a:ext uri="{FF2B5EF4-FFF2-40B4-BE49-F238E27FC236}">
                <a16:creationId xmlns:a16="http://schemas.microsoft.com/office/drawing/2014/main" id="{F6F268DC-861B-4DEC-8EB7-4B067A07C7EF}"/>
              </a:ext>
            </a:extLst>
          </p:cNvPr>
          <p:cNvPicPr>
            <a:picLocks noChangeAspect="1"/>
          </p:cNvPicPr>
          <p:nvPr/>
        </p:nvPicPr>
        <p:blipFill>
          <a:blip r:embed="rId2"/>
          <a:stretch>
            <a:fillRect/>
          </a:stretch>
        </p:blipFill>
        <p:spPr>
          <a:xfrm>
            <a:off x="5279183" y="1591899"/>
            <a:ext cx="5983422" cy="2008570"/>
          </a:xfrm>
          <a:prstGeom prst="rect">
            <a:avLst/>
          </a:prstGeom>
        </p:spPr>
      </p:pic>
    </p:spTree>
    <p:extLst>
      <p:ext uri="{BB962C8B-B14F-4D97-AF65-F5344CB8AC3E}">
        <p14:creationId xmlns:p14="http://schemas.microsoft.com/office/powerpoint/2010/main" val="2520549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994CF7-EFC5-4250-9462-FD3D8E4017F4}"/>
              </a:ext>
            </a:extLst>
          </p:cNvPr>
          <p:cNvSpPr txBox="1"/>
          <p:nvPr/>
        </p:nvSpPr>
        <p:spPr>
          <a:xfrm>
            <a:off x="763588" y="2120900"/>
            <a:ext cx="3905533" cy="3898900"/>
          </a:xfrm>
          <a:prstGeom prst="rect">
            <a:avLst/>
          </a:prstGeom>
        </p:spPr>
        <p:txBody>
          <a:bodyPr vert="horz" lIns="91440" tIns="45720" rIns="91440" bIns="45720" rtlCol="0">
            <a:normAutofit/>
          </a:bodyPr>
          <a:lstStyle/>
          <a:p>
            <a:pPr>
              <a:spcBef>
                <a:spcPts val="1000"/>
              </a:spcBef>
              <a:buClr>
                <a:schemeClr val="accent1"/>
              </a:buClr>
              <a:buSzPct val="80000"/>
            </a:pPr>
            <a:r>
              <a:rPr lang="en-US" dirty="0"/>
              <a:t>Step 2: </a:t>
            </a:r>
          </a:p>
          <a:p>
            <a:pPr marL="285750" indent="-285750">
              <a:spcBef>
                <a:spcPts val="1000"/>
              </a:spcBef>
              <a:buClr>
                <a:schemeClr val="accent1"/>
              </a:buClr>
              <a:buSzPct val="80000"/>
              <a:buFont typeface="Wingdings" panose="05000000000000000000" pitchFamily="2" charset="2"/>
              <a:buChar char="v"/>
            </a:pPr>
            <a:r>
              <a:rPr lang="en-US" dirty="0"/>
              <a:t>Additional Filter Options**</a:t>
            </a:r>
          </a:p>
        </p:txBody>
      </p:sp>
      <p:sp>
        <p:nvSpPr>
          <p:cNvPr id="28" name="TextBox 27">
            <a:extLst>
              <a:ext uri="{FF2B5EF4-FFF2-40B4-BE49-F238E27FC236}">
                <a16:creationId xmlns:a16="http://schemas.microsoft.com/office/drawing/2014/main" id="{2D179D4E-3DFA-43AF-9276-DD22D9A3F5EF}"/>
              </a:ext>
            </a:extLst>
          </p:cNvPr>
          <p:cNvSpPr txBox="1"/>
          <p:nvPr/>
        </p:nvSpPr>
        <p:spPr>
          <a:xfrm>
            <a:off x="5455400" y="1776351"/>
            <a:ext cx="6094602" cy="2554545"/>
          </a:xfrm>
          <a:prstGeom prst="rect">
            <a:avLst/>
          </a:prstGeom>
          <a:noFill/>
        </p:spPr>
        <p:txBody>
          <a:bodyPr wrap="square">
            <a:spAutoFit/>
          </a:bodyPr>
          <a:lstStyle/>
          <a:p>
            <a:pPr marL="228600" indent="-228600">
              <a:buAutoNum type="alphaLcPeriod"/>
            </a:pPr>
            <a:r>
              <a:rPr lang="en-US" sz="1600" dirty="0">
                <a:solidFill>
                  <a:schemeClr val="accent1">
                    <a:lumMod val="75000"/>
                  </a:schemeClr>
                </a:solidFill>
              </a:rPr>
              <a:t>You can store grades of a selected number of students. </a:t>
            </a:r>
          </a:p>
          <a:p>
            <a:pPr marL="228600" indent="-228600">
              <a:buAutoNum type="alphaLcPeriod"/>
            </a:pPr>
            <a:r>
              <a:rPr lang="en-US" sz="1600" dirty="0">
                <a:solidFill>
                  <a:schemeClr val="accent1">
                    <a:lumMod val="75000"/>
                  </a:schemeClr>
                </a:solidFill>
              </a:rPr>
              <a:t>You can store grades for students in a specific course section by enter the course and section numbers, separated by a period. For example, enter 08960100.01 for Homeroom 1, Section 1.</a:t>
            </a:r>
          </a:p>
          <a:p>
            <a:pPr marL="228600" indent="-228600">
              <a:buAutoNum type="alphaLcPeriod"/>
            </a:pPr>
            <a:r>
              <a:rPr lang="en-US" sz="1600" dirty="0">
                <a:solidFill>
                  <a:schemeClr val="accent1">
                    <a:lumMod val="75000"/>
                  </a:schemeClr>
                </a:solidFill>
              </a:rPr>
              <a:t>You can store grades by individual grade levels.  </a:t>
            </a:r>
          </a:p>
          <a:p>
            <a:r>
              <a:rPr lang="en-US" sz="1600" b="1" i="1" dirty="0">
                <a:solidFill>
                  <a:srgbClr val="FF0000"/>
                </a:solidFill>
              </a:rPr>
              <a:t>d. You can store grades by Track days. (do not check this option) </a:t>
            </a:r>
          </a:p>
          <a:p>
            <a:r>
              <a:rPr lang="en-US" sz="1600" dirty="0">
                <a:solidFill>
                  <a:schemeClr val="accent1">
                    <a:lumMod val="75000"/>
                  </a:schemeClr>
                </a:solidFill>
              </a:rPr>
              <a:t>e. You can store grades for students that were enrolled at your school thru a certain date range. </a:t>
            </a:r>
          </a:p>
        </p:txBody>
      </p:sp>
      <p:pic>
        <p:nvPicPr>
          <p:cNvPr id="30" name="Picture 29">
            <a:extLst>
              <a:ext uri="{FF2B5EF4-FFF2-40B4-BE49-F238E27FC236}">
                <a16:creationId xmlns:a16="http://schemas.microsoft.com/office/drawing/2014/main" id="{9864B5D4-4376-4E3B-BEAA-C581D7422587}"/>
              </a:ext>
            </a:extLst>
          </p:cNvPr>
          <p:cNvPicPr>
            <a:picLocks noChangeAspect="1"/>
          </p:cNvPicPr>
          <p:nvPr/>
        </p:nvPicPr>
        <p:blipFill>
          <a:blip r:embed="rId2"/>
          <a:stretch>
            <a:fillRect/>
          </a:stretch>
        </p:blipFill>
        <p:spPr>
          <a:xfrm>
            <a:off x="841212" y="4070350"/>
            <a:ext cx="10509575" cy="1865447"/>
          </a:xfrm>
          <a:prstGeom prst="rect">
            <a:avLst/>
          </a:prstGeom>
        </p:spPr>
      </p:pic>
      <p:sp>
        <p:nvSpPr>
          <p:cNvPr id="26" name="Title 1">
            <a:extLst>
              <a:ext uri="{FF2B5EF4-FFF2-40B4-BE49-F238E27FC236}">
                <a16:creationId xmlns:a16="http://schemas.microsoft.com/office/drawing/2014/main" id="{F07495FD-2730-4D14-A2A7-417AA60AB121}"/>
              </a:ext>
            </a:extLst>
          </p:cNvPr>
          <p:cNvSpPr txBox="1">
            <a:spLocks noGrp="1"/>
          </p:cNvSpPr>
          <p:nvPr>
            <p:ph type="title"/>
          </p:nvPr>
        </p:nvSpPr>
        <p:spPr>
          <a:xfrm>
            <a:off x="763588" y="971684"/>
            <a:ext cx="9075737" cy="106521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r>
              <a:rPr lang="en-US" dirty="0"/>
              <a:t>Storing Grades for Q3</a:t>
            </a:r>
          </a:p>
        </p:txBody>
      </p:sp>
    </p:spTree>
    <p:extLst>
      <p:ext uri="{BB962C8B-B14F-4D97-AF65-F5344CB8AC3E}">
        <p14:creationId xmlns:p14="http://schemas.microsoft.com/office/powerpoint/2010/main" val="11774589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994CF7-EFC5-4250-9462-FD3D8E4017F4}"/>
              </a:ext>
            </a:extLst>
          </p:cNvPr>
          <p:cNvSpPr txBox="1"/>
          <p:nvPr/>
        </p:nvSpPr>
        <p:spPr>
          <a:xfrm>
            <a:off x="763588" y="2357306"/>
            <a:ext cx="3905533" cy="366249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panose="05000000000000000000" pitchFamily="2" charset="2"/>
              <a:buChar char="Ø"/>
            </a:pPr>
            <a:r>
              <a:rPr lang="en-US" sz="2400" dirty="0"/>
              <a:t>Classes by Term</a:t>
            </a:r>
          </a:p>
          <a:p>
            <a:pPr marL="285750" indent="-285750">
              <a:spcBef>
                <a:spcPts val="1000"/>
              </a:spcBef>
              <a:buClr>
                <a:schemeClr val="accent1"/>
              </a:buClr>
              <a:buSzPct val="80000"/>
              <a:buFont typeface="Wingdings" panose="05000000000000000000" pitchFamily="2" charset="2"/>
              <a:buChar char="Ø"/>
            </a:pPr>
            <a:r>
              <a:rPr lang="en-US" sz="2400" dirty="0"/>
              <a:t>Show All Terms</a:t>
            </a:r>
          </a:p>
        </p:txBody>
      </p:sp>
      <p:sp>
        <p:nvSpPr>
          <p:cNvPr id="28" name="TextBox 27">
            <a:extLst>
              <a:ext uri="{FF2B5EF4-FFF2-40B4-BE49-F238E27FC236}">
                <a16:creationId xmlns:a16="http://schemas.microsoft.com/office/drawing/2014/main" id="{2D179D4E-3DFA-43AF-9276-DD22D9A3F5EF}"/>
              </a:ext>
            </a:extLst>
          </p:cNvPr>
          <p:cNvSpPr txBox="1"/>
          <p:nvPr/>
        </p:nvSpPr>
        <p:spPr>
          <a:xfrm>
            <a:off x="5430233" y="1684849"/>
            <a:ext cx="6094602" cy="1815882"/>
          </a:xfrm>
          <a:prstGeom prst="rect">
            <a:avLst/>
          </a:prstGeom>
          <a:noFill/>
        </p:spPr>
        <p:txBody>
          <a:bodyPr wrap="square">
            <a:spAutoFit/>
          </a:bodyPr>
          <a:lstStyle/>
          <a:p>
            <a:pPr marL="228600" indent="-228600">
              <a:buAutoNum type="alphaLcPeriod"/>
            </a:pPr>
            <a:r>
              <a:rPr lang="en-US" sz="1600" dirty="0">
                <a:solidFill>
                  <a:schemeClr val="accent1">
                    <a:lumMod val="75000"/>
                  </a:schemeClr>
                </a:solidFill>
              </a:rPr>
              <a:t>Do not store (default) – This will store no grades and no credit for that term </a:t>
            </a:r>
          </a:p>
          <a:p>
            <a:pPr marL="228600" indent="-228600">
              <a:buAutoNum type="alphaLcPeriod"/>
            </a:pPr>
            <a:r>
              <a:rPr lang="en-US" sz="1600" dirty="0">
                <a:solidFill>
                  <a:schemeClr val="accent1">
                    <a:lumMod val="75000"/>
                  </a:schemeClr>
                </a:solidFill>
              </a:rPr>
              <a:t>Store with no credit - This will store grades and automatically enter 0% under % of course credit. </a:t>
            </a:r>
          </a:p>
          <a:p>
            <a:pPr marL="228600" indent="-228600">
              <a:buAutoNum type="alphaLcPeriod"/>
            </a:pPr>
            <a:r>
              <a:rPr lang="en-US" sz="1600" dirty="0">
                <a:solidFill>
                  <a:schemeClr val="accent1">
                    <a:lumMod val="75000"/>
                  </a:schemeClr>
                </a:solidFill>
              </a:rPr>
              <a:t>Store with credit - This will store grades and you will have to enter the percent of credit you want stored for that term. </a:t>
            </a:r>
          </a:p>
        </p:txBody>
      </p:sp>
      <p:sp>
        <p:nvSpPr>
          <p:cNvPr id="32" name="TextBox 31">
            <a:extLst>
              <a:ext uri="{FF2B5EF4-FFF2-40B4-BE49-F238E27FC236}">
                <a16:creationId xmlns:a16="http://schemas.microsoft.com/office/drawing/2014/main" id="{DA82E032-229C-49A0-A5EC-B7459172A2B7}"/>
              </a:ext>
            </a:extLst>
          </p:cNvPr>
          <p:cNvSpPr txBox="1"/>
          <p:nvPr/>
        </p:nvSpPr>
        <p:spPr>
          <a:xfrm>
            <a:off x="5634940" y="6047190"/>
            <a:ext cx="6097554" cy="584775"/>
          </a:xfrm>
          <a:prstGeom prst="rect">
            <a:avLst/>
          </a:prstGeom>
          <a:noFill/>
        </p:spPr>
        <p:txBody>
          <a:bodyPr wrap="square">
            <a:spAutoFit/>
          </a:bodyPr>
          <a:lstStyle/>
          <a:p>
            <a:pPr algn="l">
              <a:buFont typeface="Arial" panose="020B0604020202020204" pitchFamily="34" charset="0"/>
              <a:buChar char="•"/>
            </a:pPr>
            <a:r>
              <a:rPr lang="en-US" sz="1600" b="0" i="0" dirty="0">
                <a:solidFill>
                  <a:srgbClr val="2F3941"/>
                </a:solidFill>
                <a:effectLst/>
                <a:latin typeface="-apple-system"/>
              </a:rPr>
              <a:t>Use Store without Credit - If storing for quarter grades</a:t>
            </a:r>
          </a:p>
          <a:p>
            <a:pPr algn="l">
              <a:buFont typeface="Arial" panose="020B0604020202020204" pitchFamily="34" charset="0"/>
              <a:buChar char="•"/>
            </a:pPr>
            <a:r>
              <a:rPr lang="en-US" sz="1600" b="0" i="0" dirty="0">
                <a:solidFill>
                  <a:srgbClr val="2F3941"/>
                </a:solidFill>
                <a:effectLst/>
                <a:latin typeface="-apple-system"/>
              </a:rPr>
              <a:t>Use Store with Credit - If storing for term end grades</a:t>
            </a:r>
          </a:p>
        </p:txBody>
      </p:sp>
      <p:sp>
        <p:nvSpPr>
          <p:cNvPr id="30" name="Title 1">
            <a:extLst>
              <a:ext uri="{FF2B5EF4-FFF2-40B4-BE49-F238E27FC236}">
                <a16:creationId xmlns:a16="http://schemas.microsoft.com/office/drawing/2014/main" id="{4E4C5FCD-B6BF-44AC-9D28-93F9ED01CD35}"/>
              </a:ext>
            </a:extLst>
          </p:cNvPr>
          <p:cNvSpPr txBox="1">
            <a:spLocks noGrp="1"/>
          </p:cNvSpPr>
          <p:nvPr>
            <p:ph type="title"/>
          </p:nvPr>
        </p:nvSpPr>
        <p:spPr>
          <a:xfrm>
            <a:off x="667165" y="1080885"/>
            <a:ext cx="9075737" cy="106521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r>
              <a:rPr lang="en-US" dirty="0"/>
              <a:t>Storing Grades for Q3</a:t>
            </a:r>
          </a:p>
        </p:txBody>
      </p:sp>
      <p:pic>
        <p:nvPicPr>
          <p:cNvPr id="7" name="Picture 6">
            <a:extLst>
              <a:ext uri="{FF2B5EF4-FFF2-40B4-BE49-F238E27FC236}">
                <a16:creationId xmlns:a16="http://schemas.microsoft.com/office/drawing/2014/main" id="{B7A5F93D-37CA-4EB1-8928-5DC6E86CCB02}"/>
              </a:ext>
            </a:extLst>
          </p:cNvPr>
          <p:cNvPicPr>
            <a:picLocks noChangeAspect="1"/>
          </p:cNvPicPr>
          <p:nvPr/>
        </p:nvPicPr>
        <p:blipFill>
          <a:blip r:embed="rId2"/>
          <a:stretch>
            <a:fillRect/>
          </a:stretch>
        </p:blipFill>
        <p:spPr>
          <a:xfrm>
            <a:off x="160816" y="3407611"/>
            <a:ext cx="11867260" cy="2471920"/>
          </a:xfrm>
          <a:prstGeom prst="rect">
            <a:avLst/>
          </a:prstGeom>
        </p:spPr>
      </p:pic>
      <p:sp>
        <p:nvSpPr>
          <p:cNvPr id="26" name="TextBox 25">
            <a:extLst>
              <a:ext uri="{FF2B5EF4-FFF2-40B4-BE49-F238E27FC236}">
                <a16:creationId xmlns:a16="http://schemas.microsoft.com/office/drawing/2014/main" id="{06CD6479-1A7D-48C6-87F9-3D9DE9963890}"/>
              </a:ext>
            </a:extLst>
          </p:cNvPr>
          <p:cNvSpPr txBox="1"/>
          <p:nvPr/>
        </p:nvSpPr>
        <p:spPr>
          <a:xfrm>
            <a:off x="1661914" y="5501695"/>
            <a:ext cx="3209190" cy="307777"/>
          </a:xfrm>
          <a:prstGeom prst="rect">
            <a:avLst/>
          </a:prstGeom>
          <a:noFill/>
        </p:spPr>
        <p:txBody>
          <a:bodyPr wrap="square" rtlCol="0">
            <a:spAutoFit/>
          </a:bodyPr>
          <a:lstStyle/>
          <a:p>
            <a:r>
              <a:rPr lang="en-US" sz="1400" dirty="0">
                <a:solidFill>
                  <a:srgbClr val="FF0000"/>
                </a:solidFill>
              </a:rPr>
              <a:t>Show All Terms – Default is Set to “No”</a:t>
            </a:r>
          </a:p>
        </p:txBody>
      </p:sp>
    </p:spTree>
    <p:extLst>
      <p:ext uri="{BB962C8B-B14F-4D97-AF65-F5344CB8AC3E}">
        <p14:creationId xmlns:p14="http://schemas.microsoft.com/office/powerpoint/2010/main" val="99490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0E48-43D8-472F-9706-DEE448F81A00}"/>
              </a:ext>
            </a:extLst>
          </p:cNvPr>
          <p:cNvSpPr>
            <a:spLocks noGrp="1"/>
          </p:cNvSpPr>
          <p:nvPr>
            <p:ph type="title"/>
          </p:nvPr>
        </p:nvSpPr>
        <p:spPr>
          <a:xfrm>
            <a:off x="1295399" y="218331"/>
            <a:ext cx="9601200" cy="806219"/>
          </a:xfrm>
        </p:spPr>
        <p:txBody>
          <a:bodyPr>
            <a:normAutofit/>
          </a:bodyPr>
          <a:lstStyle/>
          <a:p>
            <a:pPr algn="ctr"/>
            <a:r>
              <a:rPr lang="en-US" dirty="0"/>
              <a:t>Institute Bulletin: Celebrations</a:t>
            </a:r>
          </a:p>
        </p:txBody>
      </p:sp>
      <p:sp>
        <p:nvSpPr>
          <p:cNvPr id="3" name="Content Placeholder 2">
            <a:extLst>
              <a:ext uri="{FF2B5EF4-FFF2-40B4-BE49-F238E27FC236}">
                <a16:creationId xmlns:a16="http://schemas.microsoft.com/office/drawing/2014/main" id="{C080AB58-DC52-4D1A-B3DE-E780A8C1CB5E}"/>
              </a:ext>
            </a:extLst>
          </p:cNvPr>
          <p:cNvSpPr>
            <a:spLocks noGrp="1"/>
          </p:cNvSpPr>
          <p:nvPr>
            <p:ph idx="1"/>
          </p:nvPr>
        </p:nvSpPr>
        <p:spPr>
          <a:xfrm>
            <a:off x="838199" y="1225137"/>
            <a:ext cx="10515600" cy="4039171"/>
          </a:xfrm>
        </p:spPr>
        <p:txBody>
          <a:bodyPr>
            <a:normAutofit/>
          </a:bodyPr>
          <a:lstStyle/>
          <a:p>
            <a:pPr indent="0" algn="ctr">
              <a:buNone/>
            </a:pPr>
            <a:r>
              <a:rPr lang="en-US" sz="2200" dirty="0">
                <a:solidFill>
                  <a:schemeClr val="accent5">
                    <a:lumMod val="50000"/>
                  </a:schemeClr>
                </a:solidFill>
              </a:rPr>
              <a:t> </a:t>
            </a:r>
          </a:p>
          <a:p>
            <a:pPr marL="514350" indent="-285750" algn="ctr"/>
            <a:endParaRPr lang="en-US" sz="2800" dirty="0"/>
          </a:p>
          <a:p>
            <a:pPr marL="274320" lvl="1" indent="0" algn="ctr">
              <a:buNone/>
            </a:pPr>
            <a:r>
              <a:rPr lang="en-US" sz="2400" b="1" i="0" dirty="0">
                <a:solidFill>
                  <a:srgbClr val="616161"/>
                </a:solidFill>
                <a:effectLst/>
                <a:latin typeface="Seaford Display" panose="00000500000000000000" pitchFamily="2" charset="0"/>
              </a:rPr>
              <a:t>Gray Collegiate is the 2023 2A State Champions for both Girls and Boys Basketball!!</a:t>
            </a:r>
          </a:p>
          <a:p>
            <a:pPr marL="274320" lvl="1" indent="0" algn="ctr">
              <a:buNone/>
            </a:pPr>
            <a:r>
              <a:rPr lang="en-US" sz="2400" dirty="0">
                <a:hlinkClick r:id="rId3"/>
              </a:rPr>
              <a:t>https://gcaathletics.org/2023/03/06/basketball-sweeps-state-championships/</a:t>
            </a:r>
            <a:r>
              <a:rPr lang="en-US" sz="2400" dirty="0">
                <a:solidFill>
                  <a:srgbClr val="616161"/>
                </a:solidFill>
                <a:latin typeface="SF Pro Text"/>
              </a:rPr>
              <a:t> </a:t>
            </a:r>
            <a:endParaRPr lang="en-US" sz="2400" dirty="0"/>
          </a:p>
        </p:txBody>
      </p:sp>
      <p:sp>
        <p:nvSpPr>
          <p:cNvPr id="4" name="TextBox 3">
            <a:extLst>
              <a:ext uri="{FF2B5EF4-FFF2-40B4-BE49-F238E27FC236}">
                <a16:creationId xmlns:a16="http://schemas.microsoft.com/office/drawing/2014/main" id="{793B30E5-7B49-7A11-EDE4-3465E4792BB4}"/>
              </a:ext>
            </a:extLst>
          </p:cNvPr>
          <p:cNvSpPr txBox="1"/>
          <p:nvPr/>
        </p:nvSpPr>
        <p:spPr>
          <a:xfrm>
            <a:off x="251669" y="1593692"/>
            <a:ext cx="8288323" cy="461665"/>
          </a:xfrm>
          <a:prstGeom prst="rect">
            <a:avLst/>
          </a:prstGeom>
          <a:noFill/>
        </p:spPr>
        <p:txBody>
          <a:bodyPr wrap="square" rtlCol="0">
            <a:spAutoFit/>
          </a:bodyPr>
          <a:lstStyle/>
          <a:p>
            <a:r>
              <a:rPr lang="en-US" sz="2400" dirty="0"/>
              <a:t>Renee Hewitt of Gray Collegiate Academy says…</a:t>
            </a:r>
          </a:p>
        </p:txBody>
      </p:sp>
      <p:pic>
        <p:nvPicPr>
          <p:cNvPr id="7" name="Picture 6">
            <a:extLst>
              <a:ext uri="{FF2B5EF4-FFF2-40B4-BE49-F238E27FC236}">
                <a16:creationId xmlns:a16="http://schemas.microsoft.com/office/drawing/2014/main" id="{911AF181-EC78-5566-4325-C6900A9E665B}"/>
              </a:ext>
            </a:extLst>
          </p:cNvPr>
          <p:cNvPicPr>
            <a:picLocks noChangeAspect="1"/>
          </p:cNvPicPr>
          <p:nvPr/>
        </p:nvPicPr>
        <p:blipFill>
          <a:blip r:embed="rId4"/>
          <a:stretch>
            <a:fillRect/>
          </a:stretch>
        </p:blipFill>
        <p:spPr>
          <a:xfrm>
            <a:off x="4354708" y="3605686"/>
            <a:ext cx="3482584" cy="2359171"/>
          </a:xfrm>
          <a:prstGeom prst="rect">
            <a:avLst/>
          </a:prstGeom>
        </p:spPr>
      </p:pic>
    </p:spTree>
    <p:extLst>
      <p:ext uri="{BB962C8B-B14F-4D97-AF65-F5344CB8AC3E}">
        <p14:creationId xmlns:p14="http://schemas.microsoft.com/office/powerpoint/2010/main" val="28956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FF37-BA5E-47F7-BEBE-8ACBC3353772}"/>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b="0" i="0" kern="1200" dirty="0">
                <a:solidFill>
                  <a:schemeClr val="tx1"/>
                </a:solidFill>
                <a:latin typeface="+mj-lt"/>
                <a:ea typeface="+mj-ea"/>
                <a:cs typeface="+mj-cs"/>
              </a:rPr>
              <a:t>Storing Grades for Q3</a:t>
            </a:r>
          </a:p>
        </p:txBody>
      </p:sp>
      <p:sp>
        <p:nvSpPr>
          <p:cNvPr id="4" name="TextBox 3">
            <a:extLst>
              <a:ext uri="{FF2B5EF4-FFF2-40B4-BE49-F238E27FC236}">
                <a16:creationId xmlns:a16="http://schemas.microsoft.com/office/drawing/2014/main" id="{5C994CF7-EFC5-4250-9462-FD3D8E4017F4}"/>
              </a:ext>
            </a:extLst>
          </p:cNvPr>
          <p:cNvSpPr txBox="1"/>
          <p:nvPr/>
        </p:nvSpPr>
        <p:spPr>
          <a:xfrm>
            <a:off x="975494" y="1560913"/>
            <a:ext cx="3481054" cy="3416300"/>
          </a:xfrm>
          <a:prstGeom prst="rect">
            <a:avLst/>
          </a:prstGeom>
        </p:spPr>
        <p:txBody>
          <a:bodyPr vert="horz" lIns="91440" tIns="45720" rIns="91440" bIns="45720" rtlCol="0" anchor="ctr">
            <a:normAutofit/>
          </a:bodyPr>
          <a:lstStyle/>
          <a:p>
            <a:pPr marL="285750" indent="-285750">
              <a:spcBef>
                <a:spcPts val="1000"/>
              </a:spcBef>
              <a:buClr>
                <a:schemeClr val="accent1"/>
              </a:buClr>
              <a:buSzPct val="80000"/>
              <a:buFont typeface="Wingdings 3" charset="2"/>
              <a:buChar char=""/>
            </a:pPr>
            <a:r>
              <a:rPr lang="en-US" sz="2400" dirty="0">
                <a:solidFill>
                  <a:schemeClr val="tx1">
                    <a:lumMod val="75000"/>
                    <a:lumOff val="25000"/>
                  </a:schemeClr>
                </a:solidFill>
              </a:rPr>
              <a:t>Options for classes enrolled at other schools: 	</a:t>
            </a:r>
          </a:p>
          <a:p>
            <a:pPr marL="742950" lvl="1" indent="-285750">
              <a:spcBef>
                <a:spcPts val="1000"/>
              </a:spcBef>
              <a:buClr>
                <a:schemeClr val="accent1"/>
              </a:buClr>
              <a:buSzPct val="80000"/>
              <a:buFont typeface="Wingdings 3" charset="2"/>
              <a:buChar char=""/>
            </a:pPr>
            <a:r>
              <a:rPr lang="en-US" sz="2400" dirty="0">
                <a:solidFill>
                  <a:schemeClr val="tx1">
                    <a:lumMod val="75000"/>
                    <a:lumOff val="25000"/>
                  </a:schemeClr>
                </a:solidFill>
              </a:rPr>
              <a:t>This School Only</a:t>
            </a:r>
          </a:p>
          <a:p>
            <a:pPr marL="742950" lvl="1" indent="-285750">
              <a:spcBef>
                <a:spcPts val="1000"/>
              </a:spcBef>
              <a:buClr>
                <a:schemeClr val="accent1"/>
              </a:buClr>
              <a:buSzPct val="80000"/>
              <a:buFont typeface="Wingdings 3" charset="2"/>
              <a:buChar char=""/>
            </a:pPr>
            <a:r>
              <a:rPr lang="en-US" sz="2400" dirty="0">
                <a:solidFill>
                  <a:schemeClr val="tx1">
                    <a:lumMod val="75000"/>
                    <a:lumOff val="25000"/>
                  </a:schemeClr>
                </a:solidFill>
              </a:rPr>
              <a:t>This School</a:t>
            </a:r>
          </a:p>
        </p:txBody>
      </p:sp>
      <p:pic>
        <p:nvPicPr>
          <p:cNvPr id="30" name="Picture 29">
            <a:extLst>
              <a:ext uri="{FF2B5EF4-FFF2-40B4-BE49-F238E27FC236}">
                <a16:creationId xmlns:a16="http://schemas.microsoft.com/office/drawing/2014/main" id="{A1681497-B881-4AB1-A8B2-EC3FA38B44E6}"/>
              </a:ext>
            </a:extLst>
          </p:cNvPr>
          <p:cNvPicPr>
            <a:picLocks noChangeAspect="1"/>
          </p:cNvPicPr>
          <p:nvPr/>
        </p:nvPicPr>
        <p:blipFill>
          <a:blip r:embed="rId2"/>
          <a:stretch>
            <a:fillRect/>
          </a:stretch>
        </p:blipFill>
        <p:spPr>
          <a:xfrm>
            <a:off x="4576484" y="2481821"/>
            <a:ext cx="7060779" cy="135462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43951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994CF7-EFC5-4250-9462-FD3D8E4017F4}"/>
              </a:ext>
            </a:extLst>
          </p:cNvPr>
          <p:cNvSpPr txBox="1"/>
          <p:nvPr/>
        </p:nvSpPr>
        <p:spPr>
          <a:xfrm>
            <a:off x="876266" y="1885470"/>
            <a:ext cx="3905533" cy="3225305"/>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panose="05000000000000000000" pitchFamily="2" charset="2"/>
              <a:buChar char="Ø"/>
            </a:pPr>
            <a:r>
              <a:rPr lang="en-US" sz="2400" b="1" dirty="0"/>
              <a:t>Last Three Sections</a:t>
            </a:r>
          </a:p>
          <a:p>
            <a:pPr marL="742950" lvl="1" indent="-285750">
              <a:spcBef>
                <a:spcPts val="1000"/>
              </a:spcBef>
              <a:buClr>
                <a:schemeClr val="accent1"/>
              </a:buClr>
              <a:buSzPct val="80000"/>
              <a:buFont typeface="Wingdings" panose="05000000000000000000" pitchFamily="2" charset="2"/>
              <a:buChar char="Ø"/>
            </a:pPr>
            <a:r>
              <a:rPr lang="en-US" sz="2400" dirty="0"/>
              <a:t>Leave Default</a:t>
            </a:r>
          </a:p>
        </p:txBody>
      </p:sp>
      <p:pic>
        <p:nvPicPr>
          <p:cNvPr id="30" name="Picture 29">
            <a:extLst>
              <a:ext uri="{FF2B5EF4-FFF2-40B4-BE49-F238E27FC236}">
                <a16:creationId xmlns:a16="http://schemas.microsoft.com/office/drawing/2014/main" id="{A9B62763-35C8-4207-9AA5-C60291814551}"/>
              </a:ext>
            </a:extLst>
          </p:cNvPr>
          <p:cNvPicPr>
            <a:picLocks noChangeAspect="1"/>
          </p:cNvPicPr>
          <p:nvPr/>
        </p:nvPicPr>
        <p:blipFill>
          <a:blip r:embed="rId2"/>
          <a:stretch>
            <a:fillRect/>
          </a:stretch>
        </p:blipFill>
        <p:spPr>
          <a:xfrm>
            <a:off x="716482" y="2975460"/>
            <a:ext cx="10759036" cy="3328984"/>
          </a:xfrm>
          <a:prstGeom prst="rect">
            <a:avLst/>
          </a:prstGeom>
        </p:spPr>
      </p:pic>
      <p:sp>
        <p:nvSpPr>
          <p:cNvPr id="26" name="Title 1">
            <a:extLst>
              <a:ext uri="{FF2B5EF4-FFF2-40B4-BE49-F238E27FC236}">
                <a16:creationId xmlns:a16="http://schemas.microsoft.com/office/drawing/2014/main" id="{41702FA9-72CB-4FB2-98F2-B7CBDE2826B9}"/>
              </a:ext>
            </a:extLst>
          </p:cNvPr>
          <p:cNvSpPr>
            <a:spLocks noGrp="1"/>
          </p:cNvSpPr>
          <p:nvPr>
            <p:ph type="title"/>
          </p:nvPr>
        </p:nvSpPr>
        <p:spPr>
          <a:xfrm>
            <a:off x="950010" y="682013"/>
            <a:ext cx="9075737" cy="1065213"/>
          </a:xfrm>
        </p:spPr>
        <p:txBody>
          <a:bodyPr vert="horz" lIns="91440" tIns="45720" rIns="91440" bIns="45720" rtlCol="0" anchor="ctr">
            <a:normAutofit/>
          </a:bodyPr>
          <a:lstStyle/>
          <a:p>
            <a:r>
              <a:rPr lang="en-US" b="0" i="0" kern="1200" dirty="0">
                <a:solidFill>
                  <a:schemeClr val="tx1"/>
                </a:solidFill>
                <a:latin typeface="+mj-lt"/>
                <a:ea typeface="+mj-ea"/>
                <a:cs typeface="+mj-cs"/>
              </a:rPr>
              <a:t>Storing Grades for Q3</a:t>
            </a:r>
          </a:p>
        </p:txBody>
      </p:sp>
    </p:spTree>
    <p:extLst>
      <p:ext uri="{BB962C8B-B14F-4D97-AF65-F5344CB8AC3E}">
        <p14:creationId xmlns:p14="http://schemas.microsoft.com/office/powerpoint/2010/main" val="767060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994CF7-EFC5-4250-9462-FD3D8E4017F4}"/>
              </a:ext>
            </a:extLst>
          </p:cNvPr>
          <p:cNvSpPr txBox="1"/>
          <p:nvPr/>
        </p:nvSpPr>
        <p:spPr>
          <a:xfrm>
            <a:off x="834142" y="2252706"/>
            <a:ext cx="3905533" cy="3225305"/>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panose="05000000000000000000" pitchFamily="2" charset="2"/>
              <a:buChar char="Ø"/>
            </a:pPr>
            <a:r>
              <a:rPr lang="en-US" sz="2400" dirty="0"/>
              <a:t>Double check all that you have entered</a:t>
            </a:r>
          </a:p>
          <a:p>
            <a:pPr marL="285750" indent="-285750">
              <a:spcBef>
                <a:spcPts val="1000"/>
              </a:spcBef>
              <a:buClr>
                <a:schemeClr val="accent1"/>
              </a:buClr>
              <a:buSzPct val="80000"/>
              <a:buFont typeface="Wingdings" panose="05000000000000000000" pitchFamily="2" charset="2"/>
              <a:buChar char="Ø"/>
            </a:pPr>
            <a:r>
              <a:rPr lang="en-US" sz="2400" dirty="0"/>
              <a:t>Submit</a:t>
            </a:r>
          </a:p>
          <a:p>
            <a:pPr marL="285750" indent="-285750">
              <a:spcBef>
                <a:spcPts val="1000"/>
              </a:spcBef>
              <a:buClr>
                <a:schemeClr val="accent1"/>
              </a:buClr>
              <a:buSzPct val="80000"/>
              <a:buFont typeface="Wingdings" panose="05000000000000000000" pitchFamily="2" charset="2"/>
              <a:buChar char="Ø"/>
            </a:pPr>
            <a:r>
              <a:rPr lang="en-US" sz="2400" dirty="0"/>
              <a:t>After submittal and a successful store, your screen will look like this:</a:t>
            </a:r>
          </a:p>
        </p:txBody>
      </p:sp>
      <p:pic>
        <p:nvPicPr>
          <p:cNvPr id="24" name="Picture 23">
            <a:extLst>
              <a:ext uri="{FF2B5EF4-FFF2-40B4-BE49-F238E27FC236}">
                <a16:creationId xmlns:a16="http://schemas.microsoft.com/office/drawing/2014/main" id="{316EB7C2-A2CD-4288-B36C-2A049853E3BA}"/>
              </a:ext>
            </a:extLst>
          </p:cNvPr>
          <p:cNvPicPr>
            <a:picLocks noChangeAspect="1"/>
          </p:cNvPicPr>
          <p:nvPr/>
        </p:nvPicPr>
        <p:blipFill>
          <a:blip r:embed="rId2"/>
          <a:stretch>
            <a:fillRect/>
          </a:stretch>
        </p:blipFill>
        <p:spPr>
          <a:xfrm>
            <a:off x="5365694" y="1780782"/>
            <a:ext cx="6261135" cy="3805330"/>
          </a:xfrm>
          <a:prstGeom prst="rect">
            <a:avLst/>
          </a:prstGeom>
        </p:spPr>
      </p:pic>
      <p:sp>
        <p:nvSpPr>
          <p:cNvPr id="26" name="Title 1">
            <a:extLst>
              <a:ext uri="{FF2B5EF4-FFF2-40B4-BE49-F238E27FC236}">
                <a16:creationId xmlns:a16="http://schemas.microsoft.com/office/drawing/2014/main" id="{C3360CF8-B128-46DE-BA36-10E8A3171E4A}"/>
              </a:ext>
            </a:extLst>
          </p:cNvPr>
          <p:cNvSpPr>
            <a:spLocks noGrp="1"/>
          </p:cNvSpPr>
          <p:nvPr>
            <p:ph type="title"/>
          </p:nvPr>
        </p:nvSpPr>
        <p:spPr>
          <a:xfrm>
            <a:off x="941621" y="715569"/>
            <a:ext cx="9075737" cy="1065213"/>
          </a:xfrm>
        </p:spPr>
        <p:txBody>
          <a:bodyPr vert="horz" lIns="91440" tIns="45720" rIns="91440" bIns="45720" rtlCol="0" anchor="ctr">
            <a:normAutofit/>
          </a:bodyPr>
          <a:lstStyle/>
          <a:p>
            <a:r>
              <a:rPr lang="en-US" b="0" i="0" kern="1200" dirty="0">
                <a:solidFill>
                  <a:schemeClr val="tx1"/>
                </a:solidFill>
                <a:latin typeface="+mj-lt"/>
                <a:ea typeface="+mj-ea"/>
                <a:cs typeface="+mj-cs"/>
              </a:rPr>
              <a:t>Storing Grades for Q3</a:t>
            </a:r>
          </a:p>
        </p:txBody>
      </p:sp>
    </p:spTree>
    <p:extLst>
      <p:ext uri="{BB962C8B-B14F-4D97-AF65-F5344CB8AC3E}">
        <p14:creationId xmlns:p14="http://schemas.microsoft.com/office/powerpoint/2010/main" val="3094724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994CF7-EFC5-4250-9462-FD3D8E4017F4}"/>
              </a:ext>
            </a:extLst>
          </p:cNvPr>
          <p:cNvSpPr txBox="1"/>
          <p:nvPr/>
        </p:nvSpPr>
        <p:spPr>
          <a:xfrm>
            <a:off x="817364" y="2061975"/>
            <a:ext cx="3905533" cy="3225305"/>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panose="05000000000000000000" pitchFamily="2" charset="2"/>
              <a:buChar char="Ø"/>
            </a:pPr>
            <a:r>
              <a:rPr lang="en-US" sz="2000" dirty="0"/>
              <a:t>Verify Your Grades Were Stored</a:t>
            </a:r>
          </a:p>
          <a:p>
            <a:pPr marL="742950" lvl="1" indent="-285750">
              <a:spcBef>
                <a:spcPts val="1000"/>
              </a:spcBef>
              <a:buClr>
                <a:schemeClr val="accent1"/>
              </a:buClr>
              <a:buSzPct val="80000"/>
              <a:buFont typeface="Wingdings" panose="05000000000000000000" pitchFamily="2" charset="2"/>
              <a:buChar char="Ø"/>
            </a:pPr>
            <a:r>
              <a:rPr lang="en-US" sz="2000" dirty="0"/>
              <a:t>Spot check students in their Historical Grades</a:t>
            </a:r>
          </a:p>
          <a:p>
            <a:pPr marL="742950" lvl="1" indent="-285750">
              <a:spcBef>
                <a:spcPts val="1000"/>
              </a:spcBef>
              <a:buClr>
                <a:schemeClr val="accent1"/>
              </a:buClr>
              <a:buSzPct val="80000"/>
              <a:buFont typeface="Wingdings" panose="05000000000000000000" pitchFamily="2" charset="2"/>
              <a:buChar char="Ø"/>
            </a:pPr>
            <a:r>
              <a:rPr lang="en-US" sz="2000" dirty="0"/>
              <a:t>Check Term/Year</a:t>
            </a:r>
          </a:p>
        </p:txBody>
      </p:sp>
      <p:sp>
        <p:nvSpPr>
          <p:cNvPr id="28" name="Title 1">
            <a:extLst>
              <a:ext uri="{FF2B5EF4-FFF2-40B4-BE49-F238E27FC236}">
                <a16:creationId xmlns:a16="http://schemas.microsoft.com/office/drawing/2014/main" id="{0220CD82-3B7D-4444-B123-A863724410C8}"/>
              </a:ext>
            </a:extLst>
          </p:cNvPr>
          <p:cNvSpPr>
            <a:spLocks noGrp="1"/>
          </p:cNvSpPr>
          <p:nvPr>
            <p:ph type="title"/>
          </p:nvPr>
        </p:nvSpPr>
        <p:spPr>
          <a:xfrm>
            <a:off x="966788" y="958850"/>
            <a:ext cx="9075737" cy="1065213"/>
          </a:xfrm>
        </p:spPr>
        <p:txBody>
          <a:bodyPr vert="horz" lIns="91440" tIns="45720" rIns="91440" bIns="45720" rtlCol="0" anchor="ctr">
            <a:normAutofit/>
          </a:bodyPr>
          <a:lstStyle/>
          <a:p>
            <a:r>
              <a:rPr lang="en-US" b="0" i="0" kern="1200" dirty="0">
                <a:solidFill>
                  <a:schemeClr val="tx1"/>
                </a:solidFill>
                <a:latin typeface="+mj-lt"/>
                <a:ea typeface="+mj-ea"/>
                <a:cs typeface="+mj-cs"/>
              </a:rPr>
              <a:t>Storing Grades for Q3</a:t>
            </a:r>
          </a:p>
        </p:txBody>
      </p:sp>
      <p:pic>
        <p:nvPicPr>
          <p:cNvPr id="7" name="Picture 6">
            <a:extLst>
              <a:ext uri="{FF2B5EF4-FFF2-40B4-BE49-F238E27FC236}">
                <a16:creationId xmlns:a16="http://schemas.microsoft.com/office/drawing/2014/main" id="{7983EAD5-ED4E-42DB-9CE8-797FE010214D}"/>
              </a:ext>
            </a:extLst>
          </p:cNvPr>
          <p:cNvPicPr>
            <a:picLocks noChangeAspect="1"/>
          </p:cNvPicPr>
          <p:nvPr/>
        </p:nvPicPr>
        <p:blipFill>
          <a:blip r:embed="rId2"/>
          <a:stretch>
            <a:fillRect/>
          </a:stretch>
        </p:blipFill>
        <p:spPr>
          <a:xfrm>
            <a:off x="673430" y="3704254"/>
            <a:ext cx="10845139" cy="2421060"/>
          </a:xfrm>
          <a:prstGeom prst="rect">
            <a:avLst/>
          </a:prstGeom>
        </p:spPr>
      </p:pic>
    </p:spTree>
    <p:extLst>
      <p:ext uri="{BB962C8B-B14F-4D97-AF65-F5344CB8AC3E}">
        <p14:creationId xmlns:p14="http://schemas.microsoft.com/office/powerpoint/2010/main" val="1486088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BD66-A298-42D1-855D-65383088A83C}"/>
              </a:ext>
            </a:extLst>
          </p:cNvPr>
          <p:cNvSpPr>
            <a:spLocks noGrp="1"/>
          </p:cNvSpPr>
          <p:nvPr>
            <p:ph type="title"/>
          </p:nvPr>
        </p:nvSpPr>
        <p:spPr>
          <a:xfrm>
            <a:off x="1295400" y="310907"/>
            <a:ext cx="9601200" cy="1142385"/>
          </a:xfrm>
        </p:spPr>
        <p:txBody>
          <a:bodyPr/>
          <a:lstStyle/>
          <a:p>
            <a:pPr marL="0" indent="0">
              <a:buNone/>
            </a:pPr>
            <a:r>
              <a:rPr lang="en-US" u="sng" dirty="0"/>
              <a:t>Storing Grades Resources:</a:t>
            </a:r>
          </a:p>
        </p:txBody>
      </p:sp>
      <p:sp>
        <p:nvSpPr>
          <p:cNvPr id="3" name="Content Placeholder 2">
            <a:extLst>
              <a:ext uri="{FF2B5EF4-FFF2-40B4-BE49-F238E27FC236}">
                <a16:creationId xmlns:a16="http://schemas.microsoft.com/office/drawing/2014/main" id="{5DA65773-7477-47C3-B5DF-44F2BE67284C}"/>
              </a:ext>
            </a:extLst>
          </p:cNvPr>
          <p:cNvSpPr>
            <a:spLocks noGrp="1"/>
          </p:cNvSpPr>
          <p:nvPr>
            <p:ph idx="1"/>
          </p:nvPr>
        </p:nvSpPr>
        <p:spPr>
          <a:xfrm>
            <a:off x="838200" y="1696651"/>
            <a:ext cx="10515600" cy="4190323"/>
          </a:xfrm>
        </p:spPr>
        <p:txBody>
          <a:bodyPr>
            <a:normAutofit/>
          </a:bodyPr>
          <a:lstStyle/>
          <a:p>
            <a:pPr marL="0" indent="0">
              <a:buNone/>
            </a:pPr>
            <a:r>
              <a:rPr lang="en-US" sz="2000" dirty="0" err="1"/>
              <a:t>PowerSource</a:t>
            </a:r>
            <a:r>
              <a:rPr lang="en-US" sz="2000" dirty="0"/>
              <a:t> / PowerSchool Community Articles</a:t>
            </a:r>
          </a:p>
          <a:p>
            <a:r>
              <a:rPr lang="en-US" sz="1600" dirty="0"/>
              <a:t>How to Permanently Store Grades - </a:t>
            </a:r>
            <a:r>
              <a:rPr lang="en-US" sz="1600" dirty="0">
                <a:hlinkClick r:id="rId2"/>
              </a:rPr>
              <a:t>https://help.powerschool.com/t5/PowerSchool-SIS-Knowledge-Base/How-to-Permanently-Store-Grades/ta-p/14226</a:t>
            </a:r>
            <a:endParaRPr lang="en-US" sz="1600" dirty="0"/>
          </a:p>
          <a:p>
            <a:r>
              <a:rPr lang="en-US" sz="1600" dirty="0"/>
              <a:t>How to Permanently Store Grades for a single section - </a:t>
            </a:r>
            <a:r>
              <a:rPr lang="en-US" sz="1600" dirty="0">
                <a:hlinkClick r:id="rId3"/>
              </a:rPr>
              <a:t>https://support.powerschool.com/article/67018?from=search</a:t>
            </a:r>
            <a:r>
              <a:rPr lang="en-US" sz="1600" dirty="0"/>
              <a:t> </a:t>
            </a:r>
          </a:p>
          <a:p>
            <a:pPr marL="0" indent="0">
              <a:buNone/>
            </a:pPr>
            <a:endParaRPr lang="en-US" sz="2000" dirty="0"/>
          </a:p>
          <a:p>
            <a:pPr marL="0" indent="0">
              <a:buNone/>
            </a:pPr>
            <a:endParaRPr lang="en-US" dirty="0"/>
          </a:p>
          <a:p>
            <a:pPr marL="0" indent="0">
              <a:buNone/>
            </a:pPr>
            <a:endParaRPr lang="en-US" sz="1800" u="sng"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43000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9" name="Freeform: Shape 8">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14" name="Rectangle 13">
            <a:extLst>
              <a:ext uri="{FF2B5EF4-FFF2-40B4-BE49-F238E27FC236}">
                <a16:creationId xmlns:a16="http://schemas.microsoft.com/office/drawing/2014/main" id="{FED6D074-A5E9-4040-9A92-7CD5F68AC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ime compass on hand">
            <a:extLst>
              <a:ext uri="{FF2B5EF4-FFF2-40B4-BE49-F238E27FC236}">
                <a16:creationId xmlns:a16="http://schemas.microsoft.com/office/drawing/2014/main" id="{6693C00D-90F0-29C4-65B2-C7A604983EB6}"/>
              </a:ext>
            </a:extLst>
          </p:cNvPr>
          <p:cNvPicPr>
            <a:picLocks noChangeAspect="1"/>
          </p:cNvPicPr>
          <p:nvPr/>
        </p:nvPicPr>
        <p:blipFill rotWithShape="1">
          <a:blip r:embed="rId2"/>
          <a:srcRect t="15413"/>
          <a:stretch/>
        </p:blipFill>
        <p:spPr>
          <a:xfrm>
            <a:off x="20" y="10"/>
            <a:ext cx="12191979" cy="6857989"/>
          </a:xfrm>
          <a:prstGeom prst="rect">
            <a:avLst/>
          </a:prstGeom>
        </p:spPr>
      </p:pic>
      <p:sp>
        <p:nvSpPr>
          <p:cNvPr id="16" name="Rectangle 15">
            <a:extLst>
              <a:ext uri="{FF2B5EF4-FFF2-40B4-BE49-F238E27FC236}">
                <a16:creationId xmlns:a16="http://schemas.microsoft.com/office/drawing/2014/main" id="{C364144C-8BB1-450F-812B-D7D09A795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2000" cy="4604516"/>
          </a:xfrm>
          <a:prstGeom prst="rect">
            <a:avLst/>
          </a:prstGeom>
          <a:gradFill>
            <a:gsLst>
              <a:gs pos="7000">
                <a:srgbClr val="000000">
                  <a:alpha val="0"/>
                </a:srgbClr>
              </a:gs>
              <a:gs pos="56000">
                <a:srgbClr val="000000">
                  <a:alpha val="56000"/>
                </a:srgbClr>
              </a:gs>
              <a:gs pos="100000">
                <a:srgbClr val="000000">
                  <a:alpha val="6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53F0FD-4573-4954-A70E-8495DEC5E092}"/>
              </a:ext>
            </a:extLst>
          </p:cNvPr>
          <p:cNvSpPr>
            <a:spLocks noGrp="1"/>
          </p:cNvSpPr>
          <p:nvPr>
            <p:ph type="title"/>
          </p:nvPr>
        </p:nvSpPr>
        <p:spPr>
          <a:xfrm>
            <a:off x="2101755" y="617839"/>
            <a:ext cx="7983941" cy="1190874"/>
          </a:xfrm>
        </p:spPr>
        <p:txBody>
          <a:bodyPr vert="horz" lIns="91440" tIns="45720" rIns="91440" bIns="45720" rtlCol="0" anchor="b">
            <a:normAutofit/>
          </a:bodyPr>
          <a:lstStyle/>
          <a:p>
            <a:pPr algn="ctr"/>
            <a:r>
              <a:rPr lang="en-US" sz="4400">
                <a:solidFill>
                  <a:srgbClr val="FFFFFF"/>
                </a:solidFill>
              </a:rPr>
              <a:t>End of Year Preparation</a:t>
            </a:r>
          </a:p>
        </p:txBody>
      </p:sp>
    </p:spTree>
    <p:extLst>
      <p:ext uri="{BB962C8B-B14F-4D97-AF65-F5344CB8AC3E}">
        <p14:creationId xmlns:p14="http://schemas.microsoft.com/office/powerpoint/2010/main" val="689310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2B4C-44E4-4383-A755-56FAB436B7AA}"/>
              </a:ext>
            </a:extLst>
          </p:cNvPr>
          <p:cNvSpPr>
            <a:spLocks noGrp="1"/>
          </p:cNvSpPr>
          <p:nvPr>
            <p:ph type="title"/>
          </p:nvPr>
        </p:nvSpPr>
        <p:spPr>
          <a:xfrm>
            <a:off x="966743" y="582082"/>
            <a:ext cx="9076329" cy="1064277"/>
          </a:xfrm>
        </p:spPr>
        <p:txBody>
          <a:bodyPr/>
          <a:lstStyle/>
          <a:p>
            <a:r>
              <a:rPr lang="en-US" dirty="0"/>
              <a:t>End of Year Preparation</a:t>
            </a:r>
          </a:p>
        </p:txBody>
      </p:sp>
      <p:sp>
        <p:nvSpPr>
          <p:cNvPr id="3" name="Content Placeholder 2">
            <a:extLst>
              <a:ext uri="{FF2B5EF4-FFF2-40B4-BE49-F238E27FC236}">
                <a16:creationId xmlns:a16="http://schemas.microsoft.com/office/drawing/2014/main" id="{4CE082BB-E4B6-4EB4-A9E6-30860E01BC23}"/>
              </a:ext>
            </a:extLst>
          </p:cNvPr>
          <p:cNvSpPr>
            <a:spLocks noGrp="1"/>
          </p:cNvSpPr>
          <p:nvPr>
            <p:ph idx="1"/>
          </p:nvPr>
        </p:nvSpPr>
        <p:spPr>
          <a:xfrm>
            <a:off x="966744" y="1646359"/>
            <a:ext cx="9076329" cy="4947388"/>
          </a:xfrm>
        </p:spPr>
        <p:txBody>
          <a:bodyPr>
            <a:normAutofit/>
          </a:bodyPr>
          <a:lstStyle/>
          <a:p>
            <a:r>
              <a:rPr lang="en-US" sz="2400" dirty="0"/>
              <a:t>Clear Errors in: </a:t>
            </a:r>
          </a:p>
          <a:p>
            <a:pPr lvl="1"/>
            <a:r>
              <a:rPr lang="en-US" sz="2000" dirty="0"/>
              <a:t>Level Data</a:t>
            </a:r>
          </a:p>
          <a:p>
            <a:pPr lvl="1"/>
            <a:r>
              <a:rPr lang="en-US" sz="2000" dirty="0"/>
              <a:t>(System Reports) : School Enrollment Audit &amp; Section Enrollment Audit</a:t>
            </a:r>
          </a:p>
          <a:p>
            <a:pPr lvl="1"/>
            <a:r>
              <a:rPr lang="en-US" sz="2000" dirty="0"/>
              <a:t>SAS Reports (SCDE)</a:t>
            </a:r>
          </a:p>
          <a:p>
            <a:r>
              <a:rPr lang="en-US" sz="2400" dirty="0"/>
              <a:t>Transcript Updates &amp; Audit (as necessary)</a:t>
            </a:r>
          </a:p>
          <a:p>
            <a:r>
              <a:rPr lang="en-US" sz="2400" dirty="0"/>
              <a:t>Create 2023-24 Years and Terms based on your </a:t>
            </a:r>
            <a:r>
              <a:rPr lang="en-US" sz="2400" b="1" i="1" dirty="0"/>
              <a:t>Board Approved </a:t>
            </a:r>
            <a:r>
              <a:rPr lang="en-US" sz="2400" dirty="0"/>
              <a:t>Calendar – Create a ticket with Cantey: </a:t>
            </a:r>
            <a:r>
              <a:rPr lang="en-US" sz="2400" dirty="0">
                <a:hlinkClick r:id="rId2"/>
              </a:rPr>
              <a:t>help@canteytech.com</a:t>
            </a:r>
            <a:r>
              <a:rPr lang="en-US" sz="2400" dirty="0"/>
              <a:t> </a:t>
            </a:r>
          </a:p>
          <a:p>
            <a:r>
              <a:rPr lang="en-US" sz="2400" dirty="0"/>
              <a:t>Start Entering/Updating Next Year Grade Level &amp; School (Scheduling Setup)</a:t>
            </a:r>
          </a:p>
          <a:p>
            <a:pPr marL="560070" lvl="1" indent="-285750">
              <a:buFont typeface="Arial" panose="020B0604020202020204" pitchFamily="34" charset="0"/>
              <a:buChar char="•"/>
            </a:pPr>
            <a:r>
              <a:rPr lang="en-US" sz="2000" dirty="0"/>
              <a:t>Pre-Registered Students Next Year Grade Level should be the same grade as their entry grade</a:t>
            </a:r>
          </a:p>
          <a:p>
            <a:pPr marL="0" indent="0">
              <a:buNone/>
            </a:pPr>
            <a:endParaRPr lang="en-US" sz="2400" dirty="0"/>
          </a:p>
        </p:txBody>
      </p:sp>
    </p:spTree>
    <p:extLst>
      <p:ext uri="{BB962C8B-B14F-4D97-AF65-F5344CB8AC3E}">
        <p14:creationId xmlns:p14="http://schemas.microsoft.com/office/powerpoint/2010/main" val="7467858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2B4C-44E4-4383-A755-56FAB436B7AA}"/>
              </a:ext>
            </a:extLst>
          </p:cNvPr>
          <p:cNvSpPr>
            <a:spLocks noGrp="1"/>
          </p:cNvSpPr>
          <p:nvPr>
            <p:ph type="title"/>
          </p:nvPr>
        </p:nvSpPr>
        <p:spPr>
          <a:xfrm>
            <a:off x="966743" y="582082"/>
            <a:ext cx="9076329" cy="1064277"/>
          </a:xfrm>
        </p:spPr>
        <p:txBody>
          <a:bodyPr/>
          <a:lstStyle/>
          <a:p>
            <a:r>
              <a:rPr lang="en-US" dirty="0"/>
              <a:t>End of Year Preparation</a:t>
            </a:r>
          </a:p>
        </p:txBody>
      </p:sp>
      <p:sp>
        <p:nvSpPr>
          <p:cNvPr id="3" name="Content Placeholder 2">
            <a:extLst>
              <a:ext uri="{FF2B5EF4-FFF2-40B4-BE49-F238E27FC236}">
                <a16:creationId xmlns:a16="http://schemas.microsoft.com/office/drawing/2014/main" id="{4CE082BB-E4B6-4EB4-A9E6-30860E01BC23}"/>
              </a:ext>
            </a:extLst>
          </p:cNvPr>
          <p:cNvSpPr>
            <a:spLocks noGrp="1"/>
          </p:cNvSpPr>
          <p:nvPr>
            <p:ph idx="1"/>
          </p:nvPr>
        </p:nvSpPr>
        <p:spPr>
          <a:xfrm>
            <a:off x="966744" y="1646359"/>
            <a:ext cx="9076329" cy="4947388"/>
          </a:xfrm>
        </p:spPr>
        <p:txBody>
          <a:bodyPr>
            <a:normAutofit/>
          </a:bodyPr>
          <a:lstStyle/>
          <a:p>
            <a:r>
              <a:rPr lang="en-US" sz="2400" dirty="0"/>
              <a:t>Prepare for Retained Students (enter data on SC Student Info Page)</a:t>
            </a:r>
          </a:p>
          <a:p>
            <a:r>
              <a:rPr lang="en-US" sz="2400" dirty="0"/>
              <a:t>Make sure all CRDC data is entered before EOY rollover</a:t>
            </a:r>
          </a:p>
          <a:p>
            <a:r>
              <a:rPr lang="en-US" sz="2400" dirty="0"/>
              <a:t>New Grade level must be requested prior to EOY</a:t>
            </a:r>
          </a:p>
          <a:p>
            <a:r>
              <a:rPr lang="en-US" sz="2400" dirty="0" err="1"/>
              <a:t>PowerScheduler</a:t>
            </a:r>
            <a:r>
              <a:rPr lang="en-US" sz="2400" dirty="0"/>
              <a:t> – Get started now; must be committed before EOY Rollover (June 23, 2023 Commit Date)</a:t>
            </a:r>
          </a:p>
          <a:p>
            <a:pPr marL="0" indent="0">
              <a:buNone/>
            </a:pPr>
            <a:endParaRPr lang="en-US" sz="2400" dirty="0"/>
          </a:p>
        </p:txBody>
      </p:sp>
    </p:spTree>
    <p:extLst>
      <p:ext uri="{BB962C8B-B14F-4D97-AF65-F5344CB8AC3E}">
        <p14:creationId xmlns:p14="http://schemas.microsoft.com/office/powerpoint/2010/main" val="17811666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5" name="Group 34">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46" name="Freeform: Shape 35">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36">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37">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38">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50" name="Rectangle 40">
            <a:extLst>
              <a:ext uri="{FF2B5EF4-FFF2-40B4-BE49-F238E27FC236}">
                <a16:creationId xmlns:a16="http://schemas.microsoft.com/office/drawing/2014/main" id="{02856439-F4E3-D54F-9416-42ABDCE1D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3" descr="Worker typing on laptop">
            <a:extLst>
              <a:ext uri="{FF2B5EF4-FFF2-40B4-BE49-F238E27FC236}">
                <a16:creationId xmlns:a16="http://schemas.microsoft.com/office/drawing/2014/main" id="{E7A916F2-3F7F-B925-2033-B23710CBC06A}"/>
              </a:ext>
            </a:extLst>
          </p:cNvPr>
          <p:cNvPicPr>
            <a:picLocks noChangeAspect="1"/>
          </p:cNvPicPr>
          <p:nvPr/>
        </p:nvPicPr>
        <p:blipFill>
          <a:blip r:embed="rId2">
            <a:extLst>
              <a:ext uri="{28A0092B-C50C-407E-A947-70E740481C1C}">
                <a14:useLocalDpi xmlns:a14="http://schemas.microsoft.com/office/drawing/2010/main" val="0"/>
              </a:ext>
            </a:extLst>
          </a:blip>
          <a:srcRect t="12496" b="12496"/>
          <a:stretch/>
        </p:blipFill>
        <p:spPr>
          <a:xfrm>
            <a:off x="20" y="10"/>
            <a:ext cx="12191979" cy="6857989"/>
          </a:xfrm>
          <a:prstGeom prst="rect">
            <a:avLst/>
          </a:prstGeom>
        </p:spPr>
      </p:pic>
      <p:sp>
        <p:nvSpPr>
          <p:cNvPr id="51" name="Rectangle 42">
            <a:extLst>
              <a:ext uri="{FF2B5EF4-FFF2-40B4-BE49-F238E27FC236}">
                <a16:creationId xmlns:a16="http://schemas.microsoft.com/office/drawing/2014/main" id="{C364144C-8BB1-450F-812B-D7D09A795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485"/>
            <a:ext cx="12192000" cy="4604516"/>
          </a:xfrm>
          <a:prstGeom prst="rect">
            <a:avLst/>
          </a:prstGeom>
          <a:gradFill>
            <a:gsLst>
              <a:gs pos="7000">
                <a:srgbClr val="000000">
                  <a:alpha val="0"/>
                </a:srgbClr>
              </a:gs>
              <a:gs pos="56000">
                <a:srgbClr val="000000">
                  <a:alpha val="56000"/>
                </a:srgbClr>
              </a:gs>
              <a:gs pos="100000">
                <a:srgbClr val="000000">
                  <a:alpha val="6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87A3B-C389-4662-B7BF-D6F20CC34418}"/>
              </a:ext>
            </a:extLst>
          </p:cNvPr>
          <p:cNvSpPr>
            <a:spLocks noGrp="1"/>
          </p:cNvSpPr>
          <p:nvPr>
            <p:ph type="title"/>
          </p:nvPr>
        </p:nvSpPr>
        <p:spPr>
          <a:xfrm>
            <a:off x="2101755" y="2253484"/>
            <a:ext cx="7983941" cy="2571001"/>
          </a:xfrm>
        </p:spPr>
        <p:txBody>
          <a:bodyPr vert="horz" lIns="91440" tIns="45720" rIns="91440" bIns="45720" rtlCol="0" anchor="b">
            <a:normAutofit/>
          </a:bodyPr>
          <a:lstStyle/>
          <a:p>
            <a:pPr algn="ctr"/>
            <a:r>
              <a:rPr lang="en-US" sz="4400" dirty="0">
                <a:solidFill>
                  <a:srgbClr val="FFFFFF"/>
                </a:solidFill>
              </a:rPr>
              <a:t>CTE Coding</a:t>
            </a:r>
          </a:p>
        </p:txBody>
      </p:sp>
    </p:spTree>
    <p:extLst>
      <p:ext uri="{BB962C8B-B14F-4D97-AF65-F5344CB8AC3E}">
        <p14:creationId xmlns:p14="http://schemas.microsoft.com/office/powerpoint/2010/main" val="393727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367C-5BDB-4707-9B84-64D73B1709E8}"/>
              </a:ext>
            </a:extLst>
          </p:cNvPr>
          <p:cNvSpPr>
            <a:spLocks noGrp="1"/>
          </p:cNvSpPr>
          <p:nvPr>
            <p:ph type="title"/>
          </p:nvPr>
        </p:nvSpPr>
        <p:spPr/>
        <p:txBody>
          <a:bodyPr/>
          <a:lstStyle/>
          <a:p>
            <a:r>
              <a:rPr lang="en-US" dirty="0"/>
              <a:t>CTE Coding Reminder</a:t>
            </a:r>
          </a:p>
        </p:txBody>
      </p:sp>
      <p:sp>
        <p:nvSpPr>
          <p:cNvPr id="3" name="Content Placeholder 2">
            <a:extLst>
              <a:ext uri="{FF2B5EF4-FFF2-40B4-BE49-F238E27FC236}">
                <a16:creationId xmlns:a16="http://schemas.microsoft.com/office/drawing/2014/main" id="{9EFAC1A9-8738-401A-B0B1-6B2A8DFC08DC}"/>
              </a:ext>
            </a:extLst>
          </p:cNvPr>
          <p:cNvSpPr>
            <a:spLocks noGrp="1"/>
          </p:cNvSpPr>
          <p:nvPr>
            <p:ph idx="1"/>
          </p:nvPr>
        </p:nvSpPr>
        <p:spPr>
          <a:xfrm>
            <a:off x="966744" y="2105637"/>
            <a:ext cx="9076329" cy="3792775"/>
          </a:xfrm>
        </p:spPr>
        <p:txBody>
          <a:bodyPr>
            <a:normAutofit fontScale="92500" lnSpcReduction="10000"/>
          </a:bodyPr>
          <a:lstStyle/>
          <a:p>
            <a:r>
              <a:rPr lang="en-US" dirty="0"/>
              <a:t>Placement of Last Year’s Graduates that were CTE Completers </a:t>
            </a:r>
          </a:p>
          <a:p>
            <a:pPr marL="560070" lvl="1" indent="-285750">
              <a:buFont typeface="Arial" panose="020B0604020202020204" pitchFamily="34" charset="0"/>
              <a:buChar char="•"/>
            </a:pPr>
            <a:r>
              <a:rPr lang="en-US" b="1" dirty="0"/>
              <a:t>April 2023 is 10 months</a:t>
            </a:r>
          </a:p>
          <a:p>
            <a:r>
              <a:rPr lang="en-US" sz="1700" b="1" dirty="0"/>
              <a:t>CTE Data Reporting Deadlines</a:t>
            </a:r>
          </a:p>
          <a:p>
            <a:pPr lvl="1"/>
            <a:r>
              <a:rPr lang="en-US" sz="1500" b="1" dirty="0"/>
              <a:t>Placement Data Collection </a:t>
            </a:r>
            <a:r>
              <a:rPr lang="en-US" sz="1500" i="1" dirty="0"/>
              <a:t>April 7, 2023</a:t>
            </a:r>
          </a:p>
          <a:p>
            <a:pPr lvl="1"/>
            <a:r>
              <a:rPr lang="en-US" sz="1500" b="1" dirty="0"/>
              <a:t>CTE Data Collection </a:t>
            </a:r>
            <a:r>
              <a:rPr lang="en-US" sz="1500" i="1" dirty="0"/>
              <a:t> QDC 4 June 23, 2023</a:t>
            </a:r>
            <a:endParaRPr lang="en-US" sz="1900" b="1" dirty="0"/>
          </a:p>
          <a:p>
            <a:r>
              <a:rPr lang="en-US" dirty="0"/>
              <a:t>School districts and career centers are required by South Carolina law (S.C. Code Ann. § 59-53-160) and by State Board of Education Regulation 43-234 to survey their CTE completers ten months after graduation to determine their placement status regarding employment, postsecondary education, or military service. The survey records should contain sufficient information to allow for the verification of all reported placements.</a:t>
            </a:r>
          </a:p>
          <a:p>
            <a:r>
              <a:rPr lang="en-US" dirty="0">
                <a:hlinkClick r:id="rId2"/>
              </a:rPr>
              <a:t>2022-23 Career and Technical Education (CTE) Student Reporting Procedures Guide</a:t>
            </a:r>
            <a:endParaRPr lang="en-US" dirty="0"/>
          </a:p>
          <a:p>
            <a:endParaRPr lang="en-US" dirty="0"/>
          </a:p>
        </p:txBody>
      </p:sp>
    </p:spTree>
    <p:extLst>
      <p:ext uri="{BB962C8B-B14F-4D97-AF65-F5344CB8AC3E}">
        <p14:creationId xmlns:p14="http://schemas.microsoft.com/office/powerpoint/2010/main" val="397973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B5305C3-9940-4541-9DEE-9AE9C3EA6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80E48-43D8-472F-9706-DEE448F81A00}"/>
              </a:ext>
            </a:extLst>
          </p:cNvPr>
          <p:cNvSpPr>
            <a:spLocks noGrp="1"/>
          </p:cNvSpPr>
          <p:nvPr>
            <p:ph type="title"/>
          </p:nvPr>
        </p:nvSpPr>
        <p:spPr>
          <a:xfrm>
            <a:off x="959994" y="5014210"/>
            <a:ext cx="10287000" cy="1049309"/>
          </a:xfrm>
        </p:spPr>
        <p:txBody>
          <a:bodyPr>
            <a:normAutofit/>
          </a:bodyPr>
          <a:lstStyle/>
          <a:p>
            <a:pPr algn="ctr"/>
            <a:r>
              <a:rPr lang="en-US" dirty="0"/>
              <a:t>Institute Bulletin: Celebrations</a:t>
            </a:r>
          </a:p>
        </p:txBody>
      </p:sp>
      <p:cxnSp>
        <p:nvCxnSpPr>
          <p:cNvPr id="17" name="Straight Connector 11">
            <a:extLst>
              <a:ext uri="{FF2B5EF4-FFF2-40B4-BE49-F238E27FC236}">
                <a16:creationId xmlns:a16="http://schemas.microsoft.com/office/drawing/2014/main" id="{AB882E83-38EA-4A57-928E-B07CFAFB7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3574" y="4661227"/>
            <a:ext cx="7217448" cy="0"/>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80AB58-DC52-4D1A-B3DE-E780A8C1CB5E}"/>
              </a:ext>
            </a:extLst>
          </p:cNvPr>
          <p:cNvSpPr>
            <a:spLocks noGrp="1"/>
          </p:cNvSpPr>
          <p:nvPr>
            <p:ph idx="1"/>
          </p:nvPr>
        </p:nvSpPr>
        <p:spPr>
          <a:xfrm>
            <a:off x="1863024" y="952500"/>
            <a:ext cx="8505925" cy="3267230"/>
          </a:xfrm>
        </p:spPr>
        <p:txBody>
          <a:bodyPr>
            <a:normAutofit/>
          </a:bodyPr>
          <a:lstStyle/>
          <a:p>
            <a:pPr marL="182880" indent="0" algn="ctr" defTabSz="731520">
              <a:spcBef>
                <a:spcPts val="800"/>
              </a:spcBef>
              <a:buNone/>
            </a:pPr>
            <a:r>
              <a:rPr lang="en-US" sz="1760" kern="1200">
                <a:solidFill>
                  <a:schemeClr val="accent5">
                    <a:lumMod val="50000"/>
                  </a:schemeClr>
                </a:solidFill>
                <a:latin typeface="+mn-lt"/>
                <a:ea typeface="+mn-ea"/>
                <a:cs typeface="+mn-cs"/>
              </a:rPr>
              <a:t> </a:t>
            </a:r>
            <a:endParaRPr lang="en-US" sz="2200">
              <a:solidFill>
                <a:schemeClr val="accent5">
                  <a:lumMod val="50000"/>
                </a:schemeClr>
              </a:solidFill>
            </a:endParaRPr>
          </a:p>
        </p:txBody>
      </p:sp>
      <p:sp>
        <p:nvSpPr>
          <p:cNvPr id="4" name="TextBox 3">
            <a:extLst>
              <a:ext uri="{FF2B5EF4-FFF2-40B4-BE49-F238E27FC236}">
                <a16:creationId xmlns:a16="http://schemas.microsoft.com/office/drawing/2014/main" id="{793B30E5-7B49-7A11-EDE4-3465E4792BB4}"/>
              </a:ext>
            </a:extLst>
          </p:cNvPr>
          <p:cNvSpPr txBox="1"/>
          <p:nvPr/>
        </p:nvSpPr>
        <p:spPr>
          <a:xfrm>
            <a:off x="1915614" y="1951276"/>
            <a:ext cx="8400745" cy="1269676"/>
          </a:xfrm>
          <a:prstGeom prst="rect">
            <a:avLst/>
          </a:prstGeom>
          <a:noFill/>
        </p:spPr>
        <p:txBody>
          <a:bodyPr wrap="square" rtlCol="0">
            <a:spAutoFit/>
          </a:bodyPr>
          <a:lstStyle/>
          <a:p>
            <a:pPr algn="ctr" defTabSz="731520">
              <a:spcAft>
                <a:spcPts val="600"/>
              </a:spcAft>
            </a:pPr>
            <a:r>
              <a:rPr lang="en-US" sz="3840" kern="1200">
                <a:solidFill>
                  <a:schemeClr val="tx1"/>
                </a:solidFill>
                <a:latin typeface="+mn-lt"/>
                <a:ea typeface="+mn-ea"/>
                <a:cs typeface="+mn-cs"/>
              </a:rPr>
              <a:t>Welcome Kimberly Bonilla to </a:t>
            </a:r>
            <a:r>
              <a:rPr lang="en-US" sz="3840" kern="1200" err="1">
                <a:solidFill>
                  <a:schemeClr val="tx1"/>
                </a:solidFill>
                <a:latin typeface="+mn-lt"/>
                <a:ea typeface="+mn-ea"/>
                <a:cs typeface="+mn-cs"/>
              </a:rPr>
              <a:t>Mevers</a:t>
            </a:r>
            <a:r>
              <a:rPr lang="en-US" sz="3840" kern="1200">
                <a:solidFill>
                  <a:schemeClr val="tx1"/>
                </a:solidFill>
                <a:latin typeface="+mn-lt"/>
                <a:ea typeface="+mn-ea"/>
                <a:cs typeface="+mn-cs"/>
              </a:rPr>
              <a:t> School of Excellence! </a:t>
            </a:r>
            <a:endParaRPr lang="en-US" sz="4800"/>
          </a:p>
        </p:txBody>
      </p:sp>
    </p:spTree>
    <p:extLst>
      <p:ext uri="{BB962C8B-B14F-4D97-AF65-F5344CB8AC3E}">
        <p14:creationId xmlns:p14="http://schemas.microsoft.com/office/powerpoint/2010/main" val="675548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367C-5BDB-4707-9B84-64D73B1709E8}"/>
              </a:ext>
            </a:extLst>
          </p:cNvPr>
          <p:cNvSpPr>
            <a:spLocks noGrp="1"/>
          </p:cNvSpPr>
          <p:nvPr>
            <p:ph type="title"/>
          </p:nvPr>
        </p:nvSpPr>
        <p:spPr/>
        <p:txBody>
          <a:bodyPr/>
          <a:lstStyle/>
          <a:p>
            <a:r>
              <a:rPr lang="en-US" dirty="0"/>
              <a:t>CTE Coding Reminder</a:t>
            </a:r>
          </a:p>
        </p:txBody>
      </p:sp>
      <p:sp>
        <p:nvSpPr>
          <p:cNvPr id="3" name="Content Placeholder 2">
            <a:extLst>
              <a:ext uri="{FF2B5EF4-FFF2-40B4-BE49-F238E27FC236}">
                <a16:creationId xmlns:a16="http://schemas.microsoft.com/office/drawing/2014/main" id="{9EFAC1A9-8738-401A-B0B1-6B2A8DFC08DC}"/>
              </a:ext>
            </a:extLst>
          </p:cNvPr>
          <p:cNvSpPr>
            <a:spLocks noGrp="1"/>
          </p:cNvSpPr>
          <p:nvPr>
            <p:ph idx="1"/>
          </p:nvPr>
        </p:nvSpPr>
        <p:spPr>
          <a:xfrm>
            <a:off x="966744" y="2105637"/>
            <a:ext cx="9076329" cy="3792775"/>
          </a:xfrm>
        </p:spPr>
        <p:txBody>
          <a:bodyPr>
            <a:normAutofit/>
          </a:bodyPr>
          <a:lstStyle/>
          <a:p>
            <a:r>
              <a:rPr lang="en-US" dirty="0"/>
              <a:t>Home Page &gt; Choose Graduate School &gt; Student Selection &gt; State/Province – SC &gt; CTE Page</a:t>
            </a:r>
          </a:p>
        </p:txBody>
      </p:sp>
      <p:pic>
        <p:nvPicPr>
          <p:cNvPr id="5" name="Picture 4">
            <a:extLst>
              <a:ext uri="{FF2B5EF4-FFF2-40B4-BE49-F238E27FC236}">
                <a16:creationId xmlns:a16="http://schemas.microsoft.com/office/drawing/2014/main" id="{1C394665-A0AD-42E0-93E5-44BB237BD9A7}"/>
              </a:ext>
            </a:extLst>
          </p:cNvPr>
          <p:cNvPicPr>
            <a:picLocks noChangeAspect="1"/>
          </p:cNvPicPr>
          <p:nvPr/>
        </p:nvPicPr>
        <p:blipFill>
          <a:blip r:embed="rId2"/>
          <a:stretch>
            <a:fillRect/>
          </a:stretch>
        </p:blipFill>
        <p:spPr>
          <a:xfrm>
            <a:off x="1056112" y="3277734"/>
            <a:ext cx="8897592" cy="2534004"/>
          </a:xfrm>
          <a:prstGeom prst="rect">
            <a:avLst/>
          </a:prstGeom>
        </p:spPr>
      </p:pic>
    </p:spTree>
    <p:extLst>
      <p:ext uri="{BB962C8B-B14F-4D97-AF65-F5344CB8AC3E}">
        <p14:creationId xmlns:p14="http://schemas.microsoft.com/office/powerpoint/2010/main" val="2330231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206359A-F1E3-49EE-BBC2-40888C4A3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65700" y="2026"/>
            <a:ext cx="2926300" cy="5030922"/>
            <a:chOff x="9265700" y="2026"/>
            <a:chExt cx="2926300" cy="5030922"/>
          </a:xfrm>
        </p:grpSpPr>
        <p:sp>
          <p:nvSpPr>
            <p:cNvPr id="33" name="Freeform: Shape 32">
              <a:extLst>
                <a:ext uri="{FF2B5EF4-FFF2-40B4-BE49-F238E27FC236}">
                  <a16:creationId xmlns:a16="http://schemas.microsoft.com/office/drawing/2014/main" id="{CED90C42-6A0F-48E8-BF96-7D3E2A39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DA0863A-55F7-4EB0-9451-F3EE4D65D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5FE7CFE2-40F6-44B2-8AAD-0C384EEFC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9F0D6A17-AA80-4608-8660-8D1587A1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useBgFill="1">
        <p:nvSpPr>
          <p:cNvPr id="38" name="Rectangle 37">
            <a:extLst>
              <a:ext uri="{FF2B5EF4-FFF2-40B4-BE49-F238E27FC236}">
                <a16:creationId xmlns:a16="http://schemas.microsoft.com/office/drawing/2014/main" id="{663A3004-AD3C-354D-945E-2E3018FE6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8A4450D-B21F-42ED-81EE-3CD03EA15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
            <a:extLst>
              <a:ext uri="{FF2B5EF4-FFF2-40B4-BE49-F238E27FC236}">
                <a16:creationId xmlns:a16="http://schemas.microsoft.com/office/drawing/2014/main" id="{5CCC0063-135D-4DD4-604D-6A7180C0B4AF}"/>
              </a:ext>
            </a:extLst>
          </p:cNvPr>
          <p:cNvPicPr>
            <a:picLocks noChangeAspect="1"/>
          </p:cNvPicPr>
          <p:nvPr/>
        </p:nvPicPr>
        <p:blipFill rotWithShape="1">
          <a:blip r:embed="rId2">
            <a:alphaModFix amt="60000"/>
          </a:blip>
          <a:srcRect t="965" b="14765"/>
          <a:stretch/>
        </p:blipFill>
        <p:spPr>
          <a:xfrm>
            <a:off x="20" y="10"/>
            <a:ext cx="12191979" cy="6857989"/>
          </a:xfrm>
          <a:prstGeom prst="rect">
            <a:avLst/>
          </a:prstGeom>
        </p:spPr>
      </p:pic>
      <p:sp>
        <p:nvSpPr>
          <p:cNvPr id="2" name="Title 1">
            <a:extLst>
              <a:ext uri="{FF2B5EF4-FFF2-40B4-BE49-F238E27FC236}">
                <a16:creationId xmlns:a16="http://schemas.microsoft.com/office/drawing/2014/main" id="{8B4857A0-D0F0-0033-E699-C0FABEA7F770}"/>
              </a:ext>
            </a:extLst>
          </p:cNvPr>
          <p:cNvSpPr>
            <a:spLocks noGrp="1"/>
          </p:cNvSpPr>
          <p:nvPr>
            <p:ph type="title"/>
          </p:nvPr>
        </p:nvSpPr>
        <p:spPr>
          <a:xfrm>
            <a:off x="4521389" y="1800882"/>
            <a:ext cx="3149221" cy="2175371"/>
          </a:xfrm>
        </p:spPr>
        <p:txBody>
          <a:bodyPr vert="horz" lIns="91440" tIns="45720" rIns="91440" bIns="45720" rtlCol="0" anchor="b">
            <a:normAutofit/>
          </a:bodyPr>
          <a:lstStyle/>
          <a:p>
            <a:pPr algn="ctr">
              <a:lnSpc>
                <a:spcPct val="90000"/>
              </a:lnSpc>
            </a:pPr>
            <a:r>
              <a:rPr lang="en-US" sz="3100">
                <a:solidFill>
                  <a:srgbClr val="FFFFFF"/>
                </a:solidFill>
              </a:rPr>
              <a:t>Diploma Ordering Tracking System (DOTS) – Spring Graduates</a:t>
            </a:r>
          </a:p>
        </p:txBody>
      </p:sp>
      <p:sp>
        <p:nvSpPr>
          <p:cNvPr id="42" name="Freeform: Shape 41">
            <a:extLst>
              <a:ext uri="{FF2B5EF4-FFF2-40B4-BE49-F238E27FC236}">
                <a16:creationId xmlns:a16="http://schemas.microsoft.com/office/drawing/2014/main" id="{72E67446-732B-4F72-8560-6FABB6CB2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8827" y="720724"/>
            <a:ext cx="4014345" cy="5414576"/>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2900" h="5795027">
                <a:moveTo>
                  <a:pt x="2144960" y="0"/>
                </a:moveTo>
                <a:lnTo>
                  <a:pt x="2332832" y="164715"/>
                </a:lnTo>
                <a:cubicBezTo>
                  <a:pt x="2798675" y="524709"/>
                  <a:pt x="3323620" y="623869"/>
                  <a:pt x="3723546" y="855573"/>
                </a:cubicBezTo>
                <a:cubicBezTo>
                  <a:pt x="4108105" y="1124469"/>
                  <a:pt x="4282900" y="1432851"/>
                  <a:pt x="4282900" y="2048959"/>
                </a:cubicBezTo>
                <a:lnTo>
                  <a:pt x="4282900" y="2231503"/>
                </a:lnTo>
                <a:lnTo>
                  <a:pt x="4282900" y="2752557"/>
                </a:lnTo>
                <a:lnTo>
                  <a:pt x="4282900" y="3042471"/>
                </a:lnTo>
                <a:lnTo>
                  <a:pt x="4282900" y="3441681"/>
                </a:lnTo>
                <a:lnTo>
                  <a:pt x="4282900" y="3746068"/>
                </a:lnTo>
                <a:cubicBezTo>
                  <a:pt x="4282900" y="4362177"/>
                  <a:pt x="4108103" y="4670559"/>
                  <a:pt x="3723546" y="4939455"/>
                </a:cubicBezTo>
                <a:cubicBezTo>
                  <a:pt x="3323617" y="5171158"/>
                  <a:pt x="2798672" y="527031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close/>
              </a:path>
            </a:pathLst>
          </a:custGeom>
          <a:noFill/>
          <a:ln w="25400" cap="rnd">
            <a:solidFill>
              <a:srgbClr val="FFFFFF">
                <a:alpha val="67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490201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595F-A03B-4AA8-75F4-B7919A2B1D1E}"/>
              </a:ext>
            </a:extLst>
          </p:cNvPr>
          <p:cNvSpPr>
            <a:spLocks noGrp="1"/>
          </p:cNvSpPr>
          <p:nvPr>
            <p:ph type="title"/>
          </p:nvPr>
        </p:nvSpPr>
        <p:spPr>
          <a:xfrm>
            <a:off x="400880" y="137466"/>
            <a:ext cx="11390239" cy="1064277"/>
          </a:xfrm>
        </p:spPr>
        <p:txBody>
          <a:bodyPr>
            <a:noAutofit/>
          </a:bodyPr>
          <a:lstStyle/>
          <a:p>
            <a:pPr algn="ctr"/>
            <a:r>
              <a:rPr lang="en-US" sz="3200" dirty="0"/>
              <a:t>Diploma Ordering Tracking System (DOTS) – Spring Graduates</a:t>
            </a:r>
          </a:p>
        </p:txBody>
      </p:sp>
      <p:sp>
        <p:nvSpPr>
          <p:cNvPr id="3" name="Content Placeholder 2">
            <a:extLst>
              <a:ext uri="{FF2B5EF4-FFF2-40B4-BE49-F238E27FC236}">
                <a16:creationId xmlns:a16="http://schemas.microsoft.com/office/drawing/2014/main" id="{D7EAF595-ABF6-0D16-AADE-E3FD105C9914}"/>
              </a:ext>
            </a:extLst>
          </p:cNvPr>
          <p:cNvSpPr>
            <a:spLocks noGrp="1"/>
          </p:cNvSpPr>
          <p:nvPr>
            <p:ph idx="1"/>
          </p:nvPr>
        </p:nvSpPr>
        <p:spPr>
          <a:xfrm>
            <a:off x="966744" y="1201742"/>
            <a:ext cx="9076329" cy="5292363"/>
          </a:xfrm>
        </p:spPr>
        <p:txBody>
          <a:bodyPr>
            <a:normAutofit/>
          </a:bodyPr>
          <a:lstStyle/>
          <a:p>
            <a:pPr marL="0" indent="0">
              <a:buNone/>
            </a:pPr>
            <a:r>
              <a:rPr lang="en-US" b="1" dirty="0"/>
              <a:t>PowerSchool Requirements</a:t>
            </a:r>
          </a:p>
          <a:p>
            <a:r>
              <a:rPr lang="en-US" dirty="0"/>
              <a:t>Exit/Graduation Dates Between: Jan 26, 2023 through Jun 14, 2023</a:t>
            </a:r>
          </a:p>
          <a:p>
            <a:r>
              <a:rPr lang="en-US" dirty="0"/>
              <a:t>Student in Grade Level = 12</a:t>
            </a:r>
          </a:p>
          <a:p>
            <a:r>
              <a:rPr lang="en-US" sz="2100" dirty="0"/>
              <a:t>Diploma Ordered must be set to F.</a:t>
            </a:r>
          </a:p>
          <a:p>
            <a:r>
              <a:rPr lang="en-US" sz="2100" dirty="0"/>
              <a:t>Diploma Type must be set to F.</a:t>
            </a:r>
          </a:p>
          <a:p>
            <a:r>
              <a:rPr lang="en-US" sz="2100" dirty="0"/>
              <a:t>Diploma Earned must be set to F after the student officially graduates.</a:t>
            </a:r>
          </a:p>
          <a:p>
            <a:endParaRPr lang="en-US" sz="2100" dirty="0"/>
          </a:p>
          <a:p>
            <a:pPr marL="0" indent="0">
              <a:buNone/>
            </a:pPr>
            <a:r>
              <a:rPr lang="en-US" b="1" i="1" dirty="0"/>
              <a:t>Home Page &gt; Student Selection &gt; State/Province – SC &gt; Student Information Page</a:t>
            </a:r>
          </a:p>
          <a:p>
            <a:pPr marL="0" indent="0">
              <a:buNone/>
            </a:pPr>
            <a:endParaRPr lang="en-US" b="1" i="1"/>
          </a:p>
          <a:p>
            <a:pPr marL="0" indent="0">
              <a:buNone/>
            </a:pPr>
            <a:endParaRPr lang="en-US" b="1" i="1" dirty="0"/>
          </a:p>
          <a:p>
            <a:pPr marL="0" indent="0">
              <a:buNone/>
            </a:pPr>
            <a:r>
              <a:rPr lang="en-US" dirty="0">
                <a:effectLst/>
                <a:hlinkClick r:id="rId2"/>
              </a:rPr>
              <a:t>https://appportal.ed.sc.gov/</a:t>
            </a:r>
            <a:endParaRPr lang="en-US" b="1" i="1" dirty="0"/>
          </a:p>
          <a:p>
            <a:pPr marL="0" indent="0">
              <a:buNone/>
            </a:pPr>
            <a:endParaRPr lang="en-US" b="1" dirty="0"/>
          </a:p>
          <a:p>
            <a:endParaRPr lang="en-US" dirty="0"/>
          </a:p>
          <a:p>
            <a:pPr lvl="1"/>
            <a:endParaRPr lang="en-US" dirty="0"/>
          </a:p>
          <a:p>
            <a:endParaRPr lang="en-US" dirty="0"/>
          </a:p>
        </p:txBody>
      </p:sp>
    </p:spTree>
    <p:extLst>
      <p:ext uri="{BB962C8B-B14F-4D97-AF65-F5344CB8AC3E}">
        <p14:creationId xmlns:p14="http://schemas.microsoft.com/office/powerpoint/2010/main" val="713224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595F-A03B-4AA8-75F4-B7919A2B1D1E}"/>
              </a:ext>
            </a:extLst>
          </p:cNvPr>
          <p:cNvSpPr>
            <a:spLocks noGrp="1"/>
          </p:cNvSpPr>
          <p:nvPr>
            <p:ph type="title"/>
          </p:nvPr>
        </p:nvSpPr>
        <p:spPr>
          <a:xfrm>
            <a:off x="400880" y="137466"/>
            <a:ext cx="11390239" cy="1064277"/>
          </a:xfrm>
        </p:spPr>
        <p:txBody>
          <a:bodyPr>
            <a:noAutofit/>
          </a:bodyPr>
          <a:lstStyle/>
          <a:p>
            <a:pPr algn="ctr"/>
            <a:r>
              <a:rPr lang="en-US" sz="3200" dirty="0"/>
              <a:t>Diploma Ordering Tracking System (DOTS) – Spring Graduates</a:t>
            </a:r>
          </a:p>
        </p:txBody>
      </p:sp>
      <p:sp>
        <p:nvSpPr>
          <p:cNvPr id="3" name="Content Placeholder 2">
            <a:extLst>
              <a:ext uri="{FF2B5EF4-FFF2-40B4-BE49-F238E27FC236}">
                <a16:creationId xmlns:a16="http://schemas.microsoft.com/office/drawing/2014/main" id="{D7EAF595-ABF6-0D16-AADE-E3FD105C9914}"/>
              </a:ext>
            </a:extLst>
          </p:cNvPr>
          <p:cNvSpPr>
            <a:spLocks noGrp="1"/>
          </p:cNvSpPr>
          <p:nvPr>
            <p:ph idx="1"/>
          </p:nvPr>
        </p:nvSpPr>
        <p:spPr>
          <a:xfrm>
            <a:off x="966744" y="931178"/>
            <a:ext cx="9076329" cy="5562927"/>
          </a:xfrm>
        </p:spPr>
        <p:txBody>
          <a:bodyPr>
            <a:normAutofit/>
          </a:bodyPr>
          <a:lstStyle/>
          <a:p>
            <a:pPr marL="0" indent="0" algn="l">
              <a:buNone/>
            </a:pPr>
            <a:endParaRPr lang="en-US" b="0" i="0" dirty="0">
              <a:solidFill>
                <a:srgbClr val="333333"/>
              </a:solidFill>
              <a:effectLst/>
              <a:latin typeface="Helvetica Neue"/>
            </a:endParaRPr>
          </a:p>
          <a:p>
            <a:pPr marL="0" indent="0">
              <a:buNone/>
            </a:pPr>
            <a:r>
              <a:rPr lang="en-US" b="1" dirty="0">
                <a:effectLst/>
              </a:rPr>
              <a:t>Step 1: </a:t>
            </a:r>
            <a:r>
              <a:rPr lang="en-US" dirty="0">
                <a:effectLst/>
              </a:rPr>
              <a:t>Type </a:t>
            </a:r>
            <a:r>
              <a:rPr lang="en-US" dirty="0">
                <a:effectLst/>
                <a:hlinkClick r:id="rId2"/>
              </a:rPr>
              <a:t>https://appportal.ed.sc.gov/</a:t>
            </a:r>
            <a:r>
              <a:rPr lang="en-US" dirty="0">
                <a:effectLst/>
              </a:rPr>
              <a:t> in the URL. Under Web Applications, select </a:t>
            </a:r>
            <a:r>
              <a:rPr lang="en-US" b="1" dirty="0">
                <a:effectLst/>
              </a:rPr>
              <a:t>Diploma Order Tracking System</a:t>
            </a:r>
            <a:r>
              <a:rPr lang="en-US" dirty="0">
                <a:effectLst/>
              </a:rPr>
              <a:t>.</a:t>
            </a:r>
          </a:p>
          <a:p>
            <a:pPr marL="0" indent="0">
              <a:buNone/>
            </a:pPr>
            <a:r>
              <a:rPr lang="en-US" b="1" u="sng" dirty="0">
                <a:effectLst/>
              </a:rPr>
              <a:t>Verify Information</a:t>
            </a:r>
          </a:p>
          <a:p>
            <a:pPr marL="0" indent="0">
              <a:buNone/>
            </a:pPr>
            <a:r>
              <a:rPr lang="en-US" b="1" dirty="0">
                <a:effectLst/>
              </a:rPr>
              <a:t>Step 2: </a:t>
            </a:r>
            <a:r>
              <a:rPr lang="en-US" dirty="0">
                <a:effectLst/>
              </a:rPr>
              <a:t>Under </a:t>
            </a:r>
            <a:r>
              <a:rPr lang="en-US" i="1" dirty="0">
                <a:effectLst/>
              </a:rPr>
              <a:t>Diploma Orders</a:t>
            </a:r>
            <a:r>
              <a:rPr lang="en-US" dirty="0">
                <a:effectLst/>
              </a:rPr>
              <a:t> select </a:t>
            </a:r>
            <a:r>
              <a:rPr lang="en-US" i="1" dirty="0">
                <a:effectLst/>
              </a:rPr>
              <a:t>Verify School Information</a:t>
            </a:r>
            <a:r>
              <a:rPr lang="en-US" dirty="0">
                <a:effectLst/>
              </a:rPr>
              <a:t>. Review your school’s information for accuracy.  If the school address or name of your principal is incorrect, please contact the administrator at the District Office in charge of the District Entity Information Management System (DEIMS). This is Jason Jones (</a:t>
            </a:r>
            <a:r>
              <a:rPr lang="en-US" dirty="0">
                <a:effectLst/>
                <a:hlinkClick r:id="rId3"/>
              </a:rPr>
              <a:t>jjones@erskinecharters.org</a:t>
            </a:r>
            <a:r>
              <a:rPr lang="en-US" dirty="0">
                <a:effectLst/>
              </a:rPr>
              <a:t>) </a:t>
            </a:r>
          </a:p>
          <a:p>
            <a:pPr marL="320040" lvl="2"/>
            <a:r>
              <a:rPr lang="en-US" b="1" dirty="0">
                <a:effectLst/>
              </a:rPr>
              <a:t>Contact Information</a:t>
            </a:r>
            <a:r>
              <a:rPr lang="en-US" dirty="0">
                <a:effectLst/>
              </a:rPr>
              <a:t> – Enter the name and email address of the primary contact for diplomas at your school.</a:t>
            </a:r>
            <a:br>
              <a:rPr lang="en-US" dirty="0">
                <a:effectLst/>
              </a:rPr>
            </a:br>
            <a:endParaRPr lang="en-US" dirty="0">
              <a:effectLst/>
            </a:endParaRPr>
          </a:p>
          <a:p>
            <a:pPr marL="0" indent="0">
              <a:buNone/>
            </a:pPr>
            <a:r>
              <a:rPr lang="en-US" b="1" dirty="0">
                <a:effectLst/>
              </a:rPr>
              <a:t>Step 3: </a:t>
            </a:r>
            <a:r>
              <a:rPr lang="en-US" dirty="0">
                <a:effectLst/>
              </a:rPr>
              <a:t>Once all school information is verified, select </a:t>
            </a:r>
            <a:r>
              <a:rPr lang="en-US" i="1" dirty="0">
                <a:effectLst/>
              </a:rPr>
              <a:t>Verify Information</a:t>
            </a:r>
            <a:r>
              <a:rPr lang="en-US" dirty="0">
                <a:effectLst/>
              </a:rPr>
              <a:t> then </a:t>
            </a:r>
            <a:r>
              <a:rPr lang="en-US" i="1" dirty="0">
                <a:effectLst/>
              </a:rPr>
              <a:t>Continue.</a:t>
            </a:r>
            <a:r>
              <a:rPr lang="en-US" dirty="0">
                <a:effectLst/>
              </a:rPr>
              <a:t> </a:t>
            </a:r>
            <a:br>
              <a:rPr lang="en-US" dirty="0"/>
            </a:br>
            <a:endParaRPr lang="en-US" b="1" dirty="0"/>
          </a:p>
          <a:p>
            <a:endParaRPr lang="en-US" dirty="0"/>
          </a:p>
          <a:p>
            <a:pPr lvl="1"/>
            <a:endParaRPr lang="en-US" dirty="0"/>
          </a:p>
          <a:p>
            <a:endParaRPr lang="en-US" dirty="0"/>
          </a:p>
        </p:txBody>
      </p:sp>
    </p:spTree>
    <p:extLst>
      <p:ext uri="{BB962C8B-B14F-4D97-AF65-F5344CB8AC3E}">
        <p14:creationId xmlns:p14="http://schemas.microsoft.com/office/powerpoint/2010/main" val="4267340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595F-A03B-4AA8-75F4-B7919A2B1D1E}"/>
              </a:ext>
            </a:extLst>
          </p:cNvPr>
          <p:cNvSpPr>
            <a:spLocks noGrp="1"/>
          </p:cNvSpPr>
          <p:nvPr>
            <p:ph type="title"/>
          </p:nvPr>
        </p:nvSpPr>
        <p:spPr>
          <a:xfrm>
            <a:off x="400880" y="137466"/>
            <a:ext cx="11390239" cy="1064277"/>
          </a:xfrm>
        </p:spPr>
        <p:txBody>
          <a:bodyPr>
            <a:noAutofit/>
          </a:bodyPr>
          <a:lstStyle/>
          <a:p>
            <a:pPr algn="ctr"/>
            <a:r>
              <a:rPr lang="en-US" sz="3200" dirty="0"/>
              <a:t>Diploma Ordering Tracking System (DOTS) – Spring Graduates</a:t>
            </a:r>
          </a:p>
        </p:txBody>
      </p:sp>
      <p:sp>
        <p:nvSpPr>
          <p:cNvPr id="3" name="Content Placeholder 2">
            <a:extLst>
              <a:ext uri="{FF2B5EF4-FFF2-40B4-BE49-F238E27FC236}">
                <a16:creationId xmlns:a16="http://schemas.microsoft.com/office/drawing/2014/main" id="{D7EAF595-ABF6-0D16-AADE-E3FD105C9914}"/>
              </a:ext>
            </a:extLst>
          </p:cNvPr>
          <p:cNvSpPr>
            <a:spLocks noGrp="1"/>
          </p:cNvSpPr>
          <p:nvPr>
            <p:ph idx="1"/>
          </p:nvPr>
        </p:nvSpPr>
        <p:spPr>
          <a:xfrm>
            <a:off x="966744" y="931178"/>
            <a:ext cx="9076329" cy="5562927"/>
          </a:xfrm>
        </p:spPr>
        <p:txBody>
          <a:bodyPr>
            <a:normAutofit fontScale="92500" lnSpcReduction="10000"/>
          </a:bodyPr>
          <a:lstStyle/>
          <a:p>
            <a:pPr marL="0" indent="0">
              <a:buNone/>
            </a:pPr>
            <a:r>
              <a:rPr lang="en-US" b="1" dirty="0">
                <a:effectLst/>
              </a:rPr>
              <a:t>Step 4: </a:t>
            </a:r>
            <a:r>
              <a:rPr lang="en-US" dirty="0">
                <a:effectLst/>
              </a:rPr>
              <a:t>From the homepage, select </a:t>
            </a:r>
            <a:r>
              <a:rPr lang="en-US" i="1" dirty="0">
                <a:effectLst/>
              </a:rPr>
              <a:t>Order Spring Batch Diplomas</a:t>
            </a:r>
            <a:r>
              <a:rPr lang="en-US" dirty="0">
                <a:effectLst/>
              </a:rPr>
              <a:t>.  Below </a:t>
            </a:r>
            <a:r>
              <a:rPr lang="en-US" i="1" dirty="0">
                <a:effectLst/>
              </a:rPr>
              <a:t>Diploma Status</a:t>
            </a:r>
            <a:r>
              <a:rPr lang="en-US" dirty="0">
                <a:effectLst/>
              </a:rPr>
              <a:t> select </a:t>
            </a:r>
            <a:r>
              <a:rPr lang="en-US" i="1" dirty="0">
                <a:effectLst/>
              </a:rPr>
              <a:t>Update Graduation Date</a:t>
            </a:r>
            <a:r>
              <a:rPr lang="en-US" dirty="0">
                <a:effectLst/>
              </a:rPr>
              <a:t> -- select your graduation date from the calendar. The graduation date on both transcripts and diplomas must be the </a:t>
            </a:r>
            <a:r>
              <a:rPr lang="en-US" b="1" i="1" dirty="0">
                <a:effectLst/>
              </a:rPr>
              <a:t>180th day</a:t>
            </a:r>
            <a:r>
              <a:rPr lang="en-US" dirty="0">
                <a:effectLst/>
              </a:rPr>
              <a:t>.</a:t>
            </a:r>
          </a:p>
          <a:p>
            <a:pPr marL="0" indent="0">
              <a:buNone/>
            </a:pPr>
            <a:r>
              <a:rPr lang="en-US" b="1" dirty="0">
                <a:effectLst/>
              </a:rPr>
              <a:t>Step 5: </a:t>
            </a:r>
            <a:r>
              <a:rPr lang="en-US" dirty="0">
                <a:effectLst/>
              </a:rPr>
              <a:t>Review your diploma order list to ensure that all projected graduates are listed and all names are spelled correctly.  If a student(s) is not listed, review what is coded in PowerSchool and make changes if necessary (refer to PowerSchool Requirements).  If no errors are detected in PowerSchool and the student(s) is not listed in DOTS, check to see if the student is a transfer and the sending school has not released the student. Also, be sure the student was not erroneously listed as a verified graduate in a previous semester. </a:t>
            </a:r>
          </a:p>
          <a:p>
            <a:pPr marL="0" indent="0">
              <a:buNone/>
            </a:pPr>
            <a:r>
              <a:rPr lang="en-US" b="1" dirty="0">
                <a:effectLst/>
              </a:rPr>
              <a:t>Step 6: </a:t>
            </a:r>
            <a:r>
              <a:rPr lang="en-US" dirty="0">
                <a:effectLst/>
              </a:rPr>
              <a:t>To edit a student’s name, select the </a:t>
            </a:r>
            <a:r>
              <a:rPr lang="en-US" b="1" dirty="0">
                <a:effectLst/>
              </a:rPr>
              <a:t>Edit</a:t>
            </a:r>
            <a:r>
              <a:rPr lang="en-US" dirty="0">
                <a:effectLst/>
              </a:rPr>
              <a:t> icon to the far right of the respective student.  Once the information is updated, select </a:t>
            </a:r>
            <a:r>
              <a:rPr lang="en-US" i="1" dirty="0">
                <a:effectLst/>
              </a:rPr>
              <a:t>Save</a:t>
            </a:r>
            <a:r>
              <a:rPr lang="en-US" dirty="0">
                <a:effectLst/>
              </a:rPr>
              <a:t>.  </a:t>
            </a:r>
          </a:p>
          <a:p>
            <a:pPr marL="0" indent="0">
              <a:buNone/>
            </a:pPr>
            <a:r>
              <a:rPr lang="en-US" dirty="0">
                <a:effectLst/>
              </a:rPr>
              <a:t>	**Special characters can be typed or pasted into name fields, if necessary.</a:t>
            </a:r>
          </a:p>
          <a:p>
            <a:pPr marL="0" indent="0">
              <a:buNone/>
            </a:pPr>
            <a:r>
              <a:rPr lang="en-US" b="1" dirty="0">
                <a:effectLst/>
              </a:rPr>
              <a:t>Step 7: </a:t>
            </a:r>
            <a:r>
              <a:rPr lang="en-US" dirty="0">
                <a:effectLst/>
              </a:rPr>
              <a:t>Once all order information has been entered and verified for accuracy, select </a:t>
            </a:r>
            <a:r>
              <a:rPr lang="en-US" i="1" dirty="0">
                <a:effectLst/>
              </a:rPr>
              <a:t>Approve</a:t>
            </a:r>
            <a:r>
              <a:rPr lang="en-US" dirty="0">
                <a:effectLst/>
              </a:rPr>
              <a:t>.  If this is the first time placing an order for the main Spring Batch, select </a:t>
            </a:r>
            <a:r>
              <a:rPr lang="en-US" i="1" dirty="0">
                <a:effectLst/>
              </a:rPr>
              <a:t>All Students</a:t>
            </a:r>
            <a:r>
              <a:rPr lang="en-US" dirty="0">
                <a:effectLst/>
              </a:rPr>
              <a:t>.  If additional students are added to the Spring Batch Order during the ordering period and you have already placed an order, select </a:t>
            </a:r>
            <a:r>
              <a:rPr lang="en-US" i="1" dirty="0">
                <a:effectLst/>
              </a:rPr>
              <a:t>Not Yet Ordered.</a:t>
            </a:r>
            <a:br>
              <a:rPr lang="en-US" dirty="0"/>
            </a:br>
            <a:endParaRPr lang="en-US" b="1" dirty="0"/>
          </a:p>
          <a:p>
            <a:endParaRPr lang="en-US" dirty="0"/>
          </a:p>
          <a:p>
            <a:pPr lvl="1"/>
            <a:endParaRPr lang="en-US" dirty="0"/>
          </a:p>
          <a:p>
            <a:endParaRPr lang="en-US" dirty="0"/>
          </a:p>
        </p:txBody>
      </p:sp>
    </p:spTree>
    <p:extLst>
      <p:ext uri="{BB962C8B-B14F-4D97-AF65-F5344CB8AC3E}">
        <p14:creationId xmlns:p14="http://schemas.microsoft.com/office/powerpoint/2010/main" val="1037948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AF595-ABF6-0D16-AADE-E3FD105C9914}"/>
              </a:ext>
            </a:extLst>
          </p:cNvPr>
          <p:cNvSpPr>
            <a:spLocks noGrp="1"/>
          </p:cNvSpPr>
          <p:nvPr>
            <p:ph idx="1"/>
          </p:nvPr>
        </p:nvSpPr>
        <p:spPr>
          <a:xfrm>
            <a:off x="966744" y="1201743"/>
            <a:ext cx="9076329" cy="4696670"/>
          </a:xfrm>
        </p:spPr>
        <p:txBody>
          <a:bodyPr/>
          <a:lstStyle/>
          <a:p>
            <a:pPr marL="0" indent="0">
              <a:buNone/>
            </a:pPr>
            <a:r>
              <a:rPr lang="en-US" b="1" dirty="0"/>
              <a:t>Notes &amp; Things to Consider:</a:t>
            </a:r>
          </a:p>
          <a:p>
            <a:r>
              <a:rPr lang="en-US" sz="2000" dirty="0"/>
              <a:t>Ordering period is 1/26/2023-6/14/2023.</a:t>
            </a:r>
          </a:p>
          <a:p>
            <a:pPr marL="0" indent="0">
              <a:buNone/>
            </a:pPr>
            <a:r>
              <a:rPr lang="en-US" b="1" dirty="0">
                <a:effectLst/>
              </a:rPr>
              <a:t>Spring Batch Diploma Orders</a:t>
            </a:r>
            <a:r>
              <a:rPr lang="en-US" dirty="0">
                <a:effectLst/>
              </a:rPr>
              <a:t> </a:t>
            </a:r>
          </a:p>
          <a:p>
            <a:r>
              <a:rPr lang="en-US" dirty="0"/>
              <a:t>F</a:t>
            </a:r>
            <a:r>
              <a:rPr lang="en-US" dirty="0">
                <a:effectLst/>
              </a:rPr>
              <a:t>or 2023 are students that are expected to graduate between January 26, 2023 and June 14, 2023. However, students who graduate before the Spring graduation date are still considered Early Graduates and must be excluded from class rank.</a:t>
            </a:r>
          </a:p>
          <a:p>
            <a:r>
              <a:rPr lang="en-US" dirty="0">
                <a:effectLst/>
              </a:rPr>
              <a:t>A confirmation email will be automatically sent to the submitter, principal and print vendor (Jostens). </a:t>
            </a:r>
          </a:p>
          <a:p>
            <a:r>
              <a:rPr lang="en-US" dirty="0">
                <a:effectLst/>
              </a:rPr>
              <a:t>Standard processing time, including shipping and delivery, is four weeks from the order date.</a:t>
            </a:r>
          </a:p>
          <a:p>
            <a:pPr marL="0" indent="0">
              <a:buNone/>
            </a:pPr>
            <a:endParaRPr lang="en-US" dirty="0">
              <a:effectLst/>
            </a:endParaRPr>
          </a:p>
          <a:p>
            <a:pPr marL="0" indent="0">
              <a:buNone/>
            </a:pPr>
            <a:endParaRPr lang="en-US" sz="2000" dirty="0"/>
          </a:p>
          <a:p>
            <a:pPr marL="0" indent="0">
              <a:buNone/>
            </a:pPr>
            <a:endParaRPr lang="en-US" b="1" dirty="0"/>
          </a:p>
          <a:p>
            <a:pPr marL="457200" indent="-457200">
              <a:buAutoNum type="arabicPeriod"/>
            </a:pPr>
            <a:endParaRPr lang="en-US" b="1" dirty="0"/>
          </a:p>
          <a:p>
            <a:pPr marL="457200" indent="-457200">
              <a:buAutoNum type="arabicPeriod"/>
            </a:pPr>
            <a:endParaRPr lang="en-US" b="1" dirty="0"/>
          </a:p>
          <a:p>
            <a:pPr marL="457200" indent="-457200">
              <a:buAutoNum type="arabicPeriod"/>
            </a:pPr>
            <a:endParaRPr lang="en-US" dirty="0"/>
          </a:p>
          <a:p>
            <a:endParaRPr lang="en-US" dirty="0"/>
          </a:p>
          <a:p>
            <a:pPr lvl="1"/>
            <a:endParaRPr lang="en-US" dirty="0"/>
          </a:p>
          <a:p>
            <a:endParaRPr lang="en-US" dirty="0"/>
          </a:p>
        </p:txBody>
      </p:sp>
      <p:sp>
        <p:nvSpPr>
          <p:cNvPr id="4" name="Title 1">
            <a:extLst>
              <a:ext uri="{FF2B5EF4-FFF2-40B4-BE49-F238E27FC236}">
                <a16:creationId xmlns:a16="http://schemas.microsoft.com/office/drawing/2014/main" id="{875EAD51-7267-85BE-3215-CA6A787BF496}"/>
              </a:ext>
            </a:extLst>
          </p:cNvPr>
          <p:cNvSpPr txBox="1">
            <a:spLocks/>
          </p:cNvSpPr>
          <p:nvPr/>
        </p:nvSpPr>
        <p:spPr>
          <a:xfrm>
            <a:off x="400880" y="137466"/>
            <a:ext cx="11390239" cy="106427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gn="ctr"/>
            <a:r>
              <a:rPr lang="en-US" sz="3200" dirty="0"/>
              <a:t>Diploma Ordering Tracking System (DOTS) – Spring Graduates</a:t>
            </a:r>
          </a:p>
        </p:txBody>
      </p:sp>
    </p:spTree>
    <p:extLst>
      <p:ext uri="{BB962C8B-B14F-4D97-AF65-F5344CB8AC3E}">
        <p14:creationId xmlns:p14="http://schemas.microsoft.com/office/powerpoint/2010/main" val="1660041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EC5B12-9FF3-41FE-B789-2696F5195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9A861-9C50-BFE2-2E9D-2F48459748B3}"/>
              </a:ext>
            </a:extLst>
          </p:cNvPr>
          <p:cNvSpPr>
            <a:spLocks noGrp="1"/>
          </p:cNvSpPr>
          <p:nvPr>
            <p:ph type="title"/>
          </p:nvPr>
        </p:nvSpPr>
        <p:spPr>
          <a:xfrm>
            <a:off x="952500" y="1581462"/>
            <a:ext cx="2776531" cy="3687580"/>
          </a:xfrm>
        </p:spPr>
        <p:txBody>
          <a:bodyPr>
            <a:normAutofit/>
          </a:bodyPr>
          <a:lstStyle/>
          <a:p>
            <a:pPr algn="ctr"/>
            <a:r>
              <a:rPr lang="en-US" dirty="0"/>
              <a:t>Live Walk-Through </a:t>
            </a:r>
          </a:p>
        </p:txBody>
      </p:sp>
      <p:cxnSp>
        <p:nvCxnSpPr>
          <p:cNvPr id="11" name="Straight Connector 10">
            <a:extLst>
              <a:ext uri="{FF2B5EF4-FFF2-40B4-BE49-F238E27FC236}">
                <a16:creationId xmlns:a16="http://schemas.microsoft.com/office/drawing/2014/main" id="{4FCEE13B-EFB1-46F2-BC11-110F05BFB6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9630" y="1852474"/>
            <a:ext cx="0" cy="3394558"/>
          </a:xfrm>
          <a:prstGeom prst="line">
            <a:avLst/>
          </a:prstGeom>
          <a:ln w="25400" cap="rnd">
            <a:solidFill>
              <a:schemeClr val="bg2">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992F7EA-6DB2-047B-6CA1-07E483D681D6}"/>
              </a:ext>
            </a:extLst>
          </p:cNvPr>
          <p:cNvGraphicFramePr>
            <a:graphicFrameLocks noGrp="1"/>
          </p:cNvGraphicFramePr>
          <p:nvPr>
            <p:ph idx="1"/>
            <p:extLst>
              <p:ext uri="{D42A27DB-BD31-4B8C-83A1-F6EECF244321}">
                <p14:modId xmlns:p14="http://schemas.microsoft.com/office/powerpoint/2010/main" val="1898234633"/>
              </p:ext>
            </p:extLst>
          </p:nvPr>
        </p:nvGraphicFramePr>
        <p:xfrm>
          <a:off x="5214938" y="985838"/>
          <a:ext cx="6024561" cy="4919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68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624621" y="592852"/>
            <a:ext cx="9680896" cy="910327"/>
          </a:xfrm>
        </p:spPr>
        <p:txBody>
          <a:bodyPr anchor="b">
            <a:normAutofit fontScale="90000"/>
          </a:bodyPr>
          <a:lstStyle/>
          <a:p>
            <a:r>
              <a:rPr lang="en-US" sz="4800" dirty="0"/>
              <a:t>Institute Bulletin: Training Opportunities</a:t>
            </a:r>
          </a:p>
        </p:txBody>
      </p:sp>
      <p:sp>
        <p:nvSpPr>
          <p:cNvPr id="3" name="TextBox 2">
            <a:extLst>
              <a:ext uri="{FF2B5EF4-FFF2-40B4-BE49-F238E27FC236}">
                <a16:creationId xmlns:a16="http://schemas.microsoft.com/office/drawing/2014/main" id="{41562983-5616-C067-D171-78A774C2C4F0}"/>
              </a:ext>
            </a:extLst>
          </p:cNvPr>
          <p:cNvSpPr txBox="1"/>
          <p:nvPr/>
        </p:nvSpPr>
        <p:spPr>
          <a:xfrm>
            <a:off x="978002" y="1794582"/>
            <a:ext cx="9680896" cy="5139869"/>
          </a:xfrm>
          <a:prstGeom prst="rect">
            <a:avLst/>
          </a:prstGeom>
          <a:noFill/>
        </p:spPr>
        <p:txBody>
          <a:bodyPr wrap="square" lIns="91440" tIns="45720" rIns="91440" bIns="45720" rtlCol="0" anchor="t">
            <a:spAutoFit/>
          </a:bodyPr>
          <a:lstStyle/>
          <a:p>
            <a:pPr algn="just"/>
            <a:r>
              <a:rPr lang="en-US" sz="2200" dirty="0">
                <a:latin typeface="+mj-lt"/>
              </a:rPr>
              <a:t>PowerSchool Role Based Certification</a:t>
            </a:r>
          </a:p>
          <a:p>
            <a:pPr algn="just"/>
            <a:endParaRPr lang="en-US" sz="2200" dirty="0">
              <a:latin typeface="+mj-lt"/>
            </a:endParaRPr>
          </a:p>
          <a:p>
            <a:pPr marL="800100" lvl="1" indent="-342900" algn="just">
              <a:buFont typeface="Arial" panose="020B0604020202020204" pitchFamily="34" charset="0"/>
              <a:buChar char="•"/>
            </a:pPr>
            <a:r>
              <a:rPr lang="en-US" sz="2200" dirty="0">
                <a:latin typeface="+mj-lt"/>
              </a:rPr>
              <a:t>Available Seats!!</a:t>
            </a:r>
          </a:p>
          <a:p>
            <a:pPr marL="800100" lvl="1" indent="-342900">
              <a:buFont typeface="Arial" panose="020B0604020202020204" pitchFamily="34" charset="0"/>
              <a:buChar char="•"/>
            </a:pPr>
            <a:r>
              <a:rPr lang="en-US" sz="2200" dirty="0">
                <a:latin typeface="+mj-lt"/>
              </a:rPr>
              <a:t>3 (1/2 Days) of Training</a:t>
            </a:r>
          </a:p>
          <a:p>
            <a:pPr marL="800100" lvl="1" indent="-342900">
              <a:buFont typeface="Arial" panose="020B0604020202020204" pitchFamily="34" charset="0"/>
              <a:buChar char="•"/>
            </a:pPr>
            <a:r>
              <a:rPr lang="en-US" sz="2200" dirty="0">
                <a:latin typeface="+mj-lt"/>
              </a:rPr>
              <a:t>Certification Exam</a:t>
            </a:r>
          </a:p>
          <a:p>
            <a:pPr marL="800100" lvl="1" indent="-342900">
              <a:buFont typeface="Arial" panose="020B0604020202020204" pitchFamily="34" charset="0"/>
              <a:buChar char="•"/>
            </a:pPr>
            <a:endParaRPr lang="en-US" sz="2200" dirty="0">
              <a:latin typeface="+mj-lt"/>
            </a:endParaRPr>
          </a:p>
          <a:p>
            <a:pPr marL="0" marR="0">
              <a:spcBef>
                <a:spcPts val="0"/>
              </a:spcBef>
              <a:spcAft>
                <a:spcPts val="0"/>
              </a:spcAft>
            </a:pPr>
            <a:r>
              <a:rPr lang="en-US" sz="2200" dirty="0">
                <a:latin typeface="+mj-lt"/>
              </a:rPr>
              <a:t> The form is here: </a:t>
            </a:r>
            <a:r>
              <a:rPr lang="en-US" sz="2200" dirty="0">
                <a:latin typeface="+mj-lt"/>
                <a:hlinkClick r:id="rId2"/>
              </a:rPr>
              <a:t>https://erskinecharters.formstack.com/forms/2022_2023_powerschool_role_based_certification_signup</a:t>
            </a:r>
            <a:r>
              <a:rPr lang="en-US" sz="2200" dirty="0">
                <a:latin typeface="+mj-lt"/>
              </a:rPr>
              <a:t>  </a:t>
            </a:r>
          </a:p>
          <a:p>
            <a:pPr marL="0" marR="0">
              <a:spcBef>
                <a:spcPts val="0"/>
              </a:spcBef>
              <a:spcAft>
                <a:spcPts val="0"/>
              </a:spcAft>
            </a:pPr>
            <a:r>
              <a:rPr lang="en-US" sz="2200" dirty="0">
                <a:latin typeface="+mj-lt"/>
              </a:rPr>
              <a:t> </a:t>
            </a:r>
          </a:p>
          <a:p>
            <a:pPr marL="0" marR="0">
              <a:spcBef>
                <a:spcPts val="0"/>
              </a:spcBef>
              <a:spcAft>
                <a:spcPts val="0"/>
              </a:spcAft>
            </a:pPr>
            <a:r>
              <a:rPr lang="en-US" sz="2200" dirty="0">
                <a:latin typeface="+mj-lt"/>
              </a:rPr>
              <a:t>Please make sure your participant can sign into the support page for powerschool located here: </a:t>
            </a:r>
            <a:r>
              <a:rPr lang="en-US" sz="2200" dirty="0">
                <a:latin typeface="+mj-lt"/>
                <a:hlinkClick r:id="rId3"/>
              </a:rPr>
              <a:t>https://support.powerschool.com</a:t>
            </a:r>
            <a:r>
              <a:rPr lang="en-US" sz="2200" dirty="0">
                <a:latin typeface="+mj-lt"/>
              </a:rPr>
              <a:t> </a:t>
            </a:r>
          </a:p>
          <a:p>
            <a:pPr marL="800100" lvl="1" indent="-342900">
              <a:buFont typeface="Arial" panose="020B0604020202020204" pitchFamily="34" charset="0"/>
              <a:buChar char="•"/>
            </a:pPr>
            <a:endParaRPr lang="en-US" sz="2200" dirty="0">
              <a:latin typeface="+mj-lt"/>
            </a:endParaRPr>
          </a:p>
          <a:p>
            <a:pPr marL="285750" indent="-285750" algn="just">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170983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0E48-43D8-472F-9706-DEE448F81A00}"/>
              </a:ext>
            </a:extLst>
          </p:cNvPr>
          <p:cNvSpPr>
            <a:spLocks noGrp="1"/>
          </p:cNvSpPr>
          <p:nvPr>
            <p:ph type="title"/>
          </p:nvPr>
        </p:nvSpPr>
        <p:spPr>
          <a:xfrm>
            <a:off x="1295400" y="398345"/>
            <a:ext cx="9601200" cy="855332"/>
          </a:xfrm>
        </p:spPr>
        <p:txBody>
          <a:bodyPr>
            <a:normAutofit/>
          </a:bodyPr>
          <a:lstStyle/>
          <a:p>
            <a:r>
              <a:rPr lang="en-US" dirty="0"/>
              <a:t>Institute Bulletin: Training Opportunities</a:t>
            </a:r>
          </a:p>
        </p:txBody>
      </p:sp>
      <p:sp>
        <p:nvSpPr>
          <p:cNvPr id="3" name="Content Placeholder 2">
            <a:extLst>
              <a:ext uri="{FF2B5EF4-FFF2-40B4-BE49-F238E27FC236}">
                <a16:creationId xmlns:a16="http://schemas.microsoft.com/office/drawing/2014/main" id="{C080AB58-DC52-4D1A-B3DE-E780A8C1CB5E}"/>
              </a:ext>
            </a:extLst>
          </p:cNvPr>
          <p:cNvSpPr>
            <a:spLocks noGrp="1"/>
          </p:cNvSpPr>
          <p:nvPr>
            <p:ph idx="1"/>
          </p:nvPr>
        </p:nvSpPr>
        <p:spPr>
          <a:xfrm>
            <a:off x="838200" y="1533595"/>
            <a:ext cx="10515600" cy="4646142"/>
          </a:xfrm>
        </p:spPr>
        <p:txBody>
          <a:bodyPr>
            <a:normAutofit fontScale="92500" lnSpcReduction="20000"/>
          </a:bodyPr>
          <a:lstStyle/>
          <a:p>
            <a:pPr marL="0" indent="0">
              <a:buNone/>
            </a:pPr>
            <a:r>
              <a:rPr lang="en-US" sz="3000" dirty="0"/>
              <a:t>PowerSchool University: </a:t>
            </a:r>
            <a:r>
              <a:rPr lang="en-US" sz="3000" dirty="0">
                <a:solidFill>
                  <a:srgbClr val="00B050"/>
                </a:solidFill>
                <a:hlinkClick r:id="rId3">
                  <a:extLst>
                    <a:ext uri="{A12FA001-AC4F-418D-AE19-62706E023703}">
                      <ahyp:hlinkClr xmlns:ahyp="http://schemas.microsoft.com/office/drawing/2018/hyperlinkcolor" val="tx"/>
                    </a:ext>
                  </a:extLst>
                </a:hlinkClick>
              </a:rPr>
              <a:t>https://support.powerschool.com/psu/main.action</a:t>
            </a:r>
            <a:r>
              <a:rPr lang="en-US" sz="3000" dirty="0">
                <a:solidFill>
                  <a:srgbClr val="00B050"/>
                </a:solidFill>
              </a:rPr>
              <a:t> </a:t>
            </a:r>
          </a:p>
          <a:p>
            <a:pPr marL="742950" lvl="1" indent="-285750">
              <a:buFont typeface="Arial" panose="020B0604020202020204" pitchFamily="34" charset="0"/>
              <a:buChar char="•"/>
            </a:pPr>
            <a:r>
              <a:rPr lang="en-US" sz="2600" dirty="0"/>
              <a:t>June 25-29, 2023 Anaheim, California</a:t>
            </a:r>
          </a:p>
          <a:p>
            <a:pPr marL="742950" lvl="1" indent="-285750">
              <a:buFont typeface="Arial" panose="020B0604020202020204" pitchFamily="34" charset="0"/>
              <a:buChar char="•"/>
            </a:pPr>
            <a:r>
              <a:rPr lang="en-US" sz="2600" dirty="0"/>
              <a:t>July 23-27, 2023 Nashville, Tennessee</a:t>
            </a:r>
          </a:p>
          <a:p>
            <a:pPr marL="742950" lvl="1" indent="-285750">
              <a:buFont typeface="Arial" panose="020B0604020202020204" pitchFamily="34" charset="0"/>
              <a:buChar char="•"/>
            </a:pPr>
            <a:r>
              <a:rPr lang="en-US" sz="2600" dirty="0"/>
              <a:t>July 9-13, 2023 PSU at EDGE (Orlando, FL)</a:t>
            </a:r>
          </a:p>
          <a:p>
            <a:pPr marL="742950" lvl="1" indent="-285750">
              <a:buFont typeface="Arial" panose="020B0604020202020204" pitchFamily="34" charset="0"/>
              <a:buChar char="•"/>
            </a:pPr>
            <a:r>
              <a:rPr lang="en-US" sz="2600" dirty="0"/>
              <a:t>PSU Remote Plus (Virtual) August 2-4 &amp; August 9-11, 2023 </a:t>
            </a:r>
          </a:p>
          <a:p>
            <a:pPr marL="742950" lvl="1" indent="-285750">
              <a:buFont typeface="Arial" panose="020B0604020202020204" pitchFamily="34" charset="0"/>
              <a:buChar char="•"/>
            </a:pPr>
            <a:r>
              <a:rPr lang="en-US" sz="2600" dirty="0"/>
              <a:t>To Register:</a:t>
            </a:r>
            <a:r>
              <a:rPr lang="en-US" sz="2600" dirty="0">
                <a:solidFill>
                  <a:srgbClr val="00B050"/>
                </a:solidFill>
              </a:rPr>
              <a:t> </a:t>
            </a:r>
            <a:r>
              <a:rPr lang="en-US" sz="2600" dirty="0">
                <a:solidFill>
                  <a:srgbClr val="00B050"/>
                </a:solidFill>
                <a:hlinkClick r:id="rId4">
                  <a:extLst>
                    <a:ext uri="{A12FA001-AC4F-418D-AE19-62706E023703}">
                      <ahyp:hlinkClr xmlns:ahyp="http://schemas.microsoft.com/office/drawing/2018/hyperlinkcolor" val="tx"/>
                    </a:ext>
                  </a:extLst>
                </a:hlinkClick>
              </a:rPr>
              <a:t>https://support.powerschool.com/psu/register/step1.action</a:t>
            </a:r>
            <a:r>
              <a:rPr lang="en-US" sz="2600" dirty="0">
                <a:solidFill>
                  <a:srgbClr val="00B050"/>
                </a:solidFill>
              </a:rPr>
              <a:t> </a:t>
            </a:r>
          </a:p>
          <a:p>
            <a:pPr marL="0" indent="0">
              <a:buNone/>
            </a:pPr>
            <a:r>
              <a:rPr lang="en-US" sz="3000" dirty="0"/>
              <a:t>PSUG Southeast</a:t>
            </a:r>
          </a:p>
          <a:p>
            <a:pPr marL="742950" lvl="1" indent="-285750">
              <a:buFont typeface="Arial" panose="020B0604020202020204" pitchFamily="34" charset="0"/>
              <a:buChar char="•"/>
            </a:pPr>
            <a:r>
              <a:rPr lang="en-US" sz="2600" dirty="0"/>
              <a:t>May 14-18, 2023 in Myrtle Beach</a:t>
            </a:r>
          </a:p>
          <a:p>
            <a:pPr marL="742950" lvl="1" indent="-285750">
              <a:buFont typeface="Arial" panose="020B0604020202020204" pitchFamily="34" charset="0"/>
              <a:buChar char="•"/>
            </a:pPr>
            <a:r>
              <a:rPr lang="en-US" sz="2600" dirty="0"/>
              <a:t>4 Day Event (Like National Event)</a:t>
            </a:r>
            <a:br>
              <a:rPr lang="en-US" sz="2600" dirty="0"/>
            </a:br>
            <a:r>
              <a:rPr lang="en-US" sz="2600" dirty="0">
                <a:solidFill>
                  <a:srgbClr val="00B050"/>
                </a:solidFill>
                <a:hlinkClick r:id="rId5">
                  <a:extLst>
                    <a:ext uri="{A12FA001-AC4F-418D-AE19-62706E023703}">
                      <ahyp:hlinkClr xmlns:ahyp="http://schemas.microsoft.com/office/drawing/2018/hyperlinkcolor" val="tx"/>
                    </a:ext>
                  </a:extLst>
                </a:hlinkClick>
              </a:rPr>
              <a:t>https://easyregpro.com/e/2023-southeast-psug-event/evt_home</a:t>
            </a:r>
            <a:r>
              <a:rPr lang="en-US" sz="2600" dirty="0">
                <a:solidFill>
                  <a:srgbClr val="00B050"/>
                </a:solidFill>
              </a:rPr>
              <a:t>  </a:t>
            </a:r>
          </a:p>
          <a:p>
            <a:pPr marL="514350" indent="-285750"/>
            <a:endParaRPr lang="en-US" sz="2800" dirty="0"/>
          </a:p>
          <a:p>
            <a:pPr lvl="1"/>
            <a:endParaRPr lang="en-US" sz="2400" dirty="0"/>
          </a:p>
        </p:txBody>
      </p:sp>
    </p:spTree>
    <p:extLst>
      <p:ext uri="{BB962C8B-B14F-4D97-AF65-F5344CB8AC3E}">
        <p14:creationId xmlns:p14="http://schemas.microsoft.com/office/powerpoint/2010/main" val="290870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rrakeshVTI">
  <a:themeElements>
    <a:clrScheme name="AnalogousFromDarkSeedLeftStep">
      <a:dk1>
        <a:srgbClr val="000000"/>
      </a:dk1>
      <a:lt1>
        <a:srgbClr val="FFFFFF"/>
      </a:lt1>
      <a:dk2>
        <a:srgbClr val="243141"/>
      </a:dk2>
      <a:lt2>
        <a:srgbClr val="E8E2E2"/>
      </a:lt2>
      <a:accent1>
        <a:srgbClr val="45B0AB"/>
      </a:accent1>
      <a:accent2>
        <a:srgbClr val="3BB17B"/>
      </a:accent2>
      <a:accent3>
        <a:srgbClr val="47B454"/>
      </a:accent3>
      <a:accent4>
        <a:srgbClr val="5EB13B"/>
      </a:accent4>
      <a:accent5>
        <a:srgbClr val="8DAC43"/>
      </a:accent5>
      <a:accent6>
        <a:srgbClr val="B1A23B"/>
      </a:accent6>
      <a:hlink>
        <a:srgbClr val="628C2E"/>
      </a:hlink>
      <a:folHlink>
        <a:srgbClr val="7F7F7F"/>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DarkSeedLeftStep">
    <a:dk1>
      <a:srgbClr val="000000"/>
    </a:dk1>
    <a:lt1>
      <a:srgbClr val="FFFFFF"/>
    </a:lt1>
    <a:dk2>
      <a:srgbClr val="243141"/>
    </a:dk2>
    <a:lt2>
      <a:srgbClr val="E8E2E2"/>
    </a:lt2>
    <a:accent1>
      <a:srgbClr val="45B0AB"/>
    </a:accent1>
    <a:accent2>
      <a:srgbClr val="3BB17B"/>
    </a:accent2>
    <a:accent3>
      <a:srgbClr val="47B454"/>
    </a:accent3>
    <a:accent4>
      <a:srgbClr val="5EB13B"/>
    </a:accent4>
    <a:accent5>
      <a:srgbClr val="8DAC43"/>
    </a:accent5>
    <a:accent6>
      <a:srgbClr val="B1A23B"/>
    </a:accent6>
    <a:hlink>
      <a:srgbClr val="628C2E"/>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91C19370D38418F2A14DF2FBD8941" ma:contentTypeVersion="16" ma:contentTypeDescription="Create a new document." ma:contentTypeScope="" ma:versionID="231a2dc08eefa234b9581280d29badcd">
  <xsd:schema xmlns:xsd="http://www.w3.org/2001/XMLSchema" xmlns:xs="http://www.w3.org/2001/XMLSchema" xmlns:p="http://schemas.microsoft.com/office/2006/metadata/properties" xmlns:ns2="4d943464-25ea-4062-92c4-cb7e95c51c46" xmlns:ns3="c535a525-b489-4c9c-af64-954cf110b9d8" targetNamespace="http://schemas.microsoft.com/office/2006/metadata/properties" ma:root="true" ma:fieldsID="9f09a9f25771e0b8163d54b20684cd4d" ns2:_="" ns3:_="">
    <xsd:import namespace="4d943464-25ea-4062-92c4-cb7e95c51c46"/>
    <xsd:import namespace="c535a525-b489-4c9c-af64-954cf110b9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943464-25ea-4062-92c4-cb7e95c51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b8234e-26fa-4b8b-8c44-5e8ab3dcb49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35a525-b489-4c9c-af64-954cf110b9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d23b9dd-9bef-4313-bd20-5f12fc93a622}" ma:internalName="TaxCatchAll" ma:showField="CatchAllData" ma:web="c535a525-b489-4c9c-af64-954cf110b9d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535a525-b489-4c9c-af64-954cf110b9d8" xsi:nil="true"/>
    <lcf76f155ced4ddcb4097134ff3c332f xmlns="4d943464-25ea-4062-92c4-cb7e95c51c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DB13E3-607E-4EAF-9E1A-C2901C7F46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943464-25ea-4062-92c4-cb7e95c51c46"/>
    <ds:schemaRef ds:uri="c535a525-b489-4c9c-af64-954cf110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3E71E1-8C99-4592-85C8-1A250DBB28F6}">
  <ds:schemaRefs>
    <ds:schemaRef ds:uri="http://schemas.microsoft.com/sharepoint/v3/contenttype/forms"/>
  </ds:schemaRefs>
</ds:datastoreItem>
</file>

<file path=customXml/itemProps3.xml><?xml version="1.0" encoding="utf-8"?>
<ds:datastoreItem xmlns:ds="http://schemas.openxmlformats.org/officeDocument/2006/customXml" ds:itemID="{8F5FAF68-F0E2-4DD4-BBC6-4D89FFAC812C}">
  <ds:schemaRefs>
    <ds:schemaRef ds:uri="http://schemas.microsoft.com/office/2006/metadata/properties"/>
    <ds:schemaRef ds:uri="http://schemas.microsoft.com/office/infopath/2007/PartnerControls"/>
    <ds:schemaRef ds:uri="c535a525-b489-4c9c-af64-954cf110b9d8"/>
    <ds:schemaRef ds:uri="4d943464-25ea-4062-92c4-cb7e95c51c46"/>
  </ds:schemaRefs>
</ds:datastoreItem>
</file>

<file path=docProps/app.xml><?xml version="1.0" encoding="utf-8"?>
<Properties xmlns="http://schemas.openxmlformats.org/officeDocument/2006/extended-properties" xmlns:vt="http://schemas.openxmlformats.org/officeDocument/2006/docPropsVTypes">
  <Template/>
  <TotalTime>32781</TotalTime>
  <Words>4972</Words>
  <Application>Microsoft Office PowerPoint</Application>
  <PresentationFormat>Widescreen</PresentationFormat>
  <Paragraphs>484</Paragraphs>
  <Slides>76</Slides>
  <Notes>14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76</vt:i4>
      </vt:variant>
    </vt:vector>
  </HeadingPairs>
  <TitlesOfParts>
    <vt:vector size="92" baseType="lpstr">
      <vt:lpstr>Abadi Extra Light</vt:lpstr>
      <vt:lpstr>-apple-system</vt:lpstr>
      <vt:lpstr>Arial</vt:lpstr>
      <vt:lpstr>Calibri</vt:lpstr>
      <vt:lpstr>Courier New</vt:lpstr>
      <vt:lpstr>Goudy Old Style</vt:lpstr>
      <vt:lpstr>Helvetica</vt:lpstr>
      <vt:lpstr>Helvetica Neue</vt:lpstr>
      <vt:lpstr>Noto Sans Symbols</vt:lpstr>
      <vt:lpstr>PT Sans</vt:lpstr>
      <vt:lpstr>Seaford Display</vt:lpstr>
      <vt:lpstr>SF Pro Text</vt:lpstr>
      <vt:lpstr>Trebuchet MS</vt:lpstr>
      <vt:lpstr>Wingdings</vt:lpstr>
      <vt:lpstr>Wingdings 3</vt:lpstr>
      <vt:lpstr>MarrakeshVTI</vt:lpstr>
      <vt:lpstr>March 2023  PS Admin Monthly Webinar</vt:lpstr>
      <vt:lpstr>Agenda</vt:lpstr>
      <vt:lpstr>Institute Bulletin: Announcements, Reminders, Celebrations </vt:lpstr>
      <vt:lpstr>Institute Bulletin: Celebrations</vt:lpstr>
      <vt:lpstr>Institute Bulletin: Celebrations</vt:lpstr>
      <vt:lpstr>Institute Bulletin: Celebrations</vt:lpstr>
      <vt:lpstr>Institute Bulletin: Celebrations</vt:lpstr>
      <vt:lpstr>Institute Bulletin: Training Opportunities</vt:lpstr>
      <vt:lpstr>Institute Bulletin: Training Opportunities</vt:lpstr>
      <vt:lpstr>Institute Bulletin: Training Opportunities </vt:lpstr>
      <vt:lpstr>Level Data Training Opportunities</vt:lpstr>
      <vt:lpstr>135 Day Preparation or Reporting Walkthrough</vt:lpstr>
      <vt:lpstr>Duplicate Student Accounts</vt:lpstr>
      <vt:lpstr>Duplicate Students: Prevention</vt:lpstr>
      <vt:lpstr>Duplicate Students: Resolution</vt:lpstr>
      <vt:lpstr>Duplicate Students: Resolution</vt:lpstr>
      <vt:lpstr>Duplicate Students: Resolution  </vt:lpstr>
      <vt:lpstr>Public Portal (Parent/Student Portal)</vt:lpstr>
      <vt:lpstr>Parent/Student Portal</vt:lpstr>
      <vt:lpstr>Parent/Student Portal</vt:lpstr>
      <vt:lpstr>Parent/Student Portal</vt:lpstr>
      <vt:lpstr>Chronic Absenteeism &amp; Truancy</vt:lpstr>
      <vt:lpstr>Incident Management</vt:lpstr>
      <vt:lpstr>Truancy Reports</vt:lpstr>
      <vt:lpstr>Truancy Reports</vt:lpstr>
      <vt:lpstr>Truancy Reports</vt:lpstr>
      <vt:lpstr>Truancy Reports</vt:lpstr>
      <vt:lpstr>Truancy Reports</vt:lpstr>
      <vt:lpstr>Truancy Reports</vt:lpstr>
      <vt:lpstr>Truancy Reports</vt:lpstr>
      <vt:lpstr>Chronic Absenteeism Reports </vt:lpstr>
      <vt:lpstr>Truancy/Chronic Absenteeism</vt:lpstr>
      <vt:lpstr>135th Day Funding </vt:lpstr>
      <vt:lpstr>Data Quality Reports (SAS)</vt:lpstr>
      <vt:lpstr>Data Quality Reports (SAS)</vt:lpstr>
      <vt:lpstr>Data Quality Reports (SAS)</vt:lpstr>
      <vt:lpstr>Data Quality Reports (SAS)</vt:lpstr>
      <vt:lpstr>Level Data Validations </vt:lpstr>
      <vt:lpstr>Level Data On Page Validations</vt:lpstr>
      <vt:lpstr>Level Data On-Page Validations</vt:lpstr>
      <vt:lpstr>Level Data State Validations</vt:lpstr>
      <vt:lpstr>Level Data State Validations</vt:lpstr>
      <vt:lpstr>135th Day Funding</vt:lpstr>
      <vt:lpstr>135th Day Funding</vt:lpstr>
      <vt:lpstr>135th Day Funding</vt:lpstr>
      <vt:lpstr>Add-On Weightings </vt:lpstr>
      <vt:lpstr>Add-On Weightings </vt:lpstr>
      <vt:lpstr>Add-On Weightings </vt:lpstr>
      <vt:lpstr>Add-On Weightings </vt:lpstr>
      <vt:lpstr>Verify Membership Counts on SCDE</vt:lpstr>
      <vt:lpstr>QDC3 Data Collection</vt:lpstr>
      <vt:lpstr>QDC3 Data Collections</vt:lpstr>
      <vt:lpstr>End of Term</vt:lpstr>
      <vt:lpstr>End of Term Reminders (Q3)</vt:lpstr>
      <vt:lpstr>Store Quarter 3 Grades</vt:lpstr>
      <vt:lpstr>Storing Grades for Q3 Due March 31, 2022</vt:lpstr>
      <vt:lpstr>PowerPoint Presentation</vt:lpstr>
      <vt:lpstr>Storing Grades for Q3</vt:lpstr>
      <vt:lpstr>Storing Grades for Q3</vt:lpstr>
      <vt:lpstr>Storing Grades for Q3</vt:lpstr>
      <vt:lpstr>Storing Grades for Q3</vt:lpstr>
      <vt:lpstr>Storing Grades for Q3</vt:lpstr>
      <vt:lpstr>Storing Grades for Q3</vt:lpstr>
      <vt:lpstr>Storing Grades Resources:</vt:lpstr>
      <vt:lpstr>End of Year Preparation</vt:lpstr>
      <vt:lpstr>End of Year Preparation</vt:lpstr>
      <vt:lpstr>End of Year Preparation</vt:lpstr>
      <vt:lpstr>CTE Coding</vt:lpstr>
      <vt:lpstr>CTE Coding Reminder</vt:lpstr>
      <vt:lpstr>CTE Coding Reminder</vt:lpstr>
      <vt:lpstr>Diploma Ordering Tracking System (DOTS) – Spring Graduates</vt:lpstr>
      <vt:lpstr>Diploma Ordering Tracking System (DOTS) – Spring Graduates</vt:lpstr>
      <vt:lpstr>Diploma Ordering Tracking System (DOTS) – Spring Graduates</vt:lpstr>
      <vt:lpstr>Diploma Ordering Tracking System (DOTS) – Spring Graduates</vt:lpstr>
      <vt:lpstr>PowerPoint Presentation</vt:lpstr>
      <vt:lpstr>Live Walk-Through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2022 PS Admin Monthly Webinar</dc:title>
  <dc:creator>Jennifer Roach</dc:creator>
  <cp:lastModifiedBy>Jennifer Roach</cp:lastModifiedBy>
  <cp:revision>16</cp:revision>
  <dcterms:created xsi:type="dcterms:W3CDTF">2022-03-08T16:45:29Z</dcterms:created>
  <dcterms:modified xsi:type="dcterms:W3CDTF">2023-03-15T15:43:02Z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0x01010054491C19370D38418F2A14DF2FBD8941</vt:lpwstr>
  </property>
  <property fmtid="{D5CDD505-2E9C-101B-9397-08002B2CF9AE}" pid="3" name="MediaServiceImageTags">
    <vt:lpwstr/>
  </property>
</Properties>
</file>