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9" r:id="rId2"/>
    <p:sldId id="260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304" r:id="rId28"/>
    <p:sldId id="288" r:id="rId29"/>
    <p:sldId id="289" r:id="rId30"/>
    <p:sldId id="292" r:id="rId31"/>
    <p:sldId id="291" r:id="rId32"/>
    <p:sldId id="290" r:id="rId33"/>
    <p:sldId id="293" r:id="rId34"/>
    <p:sldId id="294" r:id="rId35"/>
    <p:sldId id="295" r:id="rId36"/>
    <p:sldId id="303" r:id="rId37"/>
    <p:sldId id="297" r:id="rId38"/>
    <p:sldId id="298" r:id="rId39"/>
    <p:sldId id="299" r:id="rId40"/>
    <p:sldId id="300" r:id="rId4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297" autoAdjust="0"/>
  </p:normalViewPr>
  <p:slideViewPr>
    <p:cSldViewPr>
      <p:cViewPr varScale="1">
        <p:scale>
          <a:sx n="101" d="100"/>
          <a:sy n="101" d="100"/>
        </p:scale>
        <p:origin x="19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ECBF1B3-D54A-4A8D-92AA-7B31EBF8B582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8034" y="8766069"/>
            <a:ext cx="5540446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South Carolina Department of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164722" y="8766069"/>
            <a:ext cx="778719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9184511-D9F4-4BA0-9D09-BB9CF2585151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‹#›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61641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8035" y="876606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South Carolina Department of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722" y="876606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091D14C-FD63-4621-8F63-9ECEE9A5DE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71147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275" indent="-284129"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278" indent="-226987"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424" indent="-226987"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570" indent="-226987"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2716" indent="-226987" defTabSz="9317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9862" indent="-226987" defTabSz="9317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008" indent="-226987" defTabSz="9317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4154" indent="-226987" defTabSz="9317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57D528B-0F75-41F6-ACDE-C082C27327D5}" type="slidenum">
              <a:rPr lang="en-US" altLang="en-US" smtClean="0">
                <a:latin typeface="Times New Roman" pitchFamily="18" charset="0"/>
                <a:cs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dirty="0">
              <a:latin typeface="Times New Roman" pitchFamily="18" charset="0"/>
              <a:cs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275" indent="-284129"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278" indent="-226987"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424" indent="-226987"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570" indent="-226987"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2716" indent="-226987" defTabSz="9317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9862" indent="-226987" defTabSz="9317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008" indent="-226987" defTabSz="9317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4154" indent="-226987" defTabSz="9317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2E120C-389C-4B6C-A3D2-EB2C0FE1E8D5}" type="slidenum">
              <a:rPr lang="en-US" altLang="en-US" smtClean="0">
                <a:latin typeface="Times New Roman" pitchFamily="18" charset="0"/>
                <a:cs typeface="Arial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en-US" altLang="en-US" dirty="0">
              <a:latin typeface="Times New Roman" pitchFamily="18" charset="0"/>
              <a:cs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cs typeface="Times New Roman" pitchFamily="18" charset="0"/>
              </a:rPr>
              <a:t>It is not necessary for you to verify that the student is attending the new school after you receive a transcript or other written documentation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275" indent="-284129"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278" indent="-226987"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424" indent="-226987"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570" indent="-226987"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2716" indent="-226987" defTabSz="9317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9862" indent="-226987" defTabSz="9317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008" indent="-226987" defTabSz="9317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4154" indent="-226987" defTabSz="9317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A4277ED-A394-4C89-A504-99DD2943685F}" type="slidenum">
              <a:rPr lang="en-US" altLang="en-US" smtClean="0">
                <a:latin typeface="Times New Roman" pitchFamily="18" charset="0"/>
                <a:cs typeface="Arial" charset="0"/>
              </a:rPr>
              <a:pPr eaLnBrk="1" hangingPunct="1">
                <a:spcBef>
                  <a:spcPct val="0"/>
                </a:spcBef>
              </a:pPr>
              <a:t>23</a:t>
            </a:fld>
            <a:endParaRPr lang="en-US" altLang="en-US" dirty="0">
              <a:latin typeface="Times New Roman" pitchFamily="18" charset="0"/>
              <a:cs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275" indent="-284129"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278" indent="-226987"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424" indent="-226987"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570" indent="-226987"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2716" indent="-226987" defTabSz="9317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9862" indent="-226987" defTabSz="9317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008" indent="-226987" defTabSz="9317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4154" indent="-226987" defTabSz="9317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98D47E-594D-41B3-9BC0-2EF65FD93D2F}" type="slidenum">
              <a:rPr lang="en-US" altLang="en-US" smtClean="0">
                <a:latin typeface="Times New Roman" pitchFamily="18" charset="0"/>
                <a:cs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 dirty="0">
              <a:latin typeface="Times New Roman" pitchFamily="18" charset="0"/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275" indent="-284129"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278" indent="-226987"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424" indent="-226987"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570" indent="-226987"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2716" indent="-226987" defTabSz="9317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9862" indent="-226987" defTabSz="9317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008" indent="-226987" defTabSz="9317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4154" indent="-226987" defTabSz="9317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FB88F13-81AC-4D59-823D-37D4D14CF2ED}" type="slidenum">
              <a:rPr lang="en-US" altLang="en-US" smtClean="0">
                <a:latin typeface="Times New Roman" pitchFamily="18" charset="0"/>
                <a:cs typeface="Arial" charset="0"/>
              </a:rPr>
              <a:pPr eaLnBrk="1" hangingPunct="1">
                <a:spcBef>
                  <a:spcPct val="0"/>
                </a:spcBef>
              </a:pPr>
              <a:t>24</a:t>
            </a:fld>
            <a:endParaRPr lang="en-US" altLang="en-US" dirty="0">
              <a:latin typeface="Times New Roman" pitchFamily="18" charset="0"/>
              <a:cs typeface="Arial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275" indent="-284129"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278" indent="-226987"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424" indent="-226987"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570" indent="-226987"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2716" indent="-226987" defTabSz="9317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9862" indent="-226987" defTabSz="9317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008" indent="-226987" defTabSz="9317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4154" indent="-226987" defTabSz="9317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FC36178-E6F3-462A-A5C8-6C00796704C1}" type="slidenum">
              <a:rPr lang="en-US" altLang="en-US" smtClean="0">
                <a:latin typeface="Times New Roman" pitchFamily="18" charset="0"/>
                <a:cs typeface="Arial" charset="0"/>
              </a:rPr>
              <a:pPr eaLnBrk="1" hangingPunct="1">
                <a:spcBef>
                  <a:spcPct val="0"/>
                </a:spcBef>
              </a:pPr>
              <a:t>31</a:t>
            </a:fld>
            <a:endParaRPr lang="en-US" altLang="en-US" dirty="0">
              <a:latin typeface="Times New Roman" pitchFamily="18" charset="0"/>
              <a:cs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275" indent="-284129"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278" indent="-226987"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424" indent="-226987"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570" indent="-226987" defTabSz="9317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2716" indent="-226987" defTabSz="9317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9862" indent="-226987" defTabSz="9317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008" indent="-226987" defTabSz="9317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4154" indent="-226987" defTabSz="93175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B17BB7-177A-4375-985C-7401EA94CAF8}" type="slidenum">
              <a:rPr lang="en-US" altLang="en-US" smtClean="0">
                <a:latin typeface="Times New Roman" pitchFamily="18" charset="0"/>
                <a:cs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 dirty="0">
              <a:latin typeface="Times New Roman" pitchFamily="18" charset="0"/>
              <a:cs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921707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0" y="6191249"/>
            <a:ext cx="739140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88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198E-7845-4843-8114-6B9DA8FD3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17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198E-7845-4843-8114-6B9DA8FD3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54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198E-7845-4843-8114-6B9DA8FD3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9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198E-7845-4843-8114-6B9DA8FD3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3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198E-7845-4843-8114-6B9DA8FD3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69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198E-7845-4843-8114-6B9DA8FD3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83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198E-7845-4843-8114-6B9DA8FD3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47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198E-7845-4843-8114-6B9DA8FD3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52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198E-7845-4843-8114-6B9DA8FD3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07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198E-7845-4843-8114-6B9DA8FD3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95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198E-7845-4843-8114-6B9DA8FD3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621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.sc.gov/districts-schools/school-safety/discipline-related-reports/dropout-dat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ed.sc.gov/districts-schools/school-safety/discipline-related-reports/dropout-dat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9" descr="Office name" title="Office of Student Intervention Services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562600"/>
            <a:ext cx="6840537" cy="766762"/>
          </a:xfrm>
        </p:spPr>
        <p:txBody>
          <a:bodyPr/>
          <a:lstStyle/>
          <a:p>
            <a:pPr eaLnBrk="1" hangingPunct="1"/>
            <a:r>
              <a:rPr lang="es-UY" altLang="en-US" sz="2800" dirty="0">
                <a:solidFill>
                  <a:srgbClr val="333333"/>
                </a:solidFill>
              </a:rPr>
              <a:t>Office of Student Intervention Service</a:t>
            </a:r>
            <a:endParaRPr lang="es-ES" altLang="en-US" sz="2800" dirty="0">
              <a:solidFill>
                <a:srgbClr val="333333"/>
              </a:solidFill>
            </a:endParaRPr>
          </a:p>
        </p:txBody>
      </p:sp>
      <p:sp>
        <p:nvSpPr>
          <p:cNvPr id="2051" name="Rectangle 126" descr="Contact name" title="Aveene Coleman"/>
          <p:cNvSpPr>
            <a:spLocks noChangeArrowheads="1"/>
          </p:cNvSpPr>
          <p:nvPr/>
        </p:nvSpPr>
        <p:spPr bwMode="auto">
          <a:xfrm>
            <a:off x="1219200" y="4873685"/>
            <a:ext cx="640715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altLang="en-US" sz="4400" b="1" dirty="0">
                <a:solidFill>
                  <a:srgbClr val="333333"/>
                </a:solidFill>
              </a:rPr>
              <a:t>Aveene R. Coleman</a:t>
            </a:r>
            <a:endParaRPr lang="es-ES" altLang="en-US" sz="4400" b="1" dirty="0">
              <a:solidFill>
                <a:srgbClr val="333333"/>
              </a:solidFill>
            </a:endParaRPr>
          </a:p>
        </p:txBody>
      </p:sp>
      <p:sp>
        <p:nvSpPr>
          <p:cNvPr id="6" name="AutoShap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27088" y="549275"/>
            <a:ext cx="7110412" cy="3057525"/>
          </a:xfrm>
          <a:prstGeom prst="roundRect">
            <a:avLst>
              <a:gd name="adj" fmla="val 50000"/>
            </a:avLst>
          </a:prstGeo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r>
              <a:rPr lang="en-US" dirty="0"/>
              <a:t>Dropout Data Reporting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503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School Leavers</a:t>
            </a:r>
            <a:br>
              <a:rPr lang="en-US" altLang="en-US" sz="3200" dirty="0"/>
            </a:br>
            <a:r>
              <a:rPr lang="en-US" altLang="en-US" sz="3200" dirty="0"/>
              <a:t>(Dropouts)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060575"/>
            <a:ext cx="7993062" cy="341947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cs typeface="Times New Roman" pitchFamily="18" charset="0"/>
              </a:rPr>
              <a:t>he or she has been expelled with no option to return</a:t>
            </a:r>
            <a:endParaRPr lang="en-US" altLang="en-US" sz="2100" dirty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 b="1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/>
              <a:t>PowerSchool Code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dirty="0"/>
              <a:t>Exit Code </a:t>
            </a:r>
            <a:r>
              <a:rPr lang="en-US" altLang="en-US" sz="2000" b="1" u="sng" dirty="0"/>
              <a:t>W36</a:t>
            </a:r>
            <a:r>
              <a:rPr lang="en-US" altLang="en-US" sz="2000" b="1" dirty="0"/>
              <a:t> Dropout and Dropout Reason </a:t>
            </a:r>
            <a:r>
              <a:rPr lang="en-US" altLang="en-US" sz="2000" b="1" u="sng" dirty="0"/>
              <a:t>33</a:t>
            </a:r>
            <a:r>
              <a:rPr lang="en-US" altLang="en-US" sz="2000" b="1" dirty="0"/>
              <a:t> Expelled Did not Return and Dropout Date or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 b="1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dirty="0"/>
              <a:t>Exit Code </a:t>
            </a:r>
            <a:r>
              <a:rPr lang="en-US" altLang="en-US" sz="2000" b="1" u="sng" dirty="0"/>
              <a:t>W33</a:t>
            </a:r>
            <a:r>
              <a:rPr lang="en-US" altLang="en-US" sz="2000" b="1" dirty="0"/>
              <a:t> Dropout and Dropout Reason </a:t>
            </a:r>
            <a:r>
              <a:rPr lang="en-US" altLang="en-US" sz="2000" b="1" u="sng" dirty="0"/>
              <a:t>33</a:t>
            </a:r>
            <a:r>
              <a:rPr lang="en-US" altLang="en-US" sz="2000" b="1" dirty="0"/>
              <a:t> Expelled Did not Return and Dropout Date</a:t>
            </a:r>
          </a:p>
        </p:txBody>
      </p:sp>
    </p:spTree>
    <p:extLst>
      <p:ext uri="{BB962C8B-B14F-4D97-AF65-F5344CB8AC3E}">
        <p14:creationId xmlns:p14="http://schemas.microsoft.com/office/powerpoint/2010/main" val="13770777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Dropout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600200"/>
            <a:ext cx="76327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Dropouts</a:t>
            </a:r>
          </a:p>
          <a:p>
            <a:pPr lvl="1" eaLnBrk="1" hangingPunct="1">
              <a:defRPr/>
            </a:pPr>
            <a:r>
              <a:rPr lang="en-US" sz="2400" dirty="0"/>
              <a:t>Students who enroll in Job Corp</a:t>
            </a:r>
          </a:p>
          <a:p>
            <a:pPr lvl="1" eaLnBrk="1" hangingPunct="1">
              <a:defRPr/>
            </a:pPr>
            <a:r>
              <a:rPr lang="en-US" sz="2400" dirty="0"/>
              <a:t>Students who transfer out of state without a record request</a:t>
            </a:r>
          </a:p>
          <a:p>
            <a:pPr lvl="1" eaLnBrk="1" hangingPunct="1">
              <a:defRPr/>
            </a:pPr>
            <a:r>
              <a:rPr lang="en-US" sz="2400" dirty="0"/>
              <a:t>Students who transfer out of state status unknown</a:t>
            </a:r>
          </a:p>
          <a:p>
            <a:pPr lvl="1" eaLnBrk="1" hangingPunct="1">
              <a:defRPr/>
            </a:pPr>
            <a:r>
              <a:rPr lang="en-US" sz="2400" dirty="0"/>
              <a:t>Students who are emancipated by the courts who are not enrolled in school</a:t>
            </a:r>
          </a:p>
          <a:p>
            <a:pPr lvl="1" eaLnBrk="1" hangingPunct="1">
              <a:defRPr/>
            </a:pPr>
            <a:r>
              <a:rPr lang="en-US" sz="2400" dirty="0"/>
              <a:t>Students who do not complete the GED or high school Diploma</a:t>
            </a:r>
          </a:p>
          <a:p>
            <a:pPr lvl="1" eaLnBrk="1" hangingPunct="1">
              <a:defRPr/>
            </a:pPr>
            <a:r>
              <a:rPr lang="en-US" sz="2400" dirty="0"/>
              <a:t>Students who are in Adult Correctional facilities</a:t>
            </a:r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833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08962" cy="11430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School Leavers</a:t>
            </a:r>
            <a:br>
              <a:rPr lang="en-US" altLang="en-US" sz="3200" dirty="0"/>
            </a:br>
            <a:r>
              <a:rPr lang="en-US" altLang="en-US" sz="3200" dirty="0"/>
              <a:t>(Not Dropouts)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00213"/>
            <a:ext cx="7704137" cy="40814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 student who </a:t>
            </a:r>
            <a:r>
              <a:rPr lang="en-US" altLang="en-US" sz="2400" dirty="0">
                <a:cs typeface="Times New Roman" pitchFamily="18" charset="0"/>
              </a:rPr>
              <a:t>has a special education certificate and is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itchFamily="18" charset="0"/>
              </a:rPr>
              <a:t>a student with a disability who has completed the requirements of an IEP (individualized education program</a:t>
            </a:r>
            <a:r>
              <a:rPr lang="en-US" altLang="en-US" sz="2400" dirty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itchFamily="18" charset="0"/>
              </a:rPr>
              <a:t>a severely disabled student who has reached the age of twenty-one, or</a:t>
            </a:r>
            <a:r>
              <a:rPr lang="en-US" altLang="en-US" sz="2400" dirty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itchFamily="18" charset="0"/>
              </a:rPr>
              <a:t>a severely disabled student who has entered a residential or day care facility</a:t>
            </a:r>
          </a:p>
        </p:txBody>
      </p:sp>
    </p:spTree>
    <p:extLst>
      <p:ext uri="{BB962C8B-B14F-4D97-AF65-F5344CB8AC3E}">
        <p14:creationId xmlns:p14="http://schemas.microsoft.com/office/powerpoint/2010/main" val="201943220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26035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School Leavers</a:t>
            </a:r>
            <a:br>
              <a:rPr lang="en-US" altLang="en-US" sz="3200" dirty="0"/>
            </a:br>
            <a:r>
              <a:rPr lang="en-US" altLang="en-US" sz="3200" dirty="0"/>
              <a:t>(Not Dropouts)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700213"/>
            <a:ext cx="8424863" cy="3816350"/>
          </a:xfrm>
        </p:spPr>
        <p:txBody>
          <a:bodyPr>
            <a:normAutofit fontScale="92500"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altLang="en-US" sz="2800" dirty="0">
                <a:cs typeface="Times New Roman" pitchFamily="18" charset="0"/>
              </a:rPr>
              <a:t>The student who was in membership only during the summer term following the prior school year (i.e., was not in membership during the prior regular school year)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>
                <a:cs typeface="Times New Roman" pitchFamily="18" charset="0"/>
              </a:rPr>
              <a:t>The student who is deceased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>
                <a:cs typeface="Times New Roman" pitchFamily="18" charset="0"/>
              </a:rPr>
              <a:t>The student who has moved out of the United States and whose enrollment status is unknown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>
                <a:cs typeface="Times New Roman" pitchFamily="18" charset="0"/>
              </a:rPr>
              <a:t>The student who transfers to and has membership in</a:t>
            </a:r>
            <a:r>
              <a:rPr lang="en-US" altLang="en-US" sz="2800" dirty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>
                <a:cs typeface="Times New Roman" pitchFamily="18" charset="0"/>
              </a:rPr>
              <a:t>another public school, in or out of state o</a:t>
            </a:r>
            <a:r>
              <a:rPr lang="en-US" altLang="en-US" dirty="0"/>
              <a:t>f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>
                <a:cs typeface="Times New Roman" pitchFamily="18" charset="0"/>
              </a:rPr>
              <a:t>a private school, in or out-of-state.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02833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88913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School Leavers</a:t>
            </a:r>
            <a:br>
              <a:rPr lang="en-US" altLang="en-US" sz="3200" dirty="0"/>
            </a:br>
            <a:r>
              <a:rPr lang="en-US" altLang="en-US" sz="3200" dirty="0"/>
              <a:t>(Not Dropouts)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773238"/>
            <a:ext cx="6911975" cy="4038600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itchFamily="18" charset="0"/>
              </a:rPr>
              <a:t>The student who is residing in the district but is not attending school because of temporary or long-term illness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itchFamily="18" charset="0"/>
              </a:rPr>
              <a:t>The student who is residing in the district but is not attending school because of disciplinary action:</a:t>
            </a:r>
            <a:r>
              <a:rPr lang="en-US" altLang="en-US" sz="2400" dirty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itchFamily="18" charset="0"/>
              </a:rPr>
              <a:t>he or she has been suspended or expelled and given the option to return, but the disciplinary period is still in effect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itchFamily="18" charset="0"/>
              </a:rPr>
              <a:t>he or she was suspended or expelled and has transferred to another district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5824123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15888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School Leavers</a:t>
            </a:r>
            <a:br>
              <a:rPr lang="en-US" altLang="en-US" sz="3200" dirty="0"/>
            </a:br>
            <a:r>
              <a:rPr lang="en-US" altLang="en-US" sz="3200" dirty="0"/>
              <a:t>(Not Dropouts)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700213"/>
            <a:ext cx="8424863" cy="4081462"/>
          </a:xfrm>
        </p:spPr>
        <p:txBody>
          <a:bodyPr>
            <a:normAutofit/>
          </a:bodyPr>
          <a:lstStyle/>
          <a:p>
            <a:pPr lvl="1" eaLnBrk="1" hangingPunct="1"/>
            <a:r>
              <a:rPr lang="en-US" altLang="en-US" sz="2400" dirty="0">
                <a:cs typeface="Times New Roman" pitchFamily="18" charset="0"/>
              </a:rPr>
              <a:t>The student who has transferred to an institution that does provide a </a:t>
            </a:r>
            <a:r>
              <a:rPr lang="en-US" altLang="en-US" sz="2400" i="1" u="sng" dirty="0">
                <a:cs typeface="Times New Roman" pitchFamily="18" charset="0"/>
              </a:rPr>
              <a:t>state- or district-approved</a:t>
            </a:r>
            <a:r>
              <a:rPr lang="en-US" altLang="en-US" sz="2400" dirty="0">
                <a:cs typeface="Times New Roman" pitchFamily="18" charset="0"/>
              </a:rPr>
              <a:t> educational program </a:t>
            </a:r>
            <a:r>
              <a:rPr lang="en-US" altLang="en-US" sz="2400" u="sng" dirty="0">
                <a:cs typeface="Times New Roman" pitchFamily="18" charset="0"/>
              </a:rPr>
              <a:t>leading to a high school diploma</a:t>
            </a:r>
            <a:r>
              <a:rPr lang="en-US" altLang="en-US" sz="2400" dirty="0">
                <a:cs typeface="Times New Roman" pitchFamily="18" charset="0"/>
              </a:rPr>
              <a:t> or </a:t>
            </a:r>
            <a:r>
              <a:rPr lang="en-US" altLang="en-US" sz="2400" u="sng" dirty="0">
                <a:cs typeface="Times New Roman" pitchFamily="18" charset="0"/>
              </a:rPr>
              <a:t>alternative certification</a:t>
            </a:r>
            <a:r>
              <a:rPr lang="en-US" altLang="en-US" sz="2400" dirty="0">
                <a:cs typeface="Times New Roman" pitchFamily="18" charset="0"/>
              </a:rPr>
              <a:t> (e.g., youth correctional institutions, technical colleges, special state schools or districts, homebound instruction, home schooling, charter school, alternative school program)</a:t>
            </a:r>
            <a:r>
              <a:rPr lang="en-US" alt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745444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26035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School Leavers</a:t>
            </a:r>
            <a:br>
              <a:rPr lang="en-US" altLang="en-US" sz="3200" dirty="0"/>
            </a:br>
            <a:r>
              <a:rPr lang="en-US" altLang="en-US" sz="3200" dirty="0"/>
              <a:t>(Not Dropouts)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700213"/>
            <a:ext cx="7777162" cy="372427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cs typeface="Times New Roman" pitchFamily="18" charset="0"/>
              </a:rPr>
              <a:t>The student who has enrolled in a full-time higher education program without having been awarded a high school diploma</a:t>
            </a:r>
            <a:endParaRPr lang="en-US" altLang="en-US" sz="2400" dirty="0"/>
          </a:p>
          <a:p>
            <a:pPr eaLnBrk="1" hangingPunct="1"/>
            <a:r>
              <a:rPr lang="en-US" altLang="en-US" sz="2400" dirty="0">
                <a:cs typeface="Times New Roman" pitchFamily="18" charset="0"/>
              </a:rPr>
              <a:t>The student who has not re-enrolled in school but is expected to return late because of extenuating circumstances (e.g., seasonal or migratory work)</a:t>
            </a:r>
            <a:r>
              <a:rPr lang="en-US" alt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20398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26035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School Leavers</a:t>
            </a:r>
            <a:br>
              <a:rPr lang="en-US" altLang="en-US" sz="3200" dirty="0"/>
            </a:br>
            <a:r>
              <a:rPr lang="en-US" altLang="en-US" sz="3200" dirty="0"/>
              <a:t>(Not Dropouts)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700213"/>
            <a:ext cx="8135938" cy="41052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400" dirty="0">
                <a:cs typeface="Times New Roman" pitchFamily="18" charset="0"/>
              </a:rPr>
              <a:t>The students who leaves and elementary/secondary school and enrolls in an adult education or GED program during the 2018–19 school year and has obtained a completion credential (i.e., a state high school diploma or a GED diploma) by October 1, 2019</a:t>
            </a:r>
            <a:br>
              <a:rPr lang="en-US" altLang="en-US" sz="2400" dirty="0">
                <a:cs typeface="Times New Roman" pitchFamily="18" charset="0"/>
              </a:rPr>
            </a:br>
            <a:r>
              <a:rPr lang="en-US" altLang="en-US" sz="2400" dirty="0">
                <a:cs typeface="Times New Roman" pitchFamily="18" charset="0"/>
              </a:rPr>
              <a:t>PowerSchool Tracking Codes- Exit code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cs typeface="Times New Roman" pitchFamily="18" charset="0"/>
              </a:rPr>
              <a:t>	</a:t>
            </a:r>
            <a:r>
              <a:rPr lang="en-US" altLang="en-US" sz="2400" u="sng" dirty="0">
                <a:cs typeface="Times New Roman" pitchFamily="18" charset="0"/>
              </a:rPr>
              <a:t>W38</a:t>
            </a:r>
            <a:r>
              <a:rPr lang="en-US" altLang="en-US" sz="2400" dirty="0">
                <a:cs typeface="Times New Roman" pitchFamily="18" charset="0"/>
              </a:rPr>
              <a:t> Adult Education Diploma Tracking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cs typeface="Times New Roman" pitchFamily="18" charset="0"/>
              </a:rPr>
              <a:t>	</a:t>
            </a:r>
            <a:r>
              <a:rPr lang="en-US" altLang="en-US" sz="2400" u="sng" dirty="0">
                <a:cs typeface="Times New Roman" pitchFamily="18" charset="0"/>
              </a:rPr>
              <a:t>W40</a:t>
            </a:r>
            <a:r>
              <a:rPr lang="en-US" altLang="en-US" sz="2400" dirty="0">
                <a:cs typeface="Times New Roman" pitchFamily="18" charset="0"/>
              </a:rPr>
              <a:t> Adult Education GED Tracking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cs typeface="Times New Roman" pitchFamily="18" charset="0"/>
              </a:rPr>
              <a:t>	Adult Education Entry Date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cs typeface="Times New Roman" pitchFamily="18" charset="0"/>
              </a:rPr>
              <a:t>	GED Earned or Adult Education Diploma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/>
              <a:t>* The school district must track these students. </a:t>
            </a:r>
          </a:p>
        </p:txBody>
      </p:sp>
    </p:spTree>
    <p:extLst>
      <p:ext uri="{BB962C8B-B14F-4D97-AF65-F5344CB8AC3E}">
        <p14:creationId xmlns:p14="http://schemas.microsoft.com/office/powerpoint/2010/main" val="93593681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Dropout Information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11188" y="1600200"/>
            <a:ext cx="7705725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Students that should </a:t>
            </a:r>
            <a:r>
              <a:rPr lang="en-US" altLang="en-US" sz="2400" u="sng" dirty="0"/>
              <a:t>not</a:t>
            </a:r>
            <a:r>
              <a:rPr lang="en-US" altLang="en-US" sz="2400" dirty="0"/>
              <a:t> be included in dropout data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Graduates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GED Completers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Students who receive a special education certificate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Students who transfer out of state/in state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Students enrolled at DJJ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Students who are home schooled</a:t>
            </a:r>
          </a:p>
        </p:txBody>
      </p:sp>
    </p:spTree>
    <p:extLst>
      <p:ext uri="{BB962C8B-B14F-4D97-AF65-F5344CB8AC3E}">
        <p14:creationId xmlns:p14="http://schemas.microsoft.com/office/powerpoint/2010/main" val="2121360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Dropout Information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95288" y="1600200"/>
            <a:ext cx="7921625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/>
              <a:t>Students that should </a:t>
            </a:r>
            <a:r>
              <a:rPr lang="en-US" altLang="en-US" sz="2400" u="sng" dirty="0"/>
              <a:t>not</a:t>
            </a:r>
            <a:r>
              <a:rPr lang="en-US" altLang="en-US" sz="2400" dirty="0"/>
              <a:t> be included in dropout data file</a:t>
            </a:r>
          </a:p>
          <a:p>
            <a:pPr lvl="1" eaLnBrk="1" hangingPunct="1"/>
            <a:r>
              <a:rPr lang="en-US" altLang="en-US" sz="2400" dirty="0"/>
              <a:t>Exchange students</a:t>
            </a:r>
          </a:p>
          <a:p>
            <a:pPr lvl="1" eaLnBrk="1" hangingPunct="1"/>
            <a:r>
              <a:rPr lang="en-US" altLang="en-US" sz="2400" dirty="0"/>
              <a:t>Students who are not in school due to temporary or long-term illness</a:t>
            </a:r>
          </a:p>
          <a:p>
            <a:pPr lvl="1" eaLnBrk="1" hangingPunct="1"/>
            <a:r>
              <a:rPr lang="en-US" altLang="en-US" sz="2400" dirty="0"/>
              <a:t>Students who are enrolled in a charter schools/Alternative School program</a:t>
            </a:r>
          </a:p>
          <a:p>
            <a:pPr lvl="1" eaLnBrk="1" hangingPunct="1"/>
            <a:r>
              <a:rPr lang="en-US" altLang="en-US" sz="2400" dirty="0"/>
              <a:t>Students who receive homebound instruction</a:t>
            </a:r>
          </a:p>
        </p:txBody>
      </p:sp>
    </p:spTree>
    <p:extLst>
      <p:ext uri="{BB962C8B-B14F-4D97-AF65-F5344CB8AC3E}">
        <p14:creationId xmlns:p14="http://schemas.microsoft.com/office/powerpoint/2010/main" val="205147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88913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Dropout Data Reporting</a:t>
            </a:r>
          </a:p>
        </p:txBody>
      </p:sp>
      <p:sp>
        <p:nvSpPr>
          <p:cNvPr id="4099" name="Rectangle 3" descr="Webpage to access dropout information&#10;" title="Link to Dropout Document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628775"/>
            <a:ext cx="7705725" cy="4619625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sz="2400" b="1" dirty="0">
                <a:cs typeface="Times New Roman" pitchFamily="18" charset="0"/>
              </a:rPr>
              <a:t>Dropout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en-US" altLang="en-US" sz="2400" dirty="0">
                <a:cs typeface="Times New Roman" pitchFamily="18" charset="0"/>
              </a:rPr>
              <a:t>The State Board of Education defines </a:t>
            </a:r>
            <a:r>
              <a:rPr lang="en-US" altLang="en-US" sz="2400" i="1" dirty="0">
                <a:cs typeface="Times New Roman" pitchFamily="18" charset="0"/>
              </a:rPr>
              <a:t>dropout</a:t>
            </a:r>
            <a:r>
              <a:rPr lang="en-US" altLang="en-US" sz="2400" dirty="0">
                <a:cs typeface="Times New Roman" pitchFamily="18" charset="0"/>
              </a:rPr>
              <a:t> as a student who leaves school for any reason, other than death, prior to graduation or completion of a course of studies and without transferring to another school or institution.</a:t>
            </a:r>
            <a:r>
              <a:rPr lang="en-US" altLang="en-US" sz="2400" dirty="0"/>
              <a:t> 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en-US" altLang="en-US" sz="2400" dirty="0"/>
              <a:t>Link to Dropout Policies and Procedures Document:</a:t>
            </a:r>
          </a:p>
          <a:p>
            <a:pPr marL="457200" lvl="1" indent="0">
              <a:lnSpc>
                <a:spcPct val="130000"/>
              </a:lnSpc>
              <a:buNone/>
              <a:defRPr/>
            </a:pPr>
            <a:r>
              <a:rPr lang="en-US" altLang="en-US" sz="2400" dirty="0">
                <a:hlinkClick r:id="rId3"/>
              </a:rPr>
              <a:t>https://ed.sc.gov/districts-schools/school-safety/discipline-related-reports/dropout-data/</a:t>
            </a:r>
            <a:endParaRPr lang="en-US" altLang="en-US" sz="2400" dirty="0"/>
          </a:p>
          <a:p>
            <a:pPr marL="457200" lvl="1" indent="0">
              <a:lnSpc>
                <a:spcPct val="130000"/>
              </a:lnSpc>
              <a:buNone/>
              <a:defRPr/>
            </a:pPr>
            <a:endParaRPr lang="en-US" altLang="en-US" sz="1600" dirty="0"/>
          </a:p>
          <a:p>
            <a:pPr marL="457200" lvl="1" indent="0" eaLnBrk="1" hangingPunct="1">
              <a:lnSpc>
                <a:spcPct val="130000"/>
              </a:lnSpc>
              <a:buFontTx/>
              <a:buNone/>
              <a:defRPr/>
            </a:pPr>
            <a:endParaRPr lang="en-US" altLang="en-US" sz="1600" dirty="0"/>
          </a:p>
          <a:p>
            <a:pPr marL="457200" lvl="1" indent="0" eaLnBrk="1" hangingPunct="1">
              <a:lnSpc>
                <a:spcPct val="130000"/>
              </a:lnSpc>
              <a:buFontTx/>
              <a:buNone/>
              <a:defRPr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84193989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2" descr="C:\Users\Acoleman\AppData\Local\Microsoft\Windows\Temporary Internet Files\Content.IE5\JJIA5G2B\important-documents-free-clip-art[1].jpg" title="Paper and P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148138"/>
            <a:ext cx="2879725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557338"/>
            <a:ext cx="7848600" cy="39163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b="1" u="sng" dirty="0">
                <a:cs typeface="Times New Roman" pitchFamily="18" charset="0"/>
              </a:rPr>
              <a:t>Formal Notice</a:t>
            </a:r>
          </a:p>
          <a:p>
            <a:pPr eaLnBrk="1" hangingPunct="1"/>
            <a:r>
              <a:rPr lang="en-US" altLang="en-US" sz="2400" u="sng" dirty="0">
                <a:cs typeface="Times New Roman" pitchFamily="18" charset="0"/>
              </a:rPr>
              <a:t>Request a transcript</a:t>
            </a:r>
            <a:r>
              <a:rPr lang="en-US" altLang="en-US" sz="2400" dirty="0">
                <a:cs typeface="Times New Roman" pitchFamily="18" charset="0"/>
              </a:rPr>
              <a:t> or other </a:t>
            </a:r>
            <a:r>
              <a:rPr lang="en-US" altLang="en-US" sz="2400" u="sng" dirty="0">
                <a:cs typeface="Times New Roman" pitchFamily="18" charset="0"/>
              </a:rPr>
              <a:t>written documentation</a:t>
            </a:r>
            <a:r>
              <a:rPr lang="en-US" altLang="en-US" sz="2400" dirty="0">
                <a:cs typeface="Times New Roman" pitchFamily="18" charset="0"/>
              </a:rPr>
              <a:t> from the receiving school to verify that a student has transferred. The date your school receives the documentation should be recorded, along with the address of the school to which the student has transferred.</a:t>
            </a:r>
            <a:r>
              <a:rPr lang="en-US" altLang="en-US" sz="2400" dirty="0"/>
              <a:t> 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3554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88913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Verifying Student Status</a:t>
            </a:r>
          </a:p>
        </p:txBody>
      </p:sp>
    </p:spTree>
    <p:extLst>
      <p:ext uri="{BB962C8B-B14F-4D97-AF65-F5344CB8AC3E}">
        <p14:creationId xmlns:p14="http://schemas.microsoft.com/office/powerpoint/2010/main" val="302008051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188913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Verifying Student Status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628775"/>
            <a:ext cx="7705725" cy="4343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b="1" u="sng" dirty="0">
                <a:cs typeface="Times New Roman" pitchFamily="18" charset="0"/>
              </a:rPr>
              <a:t>Responsible Adult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>
                <a:cs typeface="Times New Roman" pitchFamily="18" charset="0"/>
              </a:rPr>
              <a:t>Any notification from a responsible adult will verify a student’s status. “Responsible adults” include parents or guardians, school officials, and any other adult with responsibility for the student (e.g., attendance supervisor, social worker, medical doctor, corrections official).</a:t>
            </a:r>
            <a:r>
              <a:rPr lang="en-US" altLang="en-US" sz="26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>
                <a:cs typeface="Times New Roman" pitchFamily="18" charset="0"/>
              </a:rPr>
              <a:t>If an inappropriate adult or student reports that a student has dropped out of school, such a statement does not constitute verification.</a:t>
            </a:r>
            <a:r>
              <a:rPr lang="en-US" altLang="en-US" sz="2600" dirty="0"/>
              <a:t> </a:t>
            </a:r>
          </a:p>
          <a:p>
            <a:pPr eaLnBrk="1" hangingPunct="1">
              <a:lnSpc>
                <a:spcPct val="80000"/>
              </a:lnSpc>
            </a:pP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67871501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3" descr="C:\Users\Acoleman\AppData\Local\Microsoft\Windows\Temporary Internet Files\Content.IE5\WTXMM0OP\cartoon-folder-walking[1].png" title="File fold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437063"/>
            <a:ext cx="1906587" cy="190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676400"/>
            <a:ext cx="8280400" cy="4648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b="1" u="sng" dirty="0">
                <a:cs typeface="Times New Roman" pitchFamily="18" charset="0"/>
              </a:rPr>
              <a:t>School Records</a:t>
            </a:r>
            <a:r>
              <a:rPr lang="en-US" altLang="en-US" sz="2100" dirty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>
                <a:cs typeface="Times New Roman" pitchFamily="18" charset="0"/>
              </a:rPr>
              <a:t>It is important that each school keep records that document the verification of a student’s status. Since a student who drops out during a particular school year is not reported as a dropout until the fall of the following school year, careful records must be maintained so that an accurate count can be obtained</a:t>
            </a:r>
            <a:r>
              <a:rPr lang="en-US" altLang="en-US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>
                <a:cs typeface="Times New Roman" pitchFamily="18" charset="0"/>
              </a:rPr>
              <a:t>It is best, therefore, to seek a </a:t>
            </a:r>
            <a:r>
              <a:rPr lang="en-US" altLang="en-US" sz="2100" u="sng" dirty="0">
                <a:cs typeface="Times New Roman" pitchFamily="18" charset="0"/>
              </a:rPr>
              <a:t>written form of verification</a:t>
            </a:r>
            <a:r>
              <a:rPr lang="en-US" altLang="en-US" sz="2100" dirty="0">
                <a:cs typeface="Times New Roman" pitchFamily="18" charset="0"/>
              </a:rPr>
              <a:t>, such as a </a:t>
            </a:r>
            <a:r>
              <a:rPr lang="en-US" altLang="en-US" sz="2100" u="sng" dirty="0">
                <a:cs typeface="Times New Roman" pitchFamily="18" charset="0"/>
              </a:rPr>
              <a:t>copy of the transcript</a:t>
            </a:r>
            <a:r>
              <a:rPr lang="en-US" altLang="en-US" sz="2100" dirty="0">
                <a:cs typeface="Times New Roman" pitchFamily="18" charset="0"/>
              </a:rPr>
              <a:t> or a </a:t>
            </a:r>
            <a:r>
              <a:rPr lang="en-US" altLang="en-US" sz="2100" u="sng" dirty="0">
                <a:cs typeface="Times New Roman" pitchFamily="18" charset="0"/>
              </a:rPr>
              <a:t>letter from the parent or guardian</a:t>
            </a:r>
            <a:r>
              <a:rPr lang="en-US" altLang="en-US" sz="2100" dirty="0">
                <a:cs typeface="Times New Roman" pitchFamily="18" charset="0"/>
              </a:rPr>
              <a:t>.</a:t>
            </a:r>
            <a:r>
              <a:rPr lang="en-US" altLang="en-US" sz="2100" dirty="0"/>
              <a:t> </a:t>
            </a:r>
          </a:p>
        </p:txBody>
      </p:sp>
      <p:sp>
        <p:nvSpPr>
          <p:cNvPr id="2560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88913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Verifying Student Status</a:t>
            </a:r>
          </a:p>
        </p:txBody>
      </p:sp>
    </p:spTree>
    <p:extLst>
      <p:ext uri="{BB962C8B-B14F-4D97-AF65-F5344CB8AC3E}">
        <p14:creationId xmlns:p14="http://schemas.microsoft.com/office/powerpoint/2010/main" val="228610611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188913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Reporting Dropouts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773238"/>
            <a:ext cx="8424863" cy="3724275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Students who dropout during the 2018-2019 school year but are </a:t>
            </a:r>
            <a:r>
              <a:rPr lang="en-US" altLang="en-US" sz="2400" u="sng" dirty="0"/>
              <a:t>re-enrolled</a:t>
            </a:r>
            <a:r>
              <a:rPr lang="en-US" altLang="en-US" sz="2400" dirty="0"/>
              <a:t> by October 1, 2019 are not reported as dropouts.</a:t>
            </a:r>
          </a:p>
          <a:p>
            <a:pPr eaLnBrk="1" hangingPunct="1"/>
            <a:r>
              <a:rPr lang="en-US" altLang="en-US" sz="2400" dirty="0"/>
              <a:t>Students who dropout multiple times in a school year are reported </a:t>
            </a:r>
            <a:r>
              <a:rPr lang="en-US" altLang="en-US" sz="2400" u="sng" dirty="0"/>
              <a:t>only once </a:t>
            </a:r>
            <a:r>
              <a:rPr lang="en-US" altLang="en-US" sz="2400" dirty="0"/>
              <a:t>for a single school year</a:t>
            </a:r>
          </a:p>
        </p:txBody>
      </p:sp>
    </p:spTree>
    <p:extLst>
      <p:ext uri="{BB962C8B-B14F-4D97-AF65-F5344CB8AC3E}">
        <p14:creationId xmlns:p14="http://schemas.microsoft.com/office/powerpoint/2010/main" val="302094491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Reporting Dropouts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28775"/>
            <a:ext cx="7920037" cy="396081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/>
              <a:t>Alternative Schools/Career Technology students</a:t>
            </a:r>
          </a:p>
          <a:p>
            <a:pPr lvl="1" eaLnBrk="1" hangingPunct="1"/>
            <a:r>
              <a:rPr lang="en-US" altLang="en-US" sz="2400" dirty="0"/>
              <a:t>These students should only be reported when they dropout of school. </a:t>
            </a:r>
          </a:p>
          <a:p>
            <a:pPr lvl="1" eaLnBrk="1" hangingPunct="1"/>
            <a:r>
              <a:rPr lang="en-US" altLang="en-US" sz="2400" dirty="0"/>
              <a:t>They must be reported with their home school data. </a:t>
            </a:r>
          </a:p>
          <a:p>
            <a:pPr eaLnBrk="1" hangingPunct="1"/>
            <a:r>
              <a:rPr lang="en-US" altLang="en-US" sz="2400" dirty="0"/>
              <a:t>Charter/Virtual Charter Schools</a:t>
            </a:r>
          </a:p>
          <a:p>
            <a:pPr lvl="1" eaLnBrk="1" hangingPunct="1"/>
            <a:r>
              <a:rPr lang="en-US" altLang="en-US" sz="2400" dirty="0"/>
              <a:t>Charter School Dropouts must be reported.</a:t>
            </a:r>
          </a:p>
          <a:p>
            <a:pPr lvl="1" eaLnBrk="1" hangingPunct="1"/>
            <a:r>
              <a:rPr lang="en-US" altLang="en-US" sz="2400" dirty="0"/>
              <a:t>If the Charter School does not have any dropouts, include the name of school on the “No Dropout List”.</a:t>
            </a:r>
          </a:p>
        </p:txBody>
      </p:sp>
    </p:spTree>
    <p:extLst>
      <p:ext uri="{BB962C8B-B14F-4D97-AF65-F5344CB8AC3E}">
        <p14:creationId xmlns:p14="http://schemas.microsoft.com/office/powerpoint/2010/main" val="276967403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633" name="Picture 9" descr="C:\Users\Acoleman\AppData\Local\Microsoft\Windows\Temporary Internet Files\Content.IE5\TN8CYQR6\green_tick[1].jpg" title="Check box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977" y="3356992"/>
            <a:ext cx="2432431" cy="242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W36 + dropout reason + dropout date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No show dropout + dropout reason + dropout date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Withdrawal code + dropout reason + dropout date</a:t>
            </a:r>
            <a:endParaRPr lang="en-US" altLang="en-US" sz="2800" b="1" dirty="0"/>
          </a:p>
        </p:txBody>
      </p:sp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Accurate coding of a Dropout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3505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Accurate Coding of Dropout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/>
              <a:t>Example 1: Coding Adult Education/GED Students</a:t>
            </a: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/>
              <a:t>	Exit code </a:t>
            </a:r>
            <a:r>
              <a:rPr lang="en-US" altLang="en-US" sz="2800" u="sng" dirty="0"/>
              <a:t>W23</a:t>
            </a:r>
            <a:r>
              <a:rPr lang="en-US" altLang="en-US" sz="2800" dirty="0"/>
              <a:t> Transfer/Adult Education and Dropout Reason </a:t>
            </a:r>
            <a:r>
              <a:rPr lang="en-US" altLang="en-US" sz="2800" u="sng" dirty="0"/>
              <a:t>23</a:t>
            </a:r>
            <a:r>
              <a:rPr lang="en-US" altLang="en-US" sz="2800" dirty="0"/>
              <a:t> Adult Education and Dropout Date</a:t>
            </a:r>
            <a:endParaRPr lang="en-US" altLang="en-US" sz="2800" b="1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/>
              <a:t>Example 2: Coding “No Show” students</a:t>
            </a: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/>
              <a:t>	Exit code </a:t>
            </a:r>
            <a:r>
              <a:rPr lang="en-US" altLang="en-US" sz="2800" u="sng" dirty="0"/>
              <a:t>NS</a:t>
            </a:r>
            <a:r>
              <a:rPr lang="en-US" altLang="en-US" sz="2800" dirty="0"/>
              <a:t> No show student and Dropout Reason </a:t>
            </a:r>
            <a:r>
              <a:rPr lang="en-US" altLang="en-US" sz="2800" u="sng" dirty="0"/>
              <a:t>20</a:t>
            </a:r>
            <a:r>
              <a:rPr lang="en-US" altLang="en-US" sz="2800" dirty="0"/>
              <a:t> and dropout date-(the date should be first day of school for the district or school)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16368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Dropout  Data Collection Timeline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800310"/>
              </p:ext>
            </p:extLst>
          </p:nvPr>
        </p:nvGraphicFramePr>
        <p:xfrm>
          <a:off x="609599" y="1676399"/>
          <a:ext cx="7848600" cy="4419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4300">
                  <a:extLst>
                    <a:ext uri="{9D8B030D-6E8A-4147-A177-3AD203B41FA5}">
                      <a16:colId xmlns:a16="http://schemas.microsoft.com/office/drawing/2014/main" val="4061668057"/>
                    </a:ext>
                  </a:extLst>
                </a:gridCol>
                <a:gridCol w="3924300">
                  <a:extLst>
                    <a:ext uri="{9D8B030D-6E8A-4147-A177-3AD203B41FA5}">
                      <a16:colId xmlns:a16="http://schemas.microsoft.com/office/drawing/2014/main" val="1483472932"/>
                    </a:ext>
                  </a:extLst>
                </a:gridCol>
              </a:tblGrid>
              <a:tr h="4017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Date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Actions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4648954"/>
                  </a:ext>
                </a:extLst>
              </a:tr>
              <a:tr h="40178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September 9–20, 2019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Early Dropout Data Validation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9456157"/>
                  </a:ext>
                </a:extLst>
              </a:tr>
              <a:tr h="80356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October 1– November 4, 2019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Your school district’s 45</a:t>
                      </a:r>
                      <a:r>
                        <a:rPr lang="en-US" sz="1200" baseline="30000">
                          <a:effectLst/>
                        </a:rPr>
                        <a:t>th</a:t>
                      </a:r>
                      <a:r>
                        <a:rPr lang="en-US" sz="1200">
                          <a:effectLst/>
                        </a:rPr>
                        <a:t> day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Deadline for Dropout Data Submission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6505070"/>
                  </a:ext>
                </a:extLst>
              </a:tr>
              <a:tr h="120534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November 13–29, 2019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Early Validation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Correction and Review period for PowerSchool/Adult Education Dropout Data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8399255"/>
                  </a:ext>
                </a:extLst>
              </a:tr>
              <a:tr h="80356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December 2, 2019–December 16, 2019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Deadline for Final Submission of PowerSchool/Adult Education Dropout Data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6259509"/>
                  </a:ext>
                </a:extLst>
              </a:tr>
              <a:tr h="80356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December 19, 2019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Deadline for Dropout Data Verification Form Submission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1593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4322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88913"/>
            <a:ext cx="8532813" cy="1219200"/>
          </a:xfrm>
        </p:spPr>
        <p:txBody>
          <a:bodyPr/>
          <a:lstStyle/>
          <a:p>
            <a:pPr eaLnBrk="1" hangingPunct="1"/>
            <a:r>
              <a:rPr lang="en-US" altLang="en-US" dirty="0"/>
              <a:t>Dropout Data Updates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447800"/>
            <a:ext cx="7632700" cy="4495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 dirty="0"/>
              <a:t>Reminder:</a:t>
            </a:r>
          </a:p>
          <a:p>
            <a:pPr marL="0" indent="0" eaLnBrk="1" hangingPunct="1">
              <a:buNone/>
            </a:pPr>
            <a:r>
              <a:rPr lang="en-US" altLang="en-US" sz="2400" dirty="0"/>
              <a:t>A student who enrolls in a school-operated program for high-risk students is not a dropout, even if the program is preparing the student to take the GED examination</a:t>
            </a:r>
          </a:p>
          <a:p>
            <a:pPr marL="0" indent="0" eaLnBrk="1" hangingPunct="1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91105428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Reporting Dropout data" title="Reporting Dropouts-Adult Education"/>
          <p:cNvSpPr/>
          <p:nvPr/>
        </p:nvSpPr>
        <p:spPr>
          <a:xfrm>
            <a:off x="455613" y="1628775"/>
            <a:ext cx="8364537" cy="41544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District Adult Education Dropout Data Report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Every school district must report students who have dropped out of an adult education program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Students who dropped out of an adult education program between October 1, 2018, and September 30, 2019, must be reported utilizing the PowerSchool system.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Students who were enrolled in an adult education program </a:t>
            </a:r>
            <a:r>
              <a:rPr lang="en-US" sz="2400" u="sng" dirty="0">
                <a:latin typeface="Arial" pitchFamily="34" charset="0"/>
                <a:cs typeface="Arial" pitchFamily="34" charset="0"/>
              </a:rPr>
              <a:t>and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were being tracked by a district during the 2018–19 school year must be coded in PowerSchool as either W38 (Adult Education </a:t>
            </a:r>
            <a:r>
              <a:rPr lang="en-US" sz="2400" u="sng" dirty="0">
                <a:latin typeface="Arial" pitchFamily="34" charset="0"/>
                <a:cs typeface="Arial" pitchFamily="34" charset="0"/>
              </a:rPr>
              <a:t>Diploma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Tracking) or W40 (Adult Education </a:t>
            </a:r>
            <a:r>
              <a:rPr lang="en-US" sz="2400" u="sng" dirty="0">
                <a:latin typeface="Arial" pitchFamily="34" charset="0"/>
                <a:cs typeface="Arial" pitchFamily="34" charset="0"/>
              </a:rPr>
              <a:t>GED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Tracking). </a:t>
            </a:r>
          </a:p>
        </p:txBody>
      </p:sp>
      <p:sp>
        <p:nvSpPr>
          <p:cNvPr id="3" name="AutoShape 2"/>
          <p:cNvSpPr txBox="1">
            <a:spLocks noChangeArrowheads="1"/>
          </p:cNvSpPr>
          <p:nvPr/>
        </p:nvSpPr>
        <p:spPr bwMode="auto">
          <a:xfrm>
            <a:off x="684213" y="188913"/>
            <a:ext cx="7924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altLang="en-US" kern="0" dirty="0"/>
              <a:t>Reporting Dropouts-Adult Education Tracked Dropouts</a:t>
            </a:r>
          </a:p>
        </p:txBody>
      </p:sp>
    </p:spTree>
    <p:extLst>
      <p:ext uri="{BB962C8B-B14F-4D97-AF65-F5344CB8AC3E}">
        <p14:creationId xmlns:p14="http://schemas.microsoft.com/office/powerpoint/2010/main" val="95426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333375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Dropout Data Reporting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844675"/>
            <a:ext cx="8064500" cy="4105275"/>
          </a:xfrm>
        </p:spPr>
        <p:txBody>
          <a:bodyPr/>
          <a:lstStyle/>
          <a:p>
            <a:pPr eaLnBrk="1" hangingPunct="1"/>
            <a:r>
              <a:rPr lang="en-US" altLang="en-US" sz="2400" b="1" dirty="0"/>
              <a:t>School Year</a:t>
            </a:r>
            <a:endParaRPr lang="en-US" altLang="en-US" sz="2400" dirty="0"/>
          </a:p>
          <a:p>
            <a:pPr lvl="1" eaLnBrk="1" hangingPunct="1"/>
            <a:r>
              <a:rPr lang="en-US" altLang="en-US" sz="2400" dirty="0"/>
              <a:t>October 1, 2018</a:t>
            </a:r>
            <a:r>
              <a:rPr lang="en-US" altLang="en-US" sz="2400" dirty="0">
                <a:cs typeface="Times New Roman" pitchFamily="18" charset="0"/>
              </a:rPr>
              <a:t>—September 30, 2019</a:t>
            </a:r>
          </a:p>
          <a:p>
            <a:pPr marL="914400" lvl="2" indent="0" eaLnBrk="1" hangingPunct="1">
              <a:buFontTx/>
              <a:buNone/>
            </a:pPr>
            <a:r>
              <a:rPr lang="en-US" altLang="en-US" sz="2400" dirty="0">
                <a:cs typeface="Times New Roman" pitchFamily="18" charset="0"/>
              </a:rPr>
              <a:t>This means, for example, that a student who dropped out of school in March of 2019 then returned in August of 2019, but dropped out again on September 21, 2019, will</a:t>
            </a:r>
            <a:r>
              <a:rPr lang="en-US" altLang="en-US" sz="2400" b="1" dirty="0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 </a:t>
            </a:r>
            <a:r>
              <a:rPr lang="en-US" altLang="en-US" sz="2400" dirty="0">
                <a:cs typeface="Times New Roman" pitchFamily="18" charset="0"/>
              </a:rPr>
              <a:t>be reported in the 2018–19 count. </a:t>
            </a:r>
          </a:p>
          <a:p>
            <a:pPr eaLnBrk="1" hangingPunct="1"/>
            <a:r>
              <a:rPr lang="en-US" altLang="en-US" sz="2400" b="1" dirty="0"/>
              <a:t>Grade level</a:t>
            </a:r>
          </a:p>
          <a:p>
            <a:pPr lvl="1" eaLnBrk="1" hangingPunct="1"/>
            <a:r>
              <a:rPr lang="en-US" altLang="en-US" sz="2400" dirty="0"/>
              <a:t>7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 grade to 12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 grade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82480114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0"/>
            <a:ext cx="5324475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2103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20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"/>
            </a:pPr>
            <a:endParaRPr lang="en-US" altLang="en-US" sz="2000" dirty="0"/>
          </a:p>
        </p:txBody>
      </p:sp>
      <p:sp>
        <p:nvSpPr>
          <p:cNvPr id="34820" name="Content Placeholder 3" descr="Dropout Reporting instruction for Adult Education Dropout data" title="Reporting Dropouts-Adult Education Tracked Dropouts"/>
          <p:cNvSpPr txBox="1">
            <a:spLocks/>
          </p:cNvSpPr>
          <p:nvPr/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Pts val="1100"/>
              <a:buFontTx/>
              <a:buNone/>
            </a:pP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Students who were tracked during the 2017-2018 school year should be coded in PowerSchool. (</a:t>
            </a:r>
            <a:r>
              <a:rPr lang="en-US" altLang="en-US" sz="2000" u="sng" dirty="0">
                <a:latin typeface="Times New Roman" pitchFamily="18" charset="0"/>
                <a:cs typeface="Times New Roman" pitchFamily="18" charset="0"/>
              </a:rPr>
              <a:t>Please note that the online tool is no longer available for this process. All data will be reported utilizing the PowerSchool system.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Please follow the instructions below to ensure that the students are correctly coded:</a:t>
            </a:r>
          </a:p>
          <a:p>
            <a:pPr lvl="1" eaLnBrk="1" hangingPunct="1">
              <a:spcBef>
                <a:spcPct val="0"/>
              </a:spcBef>
              <a:buFont typeface="Courier New" pitchFamily="49" charset="0"/>
              <a:buChar char="o"/>
            </a:pP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Run a PowerSchool query to identify the students coded with the W38 (Adult Education </a:t>
            </a:r>
            <a:r>
              <a:rPr lang="en-US" altLang="en-US" sz="2000" u="sng" dirty="0">
                <a:latin typeface="Times New Roman" pitchFamily="18" charset="0"/>
                <a:cs typeface="Times New Roman" pitchFamily="18" charset="0"/>
              </a:rPr>
              <a:t>Diploma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Tracking) and W40 (Adult Education </a:t>
            </a:r>
            <a:r>
              <a:rPr lang="en-US" altLang="en-US" sz="2000" u="sng" dirty="0">
                <a:latin typeface="Times New Roman" pitchFamily="18" charset="0"/>
                <a:cs typeface="Times New Roman" pitchFamily="18" charset="0"/>
              </a:rPr>
              <a:t>GED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Tracking) during the 2017-18 school term.</a:t>
            </a:r>
          </a:p>
          <a:p>
            <a:pPr lvl="1" eaLnBrk="1" hangingPunct="1">
              <a:spcBef>
                <a:spcPct val="0"/>
              </a:spcBef>
              <a:buFont typeface="Courier New" pitchFamily="49" charset="0"/>
              <a:buChar char="o"/>
            </a:pP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Enter the dropout reason code and a dropout date and then the Adult Education entry date and exit date in the appropriate field on the South Carolina Student Information page (see the graphic below).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alt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 The dropout date must fall between October 1, 2018–September 30, 2019.</a:t>
            </a:r>
            <a:endParaRPr lang="en-US" alt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endParaRPr lang="en-US" altLang="en-US" dirty="0"/>
          </a:p>
        </p:txBody>
      </p:sp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Reporting Dropouts-Adult Education Tracked Dropouts</a:t>
            </a:r>
          </a:p>
        </p:txBody>
      </p:sp>
    </p:spTree>
    <p:extLst>
      <p:ext uri="{BB962C8B-B14F-4D97-AF65-F5344CB8AC3E}">
        <p14:creationId xmlns:p14="http://schemas.microsoft.com/office/powerpoint/2010/main" val="3047620401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5987" y="276225"/>
            <a:ext cx="4772025" cy="630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971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260350"/>
            <a:ext cx="7632700" cy="838200"/>
          </a:xfrm>
        </p:spPr>
        <p:txBody>
          <a:bodyPr/>
          <a:lstStyle/>
          <a:p>
            <a:pPr eaLnBrk="1" hangingPunct="1"/>
            <a:r>
              <a:rPr lang="en-US" altLang="en-US" dirty="0"/>
              <a:t>Reporting Dropouts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600200"/>
            <a:ext cx="7848600" cy="3886200"/>
          </a:xfrm>
        </p:spPr>
        <p:txBody>
          <a:bodyPr/>
          <a:lstStyle/>
          <a:p>
            <a:pPr lvl="1" eaLnBrk="1" hangingPunct="1"/>
            <a:r>
              <a:rPr lang="en-US" altLang="en-US" dirty="0"/>
              <a:t>Selecting the Exit Code </a:t>
            </a:r>
            <a:r>
              <a:rPr lang="en-US" altLang="en-US" u="sng" dirty="0"/>
              <a:t>W36</a:t>
            </a:r>
            <a:r>
              <a:rPr lang="en-US" altLang="en-US" dirty="0"/>
              <a:t> in PowerSchool</a:t>
            </a:r>
          </a:p>
          <a:p>
            <a:pPr lvl="1" eaLnBrk="1" hangingPunct="1"/>
            <a:r>
              <a:rPr lang="en-US" altLang="en-US" dirty="0"/>
              <a:t>Selecting the Dropout Reason Code in PowerSchool</a:t>
            </a:r>
          </a:p>
          <a:p>
            <a:pPr lvl="1" eaLnBrk="1" hangingPunct="1"/>
            <a:r>
              <a:rPr lang="en-US" altLang="en-US" dirty="0"/>
              <a:t>Entering a Dropout Date in PowerSchool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6231677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Reporting Dropouts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395288" y="1600200"/>
            <a:ext cx="8291512" cy="45259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altLang="en-US" dirty="0"/>
              <a:t>Selecting the </a:t>
            </a:r>
            <a:r>
              <a:rPr lang="en-US" altLang="en-US" u="sng" dirty="0"/>
              <a:t>W38 </a:t>
            </a:r>
            <a:r>
              <a:rPr lang="en-US" altLang="en-US" dirty="0"/>
              <a:t> Adult Education Diploma Tracking in PowerSchool </a:t>
            </a:r>
          </a:p>
          <a:p>
            <a:pPr lvl="1" eaLnBrk="1" hangingPunct="1">
              <a:defRPr/>
            </a:pPr>
            <a:r>
              <a:rPr lang="en-US" altLang="en-US" dirty="0"/>
              <a:t>Selecting the </a:t>
            </a:r>
            <a:r>
              <a:rPr lang="en-US" altLang="en-US" u="sng" dirty="0"/>
              <a:t>W40 </a:t>
            </a:r>
            <a:r>
              <a:rPr lang="en-US" altLang="en-US" dirty="0"/>
              <a:t> Adult Education GED Tracking in PowerSchool </a:t>
            </a:r>
          </a:p>
          <a:p>
            <a:pPr lvl="1" eaLnBrk="1" hangingPunct="1">
              <a:defRPr/>
            </a:pPr>
            <a:r>
              <a:rPr lang="en-US" altLang="en-US" dirty="0"/>
              <a:t>Selecting the Adult Education Entry Date and Exit Date</a:t>
            </a:r>
          </a:p>
          <a:p>
            <a:pPr lvl="1" eaLnBrk="1" hangingPunct="1">
              <a:defRPr/>
            </a:pPr>
            <a:r>
              <a:rPr lang="en-US" altLang="en-US" dirty="0"/>
              <a:t>GED Earned</a:t>
            </a:r>
          </a:p>
          <a:p>
            <a:pPr lvl="1" eaLnBrk="1" hangingPunct="1">
              <a:defRPr/>
            </a:pPr>
            <a:r>
              <a:rPr lang="en-US" altLang="en-US" dirty="0"/>
              <a:t>Adult Education Graduation Date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8783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Arrow Connector 14"/>
          <p:cNvCxnSpPr/>
          <p:nvPr/>
        </p:nvCxnSpPr>
        <p:spPr>
          <a:xfrm>
            <a:off x="2362200" y="5410200"/>
            <a:ext cx="129540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362200" y="5105400"/>
            <a:ext cx="129540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>
            <a:off x="2362200" y="4895850"/>
            <a:ext cx="129540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 descr="Arrow point to the Withdrawal code" title="Arrow"/>
          <p:cNvCxnSpPr/>
          <p:nvPr/>
        </p:nvCxnSpPr>
        <p:spPr>
          <a:xfrm>
            <a:off x="2359025" y="3886200"/>
            <a:ext cx="129540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915" name="Picture 3" descr="List of withdrawal codes for dropout data collection" title="Dropout Data Co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9225"/>
            <a:ext cx="8991600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Dropout Data Coding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11639172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Dropout Reporting</a:t>
            </a:r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524000"/>
            <a:ext cx="8001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2000" y="3048000"/>
            <a:ext cx="762000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u="sng" dirty="0"/>
              <a:t>Accurate coding of a Dropout</a:t>
            </a:r>
            <a:endParaRPr lang="en-US" altLang="en-US" sz="2800" dirty="0"/>
          </a:p>
          <a:p>
            <a:pPr lvl="1"/>
            <a:r>
              <a:rPr lang="en-US" altLang="en-US" sz="2400" dirty="0"/>
              <a:t>W36 + dropout reason + dropout date</a:t>
            </a:r>
          </a:p>
          <a:p>
            <a:pPr lvl="1"/>
            <a:r>
              <a:rPr lang="en-US" altLang="en-US" sz="2400" dirty="0"/>
              <a:t>No show dropout + dropout reason + dropout date</a:t>
            </a:r>
          </a:p>
          <a:p>
            <a:pPr lvl="1"/>
            <a:r>
              <a:rPr lang="en-US" altLang="en-US" sz="2400" dirty="0"/>
              <a:t>Withdrawal code + dropout reason + dropout date</a:t>
            </a:r>
          </a:p>
          <a:p>
            <a:r>
              <a:rPr lang="en-US" sz="2400" b="1" u="sng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Adult Education Dropout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W38 (Adult Education </a:t>
            </a:r>
            <a:r>
              <a:rPr lang="en-US" sz="2400" u="sng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Diploma</a:t>
            </a:r>
            <a:r>
              <a:rPr lang="en-US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Tracking) and W40 (Adult Education </a:t>
            </a:r>
            <a:r>
              <a:rPr lang="en-US" sz="2400" u="sng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GED</a:t>
            </a:r>
            <a:r>
              <a:rPr lang="en-US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Tracking) 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Dropout reason code + dropout date + Adult Education entry date+  exit date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altLang="en-US" sz="2400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23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8915400" cy="64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03418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2" descr="C:\Users\Acoleman\AppData\Local\Microsoft\Windows\Temporary Internet Files\Content.IE5\TN8CYQR6\Checklist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205038"/>
            <a:ext cx="3097213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5292725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en-US" sz="1900" dirty="0"/>
              <a:t>Ensure that the following fields are completed for each student: </a:t>
            </a:r>
          </a:p>
          <a:p>
            <a:pPr eaLnBrk="1" hangingPunct="1">
              <a:defRPr/>
            </a:pPr>
            <a:r>
              <a:rPr lang="en-US" sz="1900" dirty="0"/>
              <a:t>student’s grade level </a:t>
            </a:r>
          </a:p>
          <a:p>
            <a:pPr eaLnBrk="1" hangingPunct="1">
              <a:defRPr/>
            </a:pPr>
            <a:r>
              <a:rPr lang="en-US" sz="1900" dirty="0"/>
              <a:t>student’s full legal name </a:t>
            </a:r>
          </a:p>
          <a:p>
            <a:pPr eaLnBrk="1" hangingPunct="1">
              <a:defRPr/>
            </a:pPr>
            <a:r>
              <a:rPr lang="en-US" sz="1900" dirty="0"/>
              <a:t>student’s number</a:t>
            </a:r>
          </a:p>
          <a:p>
            <a:pPr eaLnBrk="1" hangingPunct="1">
              <a:defRPr/>
            </a:pPr>
            <a:r>
              <a:rPr lang="en-US" sz="1900" dirty="0"/>
              <a:t>student’s SUNS (State ID) number </a:t>
            </a:r>
          </a:p>
          <a:p>
            <a:pPr eaLnBrk="1" hangingPunct="1">
              <a:defRPr/>
            </a:pPr>
            <a:r>
              <a:rPr lang="en-US" sz="1900" dirty="0"/>
              <a:t>student’s ethnicity </a:t>
            </a:r>
          </a:p>
          <a:p>
            <a:pPr eaLnBrk="1" hangingPunct="1">
              <a:defRPr/>
            </a:pPr>
            <a:r>
              <a:rPr lang="en-US" sz="1900" dirty="0"/>
              <a:t>student’s gender </a:t>
            </a:r>
          </a:p>
          <a:p>
            <a:pPr eaLnBrk="1" hangingPunct="1">
              <a:defRPr/>
            </a:pPr>
            <a:r>
              <a:rPr lang="en-US" sz="1900" dirty="0"/>
              <a:t>student’s date of birth </a:t>
            </a:r>
          </a:p>
          <a:p>
            <a:pPr eaLnBrk="1" hangingPunct="1">
              <a:defRPr/>
            </a:pPr>
            <a:r>
              <a:rPr lang="en-US" sz="1900" dirty="0"/>
              <a:t>student’s free/reduced meals status </a:t>
            </a:r>
          </a:p>
          <a:p>
            <a:pPr eaLnBrk="1" hangingPunct="1">
              <a:defRPr/>
            </a:pPr>
            <a:r>
              <a:rPr lang="en-US" sz="1900" dirty="0"/>
              <a:t>student’s English proficiency </a:t>
            </a:r>
          </a:p>
          <a:p>
            <a:pPr eaLnBrk="1" hangingPunct="1">
              <a:defRPr/>
            </a:pPr>
            <a:r>
              <a:rPr lang="en-US" sz="1900" dirty="0"/>
              <a:t>student’s migrant status </a:t>
            </a:r>
          </a:p>
          <a:p>
            <a:pPr eaLnBrk="1" hangingPunct="1">
              <a:defRPr/>
            </a:pPr>
            <a:r>
              <a:rPr lang="en-US" sz="1900" dirty="0"/>
              <a:t>homeless</a:t>
            </a:r>
          </a:p>
          <a:p>
            <a:pPr eaLnBrk="1" hangingPunct="1">
              <a:defRPr/>
            </a:pPr>
            <a:r>
              <a:rPr lang="en-US" sz="1900" dirty="0"/>
              <a:t>EFA codes </a:t>
            </a:r>
          </a:p>
          <a:p>
            <a:pPr eaLnBrk="1" hangingPunct="1">
              <a:defRPr/>
            </a:pPr>
            <a:r>
              <a:rPr lang="en-US" sz="1900" dirty="0"/>
              <a:t>exit code </a:t>
            </a:r>
          </a:p>
          <a:p>
            <a:pPr eaLnBrk="1" hangingPunct="1">
              <a:defRPr/>
            </a:pPr>
            <a:r>
              <a:rPr lang="en-US" sz="1900" dirty="0"/>
              <a:t>dropout reason code </a:t>
            </a:r>
          </a:p>
          <a:p>
            <a:pPr eaLnBrk="1" hangingPunct="1">
              <a:defRPr/>
            </a:pPr>
            <a:r>
              <a:rPr lang="en-US" sz="1900" dirty="0"/>
              <a:t>dropout date </a:t>
            </a:r>
          </a:p>
          <a:p>
            <a:pPr eaLnBrk="1" hangingPunct="1">
              <a:defRPr/>
            </a:pPr>
            <a:r>
              <a:rPr lang="en-US" sz="1900" dirty="0"/>
              <a:t>Instructional setting</a:t>
            </a:r>
          </a:p>
          <a:p>
            <a:pPr eaLnBrk="1" hangingPunct="1">
              <a:defRPr/>
            </a:pPr>
            <a:endParaRPr lang="en-US" sz="1400" dirty="0"/>
          </a:p>
        </p:txBody>
      </p:sp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Dropout Reporting </a:t>
            </a:r>
          </a:p>
        </p:txBody>
      </p:sp>
    </p:spTree>
    <p:extLst>
      <p:ext uri="{BB962C8B-B14F-4D97-AF65-F5344CB8AC3E}">
        <p14:creationId xmlns:p14="http://schemas.microsoft.com/office/powerpoint/2010/main" val="19259777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Dropout Information	</a:t>
            </a:r>
          </a:p>
        </p:txBody>
      </p:sp>
      <p:sp>
        <p:nvSpPr>
          <p:cNvPr id="44035" name="Content Placeholder 2" descr="Link to dropout information on webpage" title="Dropout Data Information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Dropout Data Report 2017</a:t>
            </a:r>
            <a:r>
              <a:rPr lang="en-US" sz="2400" b="1" dirty="0"/>
              <a:t>–</a:t>
            </a:r>
            <a:r>
              <a:rPr lang="en-US" sz="2400" dirty="0"/>
              <a:t>2018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Reports will be available by soon:</a:t>
            </a: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https://ed.sc.gov/districts-schools/school-safety/discipline-related-reports/dropout-data/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0945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88913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Dropout Data Reporting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628775"/>
            <a:ext cx="7993062" cy="41052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/>
              <a:t>Determine Grade levels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cs typeface="Times New Roman" pitchFamily="18" charset="0"/>
              </a:rPr>
              <a:t>Dropouts should be counted in the grade for which they fail to enroll in the fall.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cs typeface="Times New Roman" pitchFamily="18" charset="0"/>
              </a:rPr>
              <a:t>For example, a student who drops out without completing the 9</a:t>
            </a:r>
            <a:r>
              <a:rPr lang="en-US" baseline="30000" dirty="0">
                <a:cs typeface="Times New Roman" pitchFamily="18" charset="0"/>
              </a:rPr>
              <a:t>th</a:t>
            </a:r>
            <a:r>
              <a:rPr lang="en-US" dirty="0">
                <a:cs typeface="Times New Roman" pitchFamily="18" charset="0"/>
              </a:rPr>
              <a:t> grade and does not return after the summer is a 9</a:t>
            </a:r>
            <a:r>
              <a:rPr lang="en-US" baseline="30000" dirty="0">
                <a:cs typeface="Times New Roman" pitchFamily="18" charset="0"/>
              </a:rPr>
              <a:t>th</a:t>
            </a:r>
            <a:r>
              <a:rPr lang="en-US" dirty="0">
                <a:cs typeface="Times New Roman" pitchFamily="18" charset="0"/>
              </a:rPr>
              <a:t> grade dropout.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cs typeface="Times New Roman" pitchFamily="18" charset="0"/>
              </a:rPr>
              <a:t>A student who completes the 9</a:t>
            </a:r>
            <a:r>
              <a:rPr lang="en-US" baseline="30000" dirty="0">
                <a:cs typeface="Times New Roman" pitchFamily="18" charset="0"/>
              </a:rPr>
              <a:t>th</a:t>
            </a:r>
            <a:r>
              <a:rPr lang="en-US" dirty="0">
                <a:cs typeface="Times New Roman" pitchFamily="18" charset="0"/>
              </a:rPr>
              <a:t> grade and is expected to enroll in the 10</a:t>
            </a:r>
            <a:r>
              <a:rPr lang="en-US" baseline="30000" dirty="0">
                <a:cs typeface="Times New Roman" pitchFamily="18" charset="0"/>
              </a:rPr>
              <a:t>th</a:t>
            </a:r>
            <a:r>
              <a:rPr lang="en-US" dirty="0">
                <a:cs typeface="Times New Roman" pitchFamily="18" charset="0"/>
              </a:rPr>
              <a:t> grade but does not enroll after the summer ends is a tenth-grade dropout.</a:t>
            </a:r>
          </a:p>
        </p:txBody>
      </p:sp>
    </p:spTree>
    <p:extLst>
      <p:ext uri="{BB962C8B-B14F-4D97-AF65-F5344CB8AC3E}">
        <p14:creationId xmlns:p14="http://schemas.microsoft.com/office/powerpoint/2010/main" val="3866742743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Common Dropout Errors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1800" dirty="0"/>
              <a:t>Student(s) with duplicate SUNS ID numbers</a:t>
            </a:r>
          </a:p>
          <a:p>
            <a:pPr eaLnBrk="1" hangingPunct="1"/>
            <a:r>
              <a:rPr lang="en-US" altLang="en-US" sz="1800" dirty="0"/>
              <a:t>Student(s) with incorrect student ID numbers </a:t>
            </a:r>
          </a:p>
          <a:p>
            <a:pPr eaLnBrk="1" hangingPunct="1"/>
            <a:r>
              <a:rPr lang="en-US" altLang="en-US" sz="1800" b="1" u="sng" dirty="0"/>
              <a:t>Student(s) listed in more than one school in your district</a:t>
            </a:r>
          </a:p>
          <a:p>
            <a:pPr eaLnBrk="1" hangingPunct="1"/>
            <a:r>
              <a:rPr lang="en-US" altLang="en-US" sz="1800" b="1" u="sng" dirty="0"/>
              <a:t>Student(s) listed in more than one school district</a:t>
            </a:r>
          </a:p>
          <a:p>
            <a:pPr eaLnBrk="1" hangingPunct="1"/>
            <a:r>
              <a:rPr lang="en-US" altLang="en-US" sz="1800" b="1" u="sng" dirty="0"/>
              <a:t>Student(s) with missing race information</a:t>
            </a:r>
          </a:p>
          <a:p>
            <a:pPr eaLnBrk="1" hangingPunct="1"/>
            <a:r>
              <a:rPr lang="en-US" altLang="en-US" sz="1800" b="1" u="sng" dirty="0"/>
              <a:t>Student(s) with missing gender information</a:t>
            </a:r>
          </a:p>
          <a:p>
            <a:pPr eaLnBrk="1" hangingPunct="1"/>
            <a:r>
              <a:rPr lang="en-US" altLang="en-US" sz="1800" b="1" u="sng" dirty="0"/>
              <a:t>Student(s) with missing birth date information</a:t>
            </a:r>
          </a:p>
          <a:p>
            <a:pPr eaLnBrk="1" hangingPunct="1"/>
            <a:r>
              <a:rPr lang="en-US" altLang="en-US" sz="1800" b="1" u="sng" dirty="0"/>
              <a:t>Student(s) with missing grade information</a:t>
            </a:r>
          </a:p>
          <a:p>
            <a:pPr eaLnBrk="1" hangingPunct="1"/>
            <a:r>
              <a:rPr lang="en-US" altLang="en-US" sz="1800" dirty="0"/>
              <a:t>Student(s) with missing dropout reason</a:t>
            </a:r>
          </a:p>
          <a:p>
            <a:pPr eaLnBrk="1" hangingPunct="1"/>
            <a:r>
              <a:rPr lang="en-US" altLang="en-US" sz="1800" dirty="0"/>
              <a:t>Student(s) with missing dropout date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420375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15888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School Leavers</a:t>
            </a:r>
            <a:br>
              <a:rPr lang="en-US" altLang="en-US" sz="3200" dirty="0"/>
            </a:br>
            <a:r>
              <a:rPr lang="en-US" altLang="en-US" sz="3200" dirty="0"/>
              <a:t> (Dropouts)</a:t>
            </a:r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84313"/>
            <a:ext cx="8424863" cy="446563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The student who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cs typeface="Times New Roman" pitchFamily="18" charset="0"/>
              </a:rPr>
              <a:t>enters an educational program that provides an alternative certification to a high school diploma such as adult education or a GED program that </a:t>
            </a:r>
            <a:r>
              <a:rPr lang="en-US" sz="2400" u="sng" dirty="0">
                <a:cs typeface="Times New Roman" pitchFamily="18" charset="0"/>
              </a:rPr>
              <a:t>does not </a:t>
            </a:r>
            <a:r>
              <a:rPr lang="en-US" sz="2400" dirty="0">
                <a:cs typeface="Times New Roman" pitchFamily="18" charset="0"/>
              </a:rPr>
              <a:t>track students or report dropouts to the State Department of Education</a:t>
            </a:r>
            <a:r>
              <a:rPr lang="en-US" sz="2400" dirty="0"/>
              <a:t> 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/>
              <a:t>PowerSchool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/>
              <a:t>Exit Code </a:t>
            </a:r>
            <a:r>
              <a:rPr lang="en-US" sz="2400" b="1" u="sng" dirty="0"/>
              <a:t>W23 </a:t>
            </a:r>
            <a:r>
              <a:rPr lang="en-US" sz="2400" b="1" dirty="0"/>
              <a:t>Transfer/Adult Education and Dropout Reason </a:t>
            </a:r>
            <a:r>
              <a:rPr lang="en-US" sz="2400" b="1" u="sng" dirty="0"/>
              <a:t>23</a:t>
            </a:r>
            <a:r>
              <a:rPr lang="en-US" sz="2400" b="1" dirty="0"/>
              <a:t> Transfer to Adult Education and Dropout Date 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/>
              <a:t>Exit Code </a:t>
            </a:r>
            <a:r>
              <a:rPr lang="en-US" sz="2400" b="1" u="sng" dirty="0"/>
              <a:t>W36 </a:t>
            </a:r>
            <a:r>
              <a:rPr lang="en-US" sz="2400" b="1" dirty="0"/>
              <a:t>Dropout and Dropout Reason </a:t>
            </a:r>
            <a:r>
              <a:rPr lang="en-US" sz="2400" b="1" u="sng" dirty="0"/>
              <a:t>23 </a:t>
            </a:r>
            <a:r>
              <a:rPr lang="en-US" sz="2400" b="1" dirty="0"/>
              <a:t>Transfer to Adult Education and Dropout Date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074009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School Leavers</a:t>
            </a:r>
            <a:br>
              <a:rPr lang="en-US" altLang="en-US" sz="3200" dirty="0"/>
            </a:br>
            <a:r>
              <a:rPr lang="en-US" altLang="en-US" sz="3200" dirty="0"/>
              <a:t>(Dropouts)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700213"/>
            <a:ext cx="7848600" cy="37242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/>
              <a:t>The student who</a:t>
            </a:r>
            <a:r>
              <a:rPr lang="en-US" sz="2400" dirty="0">
                <a:cs typeface="Times New Roman" pitchFamily="18" charset="0"/>
              </a:rPr>
              <a:t> </a:t>
            </a:r>
          </a:p>
          <a:p>
            <a:pPr lvl="1" eaLnBrk="1" hangingPunct="1">
              <a:defRPr/>
            </a:pPr>
            <a:r>
              <a:rPr lang="en-US" sz="2400" dirty="0"/>
              <a:t>has been emancipated by the courts but has not graduated from high school and is not currently enrolled 	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/>
              <a:t>PowerSchool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/>
              <a:t>Exit Code </a:t>
            </a:r>
            <a:r>
              <a:rPr lang="en-US" sz="2400" b="1" u="sng" dirty="0"/>
              <a:t>W36</a:t>
            </a:r>
            <a:r>
              <a:rPr lang="en-US" sz="2400" b="1" dirty="0"/>
              <a:t> Dropout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/>
              <a:t>Dropout Reason </a:t>
            </a:r>
            <a:r>
              <a:rPr lang="en-US" sz="2400" b="1" u="sng" dirty="0"/>
              <a:t>41</a:t>
            </a:r>
            <a:r>
              <a:rPr lang="en-US" sz="2400" b="1" dirty="0"/>
              <a:t>Emanicpated by Courts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/>
              <a:t>Dropout Date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6192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26035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School Leavers</a:t>
            </a:r>
            <a:br>
              <a:rPr lang="en-US" altLang="en-US" sz="3200" dirty="0"/>
            </a:br>
            <a:r>
              <a:rPr lang="en-US" altLang="en-US" sz="3200" dirty="0"/>
              <a:t>(Dropouts)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57338"/>
            <a:ext cx="8137525" cy="4181475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The student who</a:t>
            </a:r>
            <a:r>
              <a:rPr lang="en-US" altLang="en-US" sz="2400" dirty="0">
                <a:cs typeface="Times New Roman" pitchFamily="18" charset="0"/>
              </a:rPr>
              <a:t> </a:t>
            </a:r>
          </a:p>
          <a:p>
            <a:pPr lvl="1" eaLnBrk="1" hangingPunct="1"/>
            <a:r>
              <a:rPr lang="en-US" altLang="en-US" sz="2400" dirty="0"/>
              <a:t>has reached the age of twenty-one without having graduated from high school or completed an approved program 	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/>
              <a:t>PowerSchool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Exit Code </a:t>
            </a:r>
            <a:r>
              <a:rPr lang="en-US" altLang="en-US" sz="2400" b="1" u="sng" dirty="0"/>
              <a:t>W36</a:t>
            </a:r>
            <a:r>
              <a:rPr lang="en-US" altLang="en-US" sz="2400" b="1" dirty="0"/>
              <a:t> Dropout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Dropout Reason </a:t>
            </a:r>
            <a:r>
              <a:rPr lang="en-US" altLang="en-US" sz="2400" b="1" u="sng" dirty="0"/>
              <a:t>38 </a:t>
            </a:r>
            <a:r>
              <a:rPr lang="en-US" altLang="en-US" sz="2400" b="1" dirty="0"/>
              <a:t>Because of Age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Dropout Date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lvl="1" eaLnBrk="1" hangingPunct="1"/>
            <a:endParaRPr lang="en-US" alt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62307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88913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School Leavers</a:t>
            </a:r>
            <a:br>
              <a:rPr lang="en-US" altLang="en-US" sz="3200" dirty="0"/>
            </a:br>
            <a:r>
              <a:rPr lang="en-US" altLang="en-US" sz="3200" dirty="0"/>
              <a:t>(Dropouts)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28775"/>
            <a:ext cx="7923213" cy="41529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cs typeface="Times New Roman" pitchFamily="18" charset="0"/>
              </a:rPr>
              <a:t>has not re-enrolled for the current school year and whose educational status was unknown as of October 1 of the current school year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/>
              <a:t>	PowerSchool </a:t>
            </a:r>
            <a:endParaRPr lang="en-US" altLang="en-US" b="1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b="1" dirty="0"/>
              <a:t>Exit Code </a:t>
            </a:r>
            <a:r>
              <a:rPr lang="en-US" altLang="en-US" sz="2500" b="1" u="sng" dirty="0"/>
              <a:t>NS</a:t>
            </a:r>
            <a:r>
              <a:rPr lang="en-US" altLang="en-US" sz="2500" b="1" dirty="0"/>
              <a:t> No Show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b="1" dirty="0"/>
              <a:t>Dropout Reason </a:t>
            </a:r>
            <a:r>
              <a:rPr lang="en-US" altLang="en-US" sz="2500" b="1" u="sng" dirty="0"/>
              <a:t>20</a:t>
            </a:r>
            <a:r>
              <a:rPr lang="en-US" altLang="en-US" sz="2500" b="1" dirty="0"/>
              <a:t> Status Unknown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b="1" dirty="0"/>
              <a:t>Dropout Date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500" b="1" dirty="0"/>
              <a:t>	*Make sure the Dropout Date is populated.</a:t>
            </a:r>
          </a:p>
        </p:txBody>
      </p:sp>
    </p:spTree>
    <p:extLst>
      <p:ext uri="{BB962C8B-B14F-4D97-AF65-F5344CB8AC3E}">
        <p14:creationId xmlns:p14="http://schemas.microsoft.com/office/powerpoint/2010/main" val="278369045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115888"/>
            <a:ext cx="8137525" cy="8921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dirty="0"/>
              <a:t>School Leavers</a:t>
            </a:r>
            <a:br>
              <a:rPr lang="en-US" sz="3200" dirty="0"/>
            </a:br>
            <a:r>
              <a:rPr lang="en-US" sz="3200" dirty="0"/>
              <a:t>(Dropouts)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844675"/>
            <a:ext cx="7993062" cy="4105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itchFamily="18" charset="0"/>
              </a:rPr>
              <a:t>The student who is residing in the district but is not attending school because of disciplinary action: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itchFamily="18" charset="0"/>
              </a:rPr>
              <a:t>he or she was suspended and given the option to return, but has not returned even though the disciplinary period has ended</a:t>
            </a:r>
            <a:r>
              <a:rPr lang="en-US" altLang="en-US" sz="2400" dirty="0"/>
              <a:t>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/>
              <a:t>PowerSchool Code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Exit Code </a:t>
            </a:r>
            <a:r>
              <a:rPr lang="en-US" altLang="en-US" sz="2400" b="1" u="sng" dirty="0"/>
              <a:t>W36</a:t>
            </a:r>
            <a:r>
              <a:rPr lang="en-US" altLang="en-US" sz="2400" b="1" dirty="0"/>
              <a:t> Dropout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Dropout Reason </a:t>
            </a:r>
            <a:r>
              <a:rPr lang="en-US" altLang="en-US" sz="2400" b="1" u="sng" dirty="0"/>
              <a:t>42 </a:t>
            </a:r>
            <a:r>
              <a:rPr lang="en-US" altLang="en-US" sz="2400" b="1" dirty="0"/>
              <a:t>Suspended/Did Not Return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Dropout Date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 dirty="0">
              <a:cs typeface="Times New Roman" pitchFamily="18" charset="0"/>
            </a:endParaRPr>
          </a:p>
          <a:p>
            <a:pPr eaLnBrk="1" hangingPunct="1"/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4716071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017 SCDE_Presentation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C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 SCDE_Presentation-Template</Template>
  <TotalTime>0</TotalTime>
  <Words>2029</Words>
  <Application>Microsoft Office PowerPoint</Application>
  <PresentationFormat>On-screen Show (4:3)</PresentationFormat>
  <Paragraphs>240</Paragraphs>
  <Slides>40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Arial Rounded MT Bold</vt:lpstr>
      <vt:lpstr>Calibri</vt:lpstr>
      <vt:lpstr>Courier New</vt:lpstr>
      <vt:lpstr>Times New Roman</vt:lpstr>
      <vt:lpstr>Wingdings</vt:lpstr>
      <vt:lpstr>2017 SCDE_Presentation-Template</vt:lpstr>
      <vt:lpstr>      Dropout Data Reporting  </vt:lpstr>
      <vt:lpstr>Dropout Data Reporting</vt:lpstr>
      <vt:lpstr>Dropout Data Reporting</vt:lpstr>
      <vt:lpstr>Dropout Data Reporting</vt:lpstr>
      <vt:lpstr>School Leavers  (Dropouts)</vt:lpstr>
      <vt:lpstr>School Leavers (Dropouts)</vt:lpstr>
      <vt:lpstr>School Leavers (Dropouts)</vt:lpstr>
      <vt:lpstr>School Leavers (Dropouts)</vt:lpstr>
      <vt:lpstr>School Leavers (Dropouts)</vt:lpstr>
      <vt:lpstr>School Leavers (Dropouts)</vt:lpstr>
      <vt:lpstr>Dropout Information</vt:lpstr>
      <vt:lpstr>School Leavers (Not Dropouts)</vt:lpstr>
      <vt:lpstr>School Leavers (Not Dropouts)</vt:lpstr>
      <vt:lpstr>School Leavers (Not Dropouts)</vt:lpstr>
      <vt:lpstr>School Leavers (Not Dropouts)</vt:lpstr>
      <vt:lpstr>School Leavers (Not Dropouts)</vt:lpstr>
      <vt:lpstr>School Leavers (Not Dropouts)</vt:lpstr>
      <vt:lpstr>Dropout Information</vt:lpstr>
      <vt:lpstr>Dropout Information</vt:lpstr>
      <vt:lpstr>Verifying Student Status</vt:lpstr>
      <vt:lpstr>Verifying Student Status</vt:lpstr>
      <vt:lpstr>Verifying Student Status</vt:lpstr>
      <vt:lpstr>Reporting Dropouts</vt:lpstr>
      <vt:lpstr>Reporting Dropouts</vt:lpstr>
      <vt:lpstr>Accurate coding of a Dropout </vt:lpstr>
      <vt:lpstr>Accurate Coding of Dropout</vt:lpstr>
      <vt:lpstr>Dropout  Data Collection Timeline </vt:lpstr>
      <vt:lpstr>Dropout Data Updates</vt:lpstr>
      <vt:lpstr>PowerPoint Presentation</vt:lpstr>
      <vt:lpstr>PowerPoint Presentation</vt:lpstr>
      <vt:lpstr>Reporting Dropouts-Adult Education Tracked Dropouts</vt:lpstr>
      <vt:lpstr>PowerPoint Presentation</vt:lpstr>
      <vt:lpstr>Reporting Dropouts</vt:lpstr>
      <vt:lpstr>Reporting Dropouts</vt:lpstr>
      <vt:lpstr>Dropout Data Coding Information</vt:lpstr>
      <vt:lpstr>Dropout Reporting</vt:lpstr>
      <vt:lpstr>PowerPoint Presentation</vt:lpstr>
      <vt:lpstr>Dropout Reporting </vt:lpstr>
      <vt:lpstr>Dropout Information </vt:lpstr>
      <vt:lpstr>Common Dropout Errors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2017-09-13T15:14:19Z</dcterms:created>
  <dcterms:modified xsi:type="dcterms:W3CDTF">2019-09-25T12:51:51Z</dcterms:modified>
</cp:coreProperties>
</file>