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304" r:id="rId2"/>
    <p:sldId id="376" r:id="rId3"/>
    <p:sldId id="306" r:id="rId4"/>
    <p:sldId id="382" r:id="rId5"/>
    <p:sldId id="400" r:id="rId6"/>
    <p:sldId id="377" r:id="rId7"/>
    <p:sldId id="403" r:id="rId8"/>
    <p:sldId id="378" r:id="rId9"/>
    <p:sldId id="379" r:id="rId10"/>
    <p:sldId id="380" r:id="rId11"/>
    <p:sldId id="381" r:id="rId12"/>
    <p:sldId id="386" r:id="rId13"/>
    <p:sldId id="314" r:id="rId14"/>
    <p:sldId id="315" r:id="rId15"/>
    <p:sldId id="401" r:id="rId16"/>
    <p:sldId id="402" r:id="rId17"/>
    <p:sldId id="318" r:id="rId18"/>
    <p:sldId id="384" r:id="rId19"/>
    <p:sldId id="320" r:id="rId20"/>
    <p:sldId id="385" r:id="rId21"/>
    <p:sldId id="322" r:id="rId22"/>
    <p:sldId id="323" r:id="rId23"/>
    <p:sldId id="324" r:id="rId24"/>
    <p:sldId id="325" r:id="rId25"/>
    <p:sldId id="326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8" r:id="rId35"/>
    <p:sldId id="339" r:id="rId36"/>
    <p:sldId id="340" r:id="rId37"/>
    <p:sldId id="341" r:id="rId38"/>
    <p:sldId id="342" r:id="rId39"/>
    <p:sldId id="343" r:id="rId40"/>
    <p:sldId id="404" r:id="rId41"/>
    <p:sldId id="405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87" r:id="rId50"/>
    <p:sldId id="388" r:id="rId51"/>
    <p:sldId id="374" r:id="rId52"/>
    <p:sldId id="398" r:id="rId53"/>
    <p:sldId id="389" r:id="rId54"/>
    <p:sldId id="391" r:id="rId55"/>
    <p:sldId id="392" r:id="rId56"/>
    <p:sldId id="393" r:id="rId57"/>
    <p:sldId id="360" r:id="rId58"/>
    <p:sldId id="406" r:id="rId59"/>
    <p:sldId id="394" r:id="rId60"/>
    <p:sldId id="396" r:id="rId61"/>
    <p:sldId id="397" r:id="rId62"/>
    <p:sldId id="365" r:id="rId63"/>
    <p:sldId id="367" r:id="rId64"/>
    <p:sldId id="368" r:id="rId65"/>
    <p:sldId id="399" r:id="rId66"/>
    <p:sldId id="369" r:id="rId67"/>
    <p:sldId id="371" r:id="rId6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7297" autoAdjust="0"/>
  </p:normalViewPr>
  <p:slideViewPr>
    <p:cSldViewPr>
      <p:cViewPr varScale="1">
        <p:scale>
          <a:sx n="101" d="100"/>
          <a:sy n="101" d="100"/>
        </p:scale>
        <p:origin x="18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39B14-F56D-4D2B-A468-AAED2A5F8D94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0ADCBC-4187-4B8E-96CC-D281251957BD}">
      <dgm:prSet phldrT="[Text]"/>
      <dgm:spPr/>
      <dgm:t>
        <a:bodyPr/>
        <a:lstStyle/>
        <a:p>
          <a:r>
            <a:rPr lang="en-US" dirty="0"/>
            <a:t>Excused Absences</a:t>
          </a:r>
        </a:p>
      </dgm:t>
    </dgm:pt>
    <dgm:pt modelId="{698D3084-C984-42C9-90CC-367A236D1BC6}" type="parTrans" cxnId="{04E52D48-81F6-4BA4-9AFC-3018EFC5D694}">
      <dgm:prSet/>
      <dgm:spPr/>
      <dgm:t>
        <a:bodyPr/>
        <a:lstStyle/>
        <a:p>
          <a:endParaRPr lang="en-US"/>
        </a:p>
      </dgm:t>
    </dgm:pt>
    <dgm:pt modelId="{0ACA6299-8B4F-465D-9862-474624A21946}" type="sibTrans" cxnId="{04E52D48-81F6-4BA4-9AFC-3018EFC5D694}">
      <dgm:prSet/>
      <dgm:spPr/>
      <dgm:t>
        <a:bodyPr/>
        <a:lstStyle/>
        <a:p>
          <a:endParaRPr lang="en-US"/>
        </a:p>
      </dgm:t>
    </dgm:pt>
    <dgm:pt modelId="{1DC373B1-155A-4E4B-A7FE-CC65C7CB6302}">
      <dgm:prSet phldrT="[Text]"/>
      <dgm:spPr/>
      <dgm:t>
        <a:bodyPr/>
        <a:lstStyle/>
        <a:p>
          <a:r>
            <a:rPr lang="en-US" dirty="0"/>
            <a:t>Unexcused Absences</a:t>
          </a:r>
        </a:p>
      </dgm:t>
    </dgm:pt>
    <dgm:pt modelId="{B3ADD3F9-318E-4B76-A02F-C5FA8F202E93}" type="parTrans" cxnId="{454ED081-E31F-4722-982B-4337D3B731D1}">
      <dgm:prSet/>
      <dgm:spPr/>
      <dgm:t>
        <a:bodyPr/>
        <a:lstStyle/>
        <a:p>
          <a:endParaRPr lang="en-US"/>
        </a:p>
      </dgm:t>
    </dgm:pt>
    <dgm:pt modelId="{0E5D737A-A67D-4321-B763-782DFA0AA518}" type="sibTrans" cxnId="{454ED081-E31F-4722-982B-4337D3B731D1}">
      <dgm:prSet/>
      <dgm:spPr/>
      <dgm:t>
        <a:bodyPr/>
        <a:lstStyle/>
        <a:p>
          <a:endParaRPr lang="en-US"/>
        </a:p>
      </dgm:t>
    </dgm:pt>
    <dgm:pt modelId="{E7AD0459-0359-440D-9117-F76F7F65CFBF}">
      <dgm:prSet phldrT="[Text]"/>
      <dgm:spPr/>
      <dgm:t>
        <a:bodyPr/>
        <a:lstStyle/>
        <a:p>
          <a:r>
            <a:rPr lang="en-US" dirty="0"/>
            <a:t>Suspensions </a:t>
          </a:r>
        </a:p>
      </dgm:t>
    </dgm:pt>
    <dgm:pt modelId="{BDDD1065-42D5-42AA-8D0E-CB2161BE4DA3}" type="parTrans" cxnId="{6DDD9583-44FC-4CDD-B806-59CC9C3ABC49}">
      <dgm:prSet/>
      <dgm:spPr/>
      <dgm:t>
        <a:bodyPr/>
        <a:lstStyle/>
        <a:p>
          <a:endParaRPr lang="en-US"/>
        </a:p>
      </dgm:t>
    </dgm:pt>
    <dgm:pt modelId="{557561AF-41BA-469F-9456-EC7C5AE4ABF4}" type="sibTrans" cxnId="{6DDD9583-44FC-4CDD-B806-59CC9C3ABC49}">
      <dgm:prSet/>
      <dgm:spPr/>
      <dgm:t>
        <a:bodyPr/>
        <a:lstStyle/>
        <a:p>
          <a:endParaRPr lang="en-US"/>
        </a:p>
      </dgm:t>
    </dgm:pt>
    <dgm:pt modelId="{BADC036F-1085-45E2-BE55-AAFB3E084799}" type="pres">
      <dgm:prSet presAssocID="{FF439B14-F56D-4D2B-A468-AAED2A5F8D94}" presName="linear" presStyleCnt="0">
        <dgm:presLayoutVars>
          <dgm:dir/>
          <dgm:animLvl val="lvl"/>
          <dgm:resizeHandles val="exact"/>
        </dgm:presLayoutVars>
      </dgm:prSet>
      <dgm:spPr/>
    </dgm:pt>
    <dgm:pt modelId="{CB6A94C7-7081-460A-8648-0E9382335067}" type="pres">
      <dgm:prSet presAssocID="{CA0ADCBC-4187-4B8E-96CC-D281251957BD}" presName="parentLin" presStyleCnt="0"/>
      <dgm:spPr/>
    </dgm:pt>
    <dgm:pt modelId="{D379945D-8ED2-4E83-B176-427D003936CB}" type="pres">
      <dgm:prSet presAssocID="{CA0ADCBC-4187-4B8E-96CC-D281251957BD}" presName="parentLeftMargin" presStyleLbl="node1" presStyleIdx="0" presStyleCnt="3"/>
      <dgm:spPr/>
    </dgm:pt>
    <dgm:pt modelId="{255E50BB-8A56-45DD-9909-A7D6B2E35D45}" type="pres">
      <dgm:prSet presAssocID="{CA0ADCBC-4187-4B8E-96CC-D281251957BD}" presName="parentText" presStyleLbl="node1" presStyleIdx="0" presStyleCnt="3" custLinFactNeighborX="25000" custLinFactNeighborY="4845">
        <dgm:presLayoutVars>
          <dgm:chMax val="0"/>
          <dgm:bulletEnabled val="1"/>
        </dgm:presLayoutVars>
      </dgm:prSet>
      <dgm:spPr/>
    </dgm:pt>
    <dgm:pt modelId="{12B6780F-3937-45DD-9435-9702B444DE80}" type="pres">
      <dgm:prSet presAssocID="{CA0ADCBC-4187-4B8E-96CC-D281251957BD}" presName="negativeSpace" presStyleCnt="0"/>
      <dgm:spPr/>
    </dgm:pt>
    <dgm:pt modelId="{8A01D562-0B07-400C-A5DD-D999713B5C6B}" type="pres">
      <dgm:prSet presAssocID="{CA0ADCBC-4187-4B8E-96CC-D281251957BD}" presName="childText" presStyleLbl="conFgAcc1" presStyleIdx="0" presStyleCnt="3">
        <dgm:presLayoutVars>
          <dgm:bulletEnabled val="1"/>
        </dgm:presLayoutVars>
      </dgm:prSet>
      <dgm:spPr/>
    </dgm:pt>
    <dgm:pt modelId="{D4CD4AA2-135C-46D1-85D2-F9C63060DF47}" type="pres">
      <dgm:prSet presAssocID="{0ACA6299-8B4F-465D-9862-474624A21946}" presName="spaceBetweenRectangles" presStyleCnt="0"/>
      <dgm:spPr/>
    </dgm:pt>
    <dgm:pt modelId="{0EDA1794-CF6A-4C7F-A1D9-D9781E3E89D4}" type="pres">
      <dgm:prSet presAssocID="{1DC373B1-155A-4E4B-A7FE-CC65C7CB6302}" presName="parentLin" presStyleCnt="0"/>
      <dgm:spPr/>
    </dgm:pt>
    <dgm:pt modelId="{CE864182-02EB-40BB-B94F-6171D3A771FB}" type="pres">
      <dgm:prSet presAssocID="{1DC373B1-155A-4E4B-A7FE-CC65C7CB6302}" presName="parentLeftMargin" presStyleLbl="node1" presStyleIdx="0" presStyleCnt="3"/>
      <dgm:spPr/>
    </dgm:pt>
    <dgm:pt modelId="{BAB38791-9C04-420E-8587-6B4F7B3380AD}" type="pres">
      <dgm:prSet presAssocID="{1DC373B1-155A-4E4B-A7FE-CC65C7CB630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AC0D20-8914-469D-827B-A98FA5B6BE70}" type="pres">
      <dgm:prSet presAssocID="{1DC373B1-155A-4E4B-A7FE-CC65C7CB6302}" presName="negativeSpace" presStyleCnt="0"/>
      <dgm:spPr/>
    </dgm:pt>
    <dgm:pt modelId="{E9BE7A7E-9FEF-4128-88AD-6511CC5EA11C}" type="pres">
      <dgm:prSet presAssocID="{1DC373B1-155A-4E4B-A7FE-CC65C7CB6302}" presName="childText" presStyleLbl="conFgAcc1" presStyleIdx="1" presStyleCnt="3">
        <dgm:presLayoutVars>
          <dgm:bulletEnabled val="1"/>
        </dgm:presLayoutVars>
      </dgm:prSet>
      <dgm:spPr/>
    </dgm:pt>
    <dgm:pt modelId="{D796BC5D-9B30-4250-A8D5-FDC4B5F1AA8C}" type="pres">
      <dgm:prSet presAssocID="{0E5D737A-A67D-4321-B763-782DFA0AA518}" presName="spaceBetweenRectangles" presStyleCnt="0"/>
      <dgm:spPr/>
    </dgm:pt>
    <dgm:pt modelId="{92323891-79BC-41D6-86D0-806F395D943F}" type="pres">
      <dgm:prSet presAssocID="{E7AD0459-0359-440D-9117-F76F7F65CFBF}" presName="parentLin" presStyleCnt="0"/>
      <dgm:spPr/>
    </dgm:pt>
    <dgm:pt modelId="{1C6A588E-F212-44C6-8025-512FE54F191D}" type="pres">
      <dgm:prSet presAssocID="{E7AD0459-0359-440D-9117-F76F7F65CFBF}" presName="parentLeftMargin" presStyleLbl="node1" presStyleIdx="1" presStyleCnt="3"/>
      <dgm:spPr/>
    </dgm:pt>
    <dgm:pt modelId="{E232FB96-F274-4342-A8A2-C7FB70272CDD}" type="pres">
      <dgm:prSet presAssocID="{E7AD0459-0359-440D-9117-F76F7F65CFB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9F72F4E-CBB1-4BAB-B0EA-1167438C3328}" type="pres">
      <dgm:prSet presAssocID="{E7AD0459-0359-440D-9117-F76F7F65CFBF}" presName="negativeSpace" presStyleCnt="0"/>
      <dgm:spPr/>
    </dgm:pt>
    <dgm:pt modelId="{4BED4018-0862-4878-94EF-E53A2E53A616}" type="pres">
      <dgm:prSet presAssocID="{E7AD0459-0359-440D-9117-F76F7F65CFB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D05610B-13E7-4DEF-9FDB-1712F33B1C9E}" type="presOf" srcId="{CA0ADCBC-4187-4B8E-96CC-D281251957BD}" destId="{D379945D-8ED2-4E83-B176-427D003936CB}" srcOrd="0" destOrd="0" presId="urn:microsoft.com/office/officeart/2005/8/layout/list1"/>
    <dgm:cxn modelId="{1E77A416-BB3F-4E38-BD97-1C2A1926D93D}" type="presOf" srcId="{1DC373B1-155A-4E4B-A7FE-CC65C7CB6302}" destId="{BAB38791-9C04-420E-8587-6B4F7B3380AD}" srcOrd="1" destOrd="0" presId="urn:microsoft.com/office/officeart/2005/8/layout/list1"/>
    <dgm:cxn modelId="{04E52D48-81F6-4BA4-9AFC-3018EFC5D694}" srcId="{FF439B14-F56D-4D2B-A468-AAED2A5F8D94}" destId="{CA0ADCBC-4187-4B8E-96CC-D281251957BD}" srcOrd="0" destOrd="0" parTransId="{698D3084-C984-42C9-90CC-367A236D1BC6}" sibTransId="{0ACA6299-8B4F-465D-9862-474624A21946}"/>
    <dgm:cxn modelId="{934CF27C-B711-4F1E-9570-DE41293581B5}" type="presOf" srcId="{E7AD0459-0359-440D-9117-F76F7F65CFBF}" destId="{1C6A588E-F212-44C6-8025-512FE54F191D}" srcOrd="0" destOrd="0" presId="urn:microsoft.com/office/officeart/2005/8/layout/list1"/>
    <dgm:cxn modelId="{454ED081-E31F-4722-982B-4337D3B731D1}" srcId="{FF439B14-F56D-4D2B-A468-AAED2A5F8D94}" destId="{1DC373B1-155A-4E4B-A7FE-CC65C7CB6302}" srcOrd="1" destOrd="0" parTransId="{B3ADD3F9-318E-4B76-A02F-C5FA8F202E93}" sibTransId="{0E5D737A-A67D-4321-B763-782DFA0AA518}"/>
    <dgm:cxn modelId="{6DDD9583-44FC-4CDD-B806-59CC9C3ABC49}" srcId="{FF439B14-F56D-4D2B-A468-AAED2A5F8D94}" destId="{E7AD0459-0359-440D-9117-F76F7F65CFBF}" srcOrd="2" destOrd="0" parTransId="{BDDD1065-42D5-42AA-8D0E-CB2161BE4DA3}" sibTransId="{557561AF-41BA-469F-9456-EC7C5AE4ABF4}"/>
    <dgm:cxn modelId="{31E11284-37A4-404C-B93C-6E30BC72B47A}" type="presOf" srcId="{CA0ADCBC-4187-4B8E-96CC-D281251957BD}" destId="{255E50BB-8A56-45DD-9909-A7D6B2E35D45}" srcOrd="1" destOrd="0" presId="urn:microsoft.com/office/officeart/2005/8/layout/list1"/>
    <dgm:cxn modelId="{AD20969E-AF62-4B06-A670-ECCD54D75781}" type="presOf" srcId="{1DC373B1-155A-4E4B-A7FE-CC65C7CB6302}" destId="{CE864182-02EB-40BB-B94F-6171D3A771FB}" srcOrd="0" destOrd="0" presId="urn:microsoft.com/office/officeart/2005/8/layout/list1"/>
    <dgm:cxn modelId="{261970AE-CFF2-4430-9179-072E493FAC6C}" type="presOf" srcId="{FF439B14-F56D-4D2B-A468-AAED2A5F8D94}" destId="{BADC036F-1085-45E2-BE55-AAFB3E084799}" srcOrd="0" destOrd="0" presId="urn:microsoft.com/office/officeart/2005/8/layout/list1"/>
    <dgm:cxn modelId="{67984DBD-07E4-4CCA-AED4-2D4F130941C5}" type="presOf" srcId="{E7AD0459-0359-440D-9117-F76F7F65CFBF}" destId="{E232FB96-F274-4342-A8A2-C7FB70272CDD}" srcOrd="1" destOrd="0" presId="urn:microsoft.com/office/officeart/2005/8/layout/list1"/>
    <dgm:cxn modelId="{B4B44F7E-9070-40E8-8E11-C7ED941287B8}" type="presParOf" srcId="{BADC036F-1085-45E2-BE55-AAFB3E084799}" destId="{CB6A94C7-7081-460A-8648-0E9382335067}" srcOrd="0" destOrd="0" presId="urn:microsoft.com/office/officeart/2005/8/layout/list1"/>
    <dgm:cxn modelId="{5CFFE2CB-21ED-4895-A396-7CA5479380E9}" type="presParOf" srcId="{CB6A94C7-7081-460A-8648-0E9382335067}" destId="{D379945D-8ED2-4E83-B176-427D003936CB}" srcOrd="0" destOrd="0" presId="urn:microsoft.com/office/officeart/2005/8/layout/list1"/>
    <dgm:cxn modelId="{D0CA044C-08BA-4BEC-A5FE-4942402BC8FD}" type="presParOf" srcId="{CB6A94C7-7081-460A-8648-0E9382335067}" destId="{255E50BB-8A56-45DD-9909-A7D6B2E35D45}" srcOrd="1" destOrd="0" presId="urn:microsoft.com/office/officeart/2005/8/layout/list1"/>
    <dgm:cxn modelId="{005ED419-1653-40D2-BC03-8E6EF442E96C}" type="presParOf" srcId="{BADC036F-1085-45E2-BE55-AAFB3E084799}" destId="{12B6780F-3937-45DD-9435-9702B444DE80}" srcOrd="1" destOrd="0" presId="urn:microsoft.com/office/officeart/2005/8/layout/list1"/>
    <dgm:cxn modelId="{CD61DA10-9D2D-42DB-9F1D-BB86D7A7D7BA}" type="presParOf" srcId="{BADC036F-1085-45E2-BE55-AAFB3E084799}" destId="{8A01D562-0B07-400C-A5DD-D999713B5C6B}" srcOrd="2" destOrd="0" presId="urn:microsoft.com/office/officeart/2005/8/layout/list1"/>
    <dgm:cxn modelId="{C073E4E6-3BDC-4BD2-9EB2-8101972378CB}" type="presParOf" srcId="{BADC036F-1085-45E2-BE55-AAFB3E084799}" destId="{D4CD4AA2-135C-46D1-85D2-F9C63060DF47}" srcOrd="3" destOrd="0" presId="urn:microsoft.com/office/officeart/2005/8/layout/list1"/>
    <dgm:cxn modelId="{53E70F01-F9E3-42E3-BD6C-97BC0E401159}" type="presParOf" srcId="{BADC036F-1085-45E2-BE55-AAFB3E084799}" destId="{0EDA1794-CF6A-4C7F-A1D9-D9781E3E89D4}" srcOrd="4" destOrd="0" presId="urn:microsoft.com/office/officeart/2005/8/layout/list1"/>
    <dgm:cxn modelId="{F16D3D69-DB16-42EE-A3CE-0BCDFDC53A46}" type="presParOf" srcId="{0EDA1794-CF6A-4C7F-A1D9-D9781E3E89D4}" destId="{CE864182-02EB-40BB-B94F-6171D3A771FB}" srcOrd="0" destOrd="0" presId="urn:microsoft.com/office/officeart/2005/8/layout/list1"/>
    <dgm:cxn modelId="{5F195EBF-B4AB-4932-85D3-2198648D9DB9}" type="presParOf" srcId="{0EDA1794-CF6A-4C7F-A1D9-D9781E3E89D4}" destId="{BAB38791-9C04-420E-8587-6B4F7B3380AD}" srcOrd="1" destOrd="0" presId="urn:microsoft.com/office/officeart/2005/8/layout/list1"/>
    <dgm:cxn modelId="{D2285737-2FC5-4EAC-A4C5-2CBD0075F350}" type="presParOf" srcId="{BADC036F-1085-45E2-BE55-AAFB3E084799}" destId="{86AC0D20-8914-469D-827B-A98FA5B6BE70}" srcOrd="5" destOrd="0" presId="urn:microsoft.com/office/officeart/2005/8/layout/list1"/>
    <dgm:cxn modelId="{118AF664-279F-4CC3-BECD-3448CF9E81B5}" type="presParOf" srcId="{BADC036F-1085-45E2-BE55-AAFB3E084799}" destId="{E9BE7A7E-9FEF-4128-88AD-6511CC5EA11C}" srcOrd="6" destOrd="0" presId="urn:microsoft.com/office/officeart/2005/8/layout/list1"/>
    <dgm:cxn modelId="{0FEF35C6-7728-41B3-ACE0-402C37A8D24D}" type="presParOf" srcId="{BADC036F-1085-45E2-BE55-AAFB3E084799}" destId="{D796BC5D-9B30-4250-A8D5-FDC4B5F1AA8C}" srcOrd="7" destOrd="0" presId="urn:microsoft.com/office/officeart/2005/8/layout/list1"/>
    <dgm:cxn modelId="{6320D56A-EF1E-4BF8-8458-3589382649C8}" type="presParOf" srcId="{BADC036F-1085-45E2-BE55-AAFB3E084799}" destId="{92323891-79BC-41D6-86D0-806F395D943F}" srcOrd="8" destOrd="0" presId="urn:microsoft.com/office/officeart/2005/8/layout/list1"/>
    <dgm:cxn modelId="{0F20BDE7-D701-45E0-9659-341623B34088}" type="presParOf" srcId="{92323891-79BC-41D6-86D0-806F395D943F}" destId="{1C6A588E-F212-44C6-8025-512FE54F191D}" srcOrd="0" destOrd="0" presId="urn:microsoft.com/office/officeart/2005/8/layout/list1"/>
    <dgm:cxn modelId="{C103E760-67B9-4F06-B23A-08DB9CB20789}" type="presParOf" srcId="{92323891-79BC-41D6-86D0-806F395D943F}" destId="{E232FB96-F274-4342-A8A2-C7FB70272CDD}" srcOrd="1" destOrd="0" presId="urn:microsoft.com/office/officeart/2005/8/layout/list1"/>
    <dgm:cxn modelId="{4D6C91DF-3E0F-439B-B121-D523815F1572}" type="presParOf" srcId="{BADC036F-1085-45E2-BE55-AAFB3E084799}" destId="{D9F72F4E-CBB1-4BAB-B0EA-1167438C3328}" srcOrd="9" destOrd="0" presId="urn:microsoft.com/office/officeart/2005/8/layout/list1"/>
    <dgm:cxn modelId="{D2F11FC3-5CC2-4383-8F4E-E00F53F3E11E}" type="presParOf" srcId="{BADC036F-1085-45E2-BE55-AAFB3E084799}" destId="{4BED4018-0862-4878-94EF-E53A2E53A6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1D562-0B07-400C-A5DD-D999713B5C6B}">
      <dsp:nvSpPr>
        <dsp:cNvPr id="0" name=""/>
        <dsp:cNvSpPr/>
      </dsp:nvSpPr>
      <dsp:spPr>
        <a:xfrm>
          <a:off x="0" y="295620"/>
          <a:ext cx="6248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5E50BB-8A56-45DD-9909-A7D6B2E35D45}">
      <dsp:nvSpPr>
        <dsp:cNvPr id="0" name=""/>
        <dsp:cNvSpPr/>
      </dsp:nvSpPr>
      <dsp:spPr>
        <a:xfrm>
          <a:off x="390525" y="82343"/>
          <a:ext cx="43738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Excused Absences</a:t>
          </a:r>
        </a:p>
      </dsp:txBody>
      <dsp:txXfrm>
        <a:off x="413582" y="105400"/>
        <a:ext cx="4327766" cy="426206"/>
      </dsp:txXfrm>
    </dsp:sp>
    <dsp:sp modelId="{E9BE7A7E-9FEF-4128-88AD-6511CC5EA11C}">
      <dsp:nvSpPr>
        <dsp:cNvPr id="0" name=""/>
        <dsp:cNvSpPr/>
      </dsp:nvSpPr>
      <dsp:spPr>
        <a:xfrm>
          <a:off x="0" y="1021380"/>
          <a:ext cx="6248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B38791-9C04-420E-8587-6B4F7B3380AD}">
      <dsp:nvSpPr>
        <dsp:cNvPr id="0" name=""/>
        <dsp:cNvSpPr/>
      </dsp:nvSpPr>
      <dsp:spPr>
        <a:xfrm>
          <a:off x="312420" y="785220"/>
          <a:ext cx="43738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Unexcused Absences</a:t>
          </a:r>
        </a:p>
      </dsp:txBody>
      <dsp:txXfrm>
        <a:off x="335477" y="808277"/>
        <a:ext cx="4327766" cy="426206"/>
      </dsp:txXfrm>
    </dsp:sp>
    <dsp:sp modelId="{4BED4018-0862-4878-94EF-E53A2E53A616}">
      <dsp:nvSpPr>
        <dsp:cNvPr id="0" name=""/>
        <dsp:cNvSpPr/>
      </dsp:nvSpPr>
      <dsp:spPr>
        <a:xfrm>
          <a:off x="0" y="1747140"/>
          <a:ext cx="6248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32FB96-F274-4342-A8A2-C7FB70272CDD}">
      <dsp:nvSpPr>
        <dsp:cNvPr id="0" name=""/>
        <dsp:cNvSpPr/>
      </dsp:nvSpPr>
      <dsp:spPr>
        <a:xfrm>
          <a:off x="312420" y="1510979"/>
          <a:ext cx="43738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Suspensions </a:t>
          </a:r>
        </a:p>
      </dsp:txBody>
      <dsp:txXfrm>
        <a:off x="335477" y="1534036"/>
        <a:ext cx="432776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ECBF1B3-D54A-4A8D-92AA-7B31EBF8B582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8034" y="8766069"/>
            <a:ext cx="5540446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Carolina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4722" y="8766069"/>
            <a:ext cx="778719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184511-D9F4-4BA0-9D09-BB9CF258515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164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8035" y="876606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South Carolina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22" y="876606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091D14C-FD63-4621-8F63-9ECEE9A5DE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11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23f047d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7138" y="711200"/>
            <a:ext cx="4738687" cy="3554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23f047d74_0_5:notes"/>
          <p:cNvSpPr txBox="1">
            <a:spLocks noGrp="1"/>
          </p:cNvSpPr>
          <p:nvPr>
            <p:ph type="body" idx="1"/>
          </p:nvPr>
        </p:nvSpPr>
        <p:spPr>
          <a:xfrm>
            <a:off x="719217" y="4501662"/>
            <a:ext cx="5753740" cy="4264731"/>
          </a:xfrm>
          <a:prstGeom prst="rect">
            <a:avLst/>
          </a:prstGeom>
        </p:spPr>
        <p:txBody>
          <a:bodyPr spcFirstLastPara="1" wrap="square" lIns="95230" tIns="95230" rIns="95230" bIns="9523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7146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49300"/>
            <a:ext cx="5000625" cy="3751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9A5EC-C67E-4BFD-89FA-E0382A322BE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7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23f047d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7138" y="711200"/>
            <a:ext cx="4738687" cy="3554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23f047d74_0_0:notes"/>
          <p:cNvSpPr txBox="1">
            <a:spLocks noGrp="1"/>
          </p:cNvSpPr>
          <p:nvPr>
            <p:ph type="body" idx="1"/>
          </p:nvPr>
        </p:nvSpPr>
        <p:spPr>
          <a:xfrm>
            <a:off x="719217" y="4501662"/>
            <a:ext cx="5753740" cy="4264731"/>
          </a:xfrm>
          <a:prstGeom prst="rect">
            <a:avLst/>
          </a:prstGeom>
        </p:spPr>
        <p:txBody>
          <a:bodyPr spcFirstLastPara="1" wrap="square" lIns="95230" tIns="95230" rIns="95230" bIns="9523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208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07:55 AM -12:00 PM Time In and Time Out reflects the amount of time the student was in instruction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89817" indent="-303775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215103" indent="-24302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701143" indent="-24302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187185" indent="-24302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673226" indent="-243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3159266" indent="-243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645308" indent="-243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4131349" indent="-243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733C29-2347-4476-8038-7E93A7C40840}" type="slidenum">
              <a:rPr lang="en-US" altLang="en-US"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5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565" indent="-178565">
              <a:buFont typeface="Arial" panose="020B0604020202020204" pitchFamily="34" charset="0"/>
              <a:buChar char="•"/>
            </a:pPr>
            <a:r>
              <a:rPr lang="en-US" dirty="0"/>
              <a:t>Output of the report</a:t>
            </a:r>
          </a:p>
          <a:p>
            <a:pPr marL="178565" indent="-178565">
              <a:buFont typeface="Arial" panose="020B0604020202020204" pitchFamily="34" charset="0"/>
              <a:buChar char="•"/>
            </a:pPr>
            <a:endParaRPr lang="en-US" dirty="0"/>
          </a:p>
          <a:p>
            <a:pPr marL="178565" indent="-178565">
              <a:buFont typeface="Arial" panose="020B0604020202020204" pitchFamily="34" charset="0"/>
              <a:buChar char="•"/>
            </a:pPr>
            <a:r>
              <a:rPr lang="en-US" dirty="0"/>
              <a:t>Parenthesis</a:t>
            </a:r>
            <a:r>
              <a:rPr lang="en-US" baseline="0" dirty="0"/>
              <a:t> around a student’s name identify them as being inactive students.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South Carolina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91D14C-FD63-4621-8F63-9ECEE9A5DED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4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921707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6191249"/>
            <a:ext cx="73914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8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198E-7845-4843-8114-6B9DA8FD3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1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198E-7845-4843-8114-6B9DA8FD3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41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2084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177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198E-7845-4843-8114-6B9DA8FD3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198E-7845-4843-8114-6B9DA8FD3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198E-7845-4843-8114-6B9DA8FD3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9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198E-7845-4843-8114-6B9DA8FD3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8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198E-7845-4843-8114-6B9DA8FD3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7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198E-7845-4843-8114-6B9DA8FD3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2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198E-7845-4843-8114-6B9DA8FD3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7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198E-7845-4843-8114-6B9DA8FD3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5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198E-7845-4843-8114-6B9DA8FD3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2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d.gov/datastory/chronicabsenteeism.html?src=pr#intro" TargetMode="External"/><Relationship Id="rId7" Type="http://schemas.openxmlformats.org/officeDocument/2006/relationships/hyperlink" Target="http://absencesaddup.org/" TargetMode="External"/><Relationship Id="rId2" Type="http://schemas.openxmlformats.org/officeDocument/2006/relationships/hyperlink" Target="http://www.attendancework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.every1graduates.org/nsaesc/" TargetMode="External"/><Relationship Id="rId5" Type="http://schemas.openxmlformats.org/officeDocument/2006/relationships/hyperlink" Target="http://www.ed.sc.gov/" TargetMode="External"/><Relationship Id="rId4" Type="http://schemas.openxmlformats.org/officeDocument/2006/relationships/hyperlink" Target="http://www2.ed.gov/about/inits/ed/chronicabsenteeism/index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wareness.attendanceworks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Chronic Absenteeism Reporting  2019-20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Aveene R. Coleman</a:t>
            </a:r>
          </a:p>
          <a:p>
            <a:r>
              <a:rPr lang="en-US" dirty="0"/>
              <a:t>Student Intervention Services</a:t>
            </a:r>
          </a:p>
        </p:txBody>
      </p:sp>
    </p:spTree>
    <p:extLst>
      <p:ext uri="{BB962C8B-B14F-4D97-AF65-F5344CB8AC3E}">
        <p14:creationId xmlns:p14="http://schemas.microsoft.com/office/powerpoint/2010/main" val="3488716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71" y="149630"/>
            <a:ext cx="8274511" cy="65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4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06" y="141316"/>
            <a:ext cx="7994118" cy="64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5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Absenteeism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new Attendance Codes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request for a Nurse code to replace the LICE code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Updated SC 38 Chronic Absenteeism to select the Alternative School Program students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Updated Language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Changes to Attendance Setup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0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673" y="609600"/>
            <a:ext cx="5401842" cy="838200"/>
          </a:xfrm>
        </p:spPr>
        <p:txBody>
          <a:bodyPr>
            <a:normAutofit/>
          </a:bodyPr>
          <a:lstStyle/>
          <a:p>
            <a:r>
              <a:rPr lang="en-US" dirty="0"/>
              <a:t>Attendance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6553200" cy="41910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000" dirty="0"/>
              <a:t>Make sure the following codes are included in 2019-20 School year attendance drop down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Unexcused Parent Note (Absent) – Unexcused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Skipping Class Code (Absent Code)-Unexcused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Late Check In or Late arrival (Absent Code)-Unexcused</a:t>
            </a:r>
          </a:p>
          <a:p>
            <a:pPr marL="257175" lvl="1" indent="0">
              <a:buNone/>
            </a:pPr>
            <a:endParaRPr lang="en-US" sz="2000" dirty="0"/>
          </a:p>
          <a:p>
            <a:pPr marL="32147" indent="0">
              <a:buNone/>
            </a:pPr>
            <a:endParaRPr lang="en-US" sz="2000" dirty="0"/>
          </a:p>
          <a:p>
            <a:pPr marL="32147" indent="0">
              <a:buNone/>
            </a:pPr>
            <a:endParaRPr lang="en-US" sz="2000" dirty="0"/>
          </a:p>
          <a:p>
            <a:pPr marL="257175" lvl="1" indent="0">
              <a:buNone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204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643203"/>
            <a:ext cx="6705599" cy="590252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Standardized Attendance Codes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03761" y="5321185"/>
            <a:ext cx="1620982" cy="124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498236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600201" y="2440825"/>
            <a:ext cx="498764" cy="1683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350819" y="4805796"/>
            <a:ext cx="498764" cy="1683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350819" y="4955288"/>
            <a:ext cx="498764" cy="1683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097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838200"/>
            <a:ext cx="7387937" cy="3274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/>
              <a:t>SCDE Standardized Attendance Codes</a:t>
            </a:r>
            <a:br>
              <a:rPr lang="en-US" altLang="en-US" dirty="0"/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057398"/>
          <a:ext cx="8001000" cy="4343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8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5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Presence Status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Code Category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blank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99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Unexcused/Unverified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Absent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SC-UNEX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Unexcused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Excused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Absent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SC-EX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Excused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Principal Approved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Absent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SC-PA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Excused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Medical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Absent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SC-MED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Excused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Lice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Absent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SC-LCE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Excused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Flu-Influenza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Absent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SC-FLU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Excused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64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Parent Note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Absent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SC-PN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Excused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Unexcused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Parent Note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Absent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SC-UEPN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Unexcused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1032425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Immunization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Absent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SC-IMNZ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Excused/Unexcused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99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Administrative Hearing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Absent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SC-AH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Excused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Excused Tardy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SC-ETRD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Tardy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Bus Tardy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SC-TRD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Tardy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Unexcused Tardy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SC-UTRD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Tardy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Homebound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SC-HMBD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Homebased Instruction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SC-HBSD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935884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Field Trip/School Activity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SC-FT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6688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1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619337" cy="57226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/>
              <a:t>SCDE Standardized Attendance Codes</a:t>
            </a:r>
            <a:br>
              <a:rPr lang="en-US" altLang="en-US" dirty="0"/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981200"/>
          <a:ext cx="8077201" cy="3791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7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Description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Presence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Code Category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5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Religious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Absent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SC-REL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Excused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98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Out of School Suspension (OSS)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Absent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SC-OSS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OSSusp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55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Weather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Absent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SC-WTHR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Excused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55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Legal/Court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Absent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SC-LEG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Excused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55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College Visit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SC-COL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79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Attendance Recovery/ Saturday Recovery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Absent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SC-REC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Excused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55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On Site Services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SC-ONST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98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In School Suspension (ISS)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SC-ISS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98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Bereavement/Death in Family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Absent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SC-BRV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Excused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55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Dismissal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Absent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SC-DSML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Excused/Unexcused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55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Early Dismissal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Present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SC-EDSM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55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Unexcused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Early Dismissal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Present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SC-UEDM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Present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Check-In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Present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SC-CKIN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Present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55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Skip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Absent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SC-SKIP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Unexcused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402317"/>
                  </a:ext>
                </a:extLst>
              </a:tr>
              <a:tr h="16055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Absent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SC-LATE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Unexcused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0970961"/>
                  </a:ext>
                </a:extLst>
              </a:tr>
              <a:tr h="16055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807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298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319" y="1752600"/>
            <a:ext cx="7145481" cy="4267200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/>
              <a:t>Early Dismissal (SC – EDSM) - </a:t>
            </a:r>
            <a:r>
              <a:rPr lang="en-US" sz="7200" dirty="0"/>
              <a:t>this code should be used if the student has attended 50% or more of the school day and is leaving early. This is a present code.</a:t>
            </a:r>
          </a:p>
          <a:p>
            <a:r>
              <a:rPr lang="en-US" sz="7200" b="1" dirty="0"/>
              <a:t>Dismissal (SC–DSML</a:t>
            </a:r>
            <a:r>
              <a:rPr lang="en-US" sz="7200" b="1" dirty="0">
                <a:cs typeface="Times New Roman"/>
              </a:rPr>
              <a:t>) </a:t>
            </a:r>
            <a:r>
              <a:rPr lang="en-US" sz="7200" dirty="0"/>
              <a:t>- this code should be used if a student has attended less 50 percent of the school day. This is an absent code.</a:t>
            </a:r>
          </a:p>
          <a:p>
            <a:r>
              <a:rPr lang="en-US" sz="7200" b="1" dirty="0"/>
              <a:t>Check-In (SC-CKIN)</a:t>
            </a:r>
            <a:r>
              <a:rPr lang="en-US" sz="7200" dirty="0"/>
              <a:t>-this code should be used if a student leaves school for an appointment and returns to school. The student must have attended school for 50% or more of the school day. This is a present code.</a:t>
            </a:r>
          </a:p>
          <a:p>
            <a:r>
              <a:rPr lang="en-US" sz="7200" b="1" dirty="0"/>
              <a:t>Skipping Class Code (SC-SKIP)- </a:t>
            </a:r>
            <a:r>
              <a:rPr lang="en-US" sz="7200" dirty="0"/>
              <a:t>this code should be used if the student is deliberately not attending class without parent or school approval. This is an unexcused absent code.</a:t>
            </a:r>
          </a:p>
          <a:p>
            <a:r>
              <a:rPr lang="en-US" sz="7200" b="1" dirty="0"/>
              <a:t>Late (SC-LATE)-</a:t>
            </a:r>
            <a:r>
              <a:rPr lang="en-US" sz="7200" dirty="0"/>
              <a:t>this code should be used if a student is extremely late to school, without an excuse. The student attended less 50 percent of the school day. This is an unexcused absent code.</a:t>
            </a:r>
            <a:endParaRPr lang="en-US" sz="7200" b="1" dirty="0"/>
          </a:p>
          <a:p>
            <a:pPr marL="0" indent="0">
              <a:buNone/>
            </a:pPr>
            <a:endParaRPr lang="en-US" dirty="0"/>
          </a:p>
          <a:p>
            <a:pPr marL="160735" indent="-160735"/>
            <a:endParaRPr lang="en-US" dirty="0"/>
          </a:p>
          <a:p>
            <a:pPr marL="160735" indent="-160735"/>
            <a:endParaRPr lang="en-US" dirty="0"/>
          </a:p>
          <a:p>
            <a:pPr marL="160735" indent="-160735"/>
            <a:endParaRPr lang="en-US" dirty="0"/>
          </a:p>
          <a:p>
            <a:pPr marL="160735" indent="-16073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8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Absenteeism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*</a:t>
            </a:r>
            <a:r>
              <a:rPr lang="en-US" b="1" dirty="0"/>
              <a:t>Daily</a:t>
            </a:r>
            <a:r>
              <a:rPr lang="en-US" dirty="0"/>
              <a:t> – Elementary School (1 period in Bell Schedule).-If a student leaves early, arrives late, or returns the </a:t>
            </a:r>
            <a:r>
              <a:rPr lang="en-US" u="sng" dirty="0"/>
              <a:t>time in</a:t>
            </a:r>
            <a:r>
              <a:rPr lang="en-US" dirty="0"/>
              <a:t> and </a:t>
            </a:r>
            <a:r>
              <a:rPr lang="en-US" u="sng" dirty="0"/>
              <a:t>time out</a:t>
            </a:r>
            <a:r>
              <a:rPr lang="en-US" dirty="0"/>
              <a:t> must be entered.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b="1" dirty="0"/>
              <a:t>Meeting</a:t>
            </a:r>
            <a:r>
              <a:rPr lang="en-US" dirty="0"/>
              <a:t> – Middle  School, High School, Elementary School with more than 1 period in Bell Schedule. Attendance should be taken in </a:t>
            </a:r>
            <a:r>
              <a:rPr lang="en-US" u="sng" dirty="0"/>
              <a:t>every period</a:t>
            </a:r>
            <a:r>
              <a:rPr lang="en-US" dirty="0"/>
              <a:t>. If the student leaves early, arrives late, or returns the attendance should be updated. The time in and time out can be entered in the Time comment section only.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6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/>
              <a:t>Chronic Absenteeism- Daily Attendance Schools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3999900" cy="35421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Students attending 50% or more of the school day Attendance Codes (Daily Attendance)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Present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SC-EDSM*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SC-ETRD*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SC-UTRD*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SC-CKIN*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SC-FT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SC-HMBD, SC HBSD, SC ISS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-US" dirty="0"/>
              <a:t>* Time and Time out is entered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4673350" y="1874975"/>
            <a:ext cx="4376100" cy="3954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Students attending less than 50 percent of the school day (Daily Attendance),  but attended some portion of the school day. </a:t>
            </a:r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r>
              <a:rPr lang="en" dirty="0"/>
              <a:t>Enter any absent Attendance Code + Time in and Time out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SC- DSML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SC-EX or SC UNEX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SC-MED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SC-LEG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SC-PN or SC UEPN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SC-LATE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256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373577"/>
              </p:ext>
            </p:extLst>
          </p:nvPr>
        </p:nvGraphicFramePr>
        <p:xfrm>
          <a:off x="304800" y="1747839"/>
          <a:ext cx="8177464" cy="3953751"/>
        </p:xfrm>
        <a:graphic>
          <a:graphicData uri="http://schemas.openxmlformats.org/drawingml/2006/table">
            <a:tbl>
              <a:tblPr firstRow="1" firstCol="1" bandRow="1"/>
              <a:tblGrid>
                <a:gridCol w="4088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Calibri"/>
                        </a:rPr>
                        <a:t>Chronic Absenteeism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Calibri"/>
                        </a:rPr>
                        <a:t>Truancy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2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</a:rPr>
                        <a:t>Chronically absent: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</a:rPr>
                        <a:t>Any student in grade K-12 who misses 50 percent or more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</a:rPr>
                        <a:t>of the instructional day for any reason for 10 percent (or more) of the enrollment period. </a:t>
                      </a:r>
                    </a:p>
                    <a:p>
                      <a:pPr marL="457200" indent="-228600"/>
                      <a:r>
                        <a:rPr lang="en-US" sz="1400" dirty="0">
                          <a:effectLst/>
                          <a:latin typeface="Arial"/>
                        </a:rPr>
                        <a:t>•</a:t>
                      </a:r>
                      <a:r>
                        <a:rPr lang="en-US" sz="1400" dirty="0">
                          <a:effectLst/>
                          <a:latin typeface="Times New Roman"/>
                        </a:rPr>
                        <a:t>       All types of absences contribute to  chronic absenteeism:</a:t>
                      </a:r>
                    </a:p>
                    <a:p>
                      <a:pPr marL="914400" indent="-228600"/>
                      <a:r>
                        <a:rPr lang="en-US" sz="1400" dirty="0">
                          <a:effectLst/>
                          <a:latin typeface="Arial"/>
                        </a:rPr>
                        <a:t>–</a:t>
                      </a:r>
                      <a:r>
                        <a:rPr lang="en-US" sz="1400" dirty="0">
                          <a:effectLst/>
                          <a:latin typeface="Times New Roman"/>
                        </a:rPr>
                        <a:t>      Excused Absences</a:t>
                      </a:r>
                    </a:p>
                    <a:p>
                      <a:pPr marL="914400" indent="-228600"/>
                      <a:r>
                        <a:rPr lang="en-US" sz="1400" dirty="0">
                          <a:effectLst/>
                          <a:latin typeface="Arial"/>
                        </a:rPr>
                        <a:t>–</a:t>
                      </a:r>
                      <a:r>
                        <a:rPr lang="en-US" sz="1400" dirty="0">
                          <a:effectLst/>
                          <a:latin typeface="Times New Roman"/>
                        </a:rPr>
                        <a:t>      Unexcused Absences</a:t>
                      </a:r>
                    </a:p>
                    <a:p>
                      <a:pPr marL="914400" indent="-228600"/>
                      <a:r>
                        <a:rPr lang="en-US" sz="1400" dirty="0">
                          <a:effectLst/>
                          <a:latin typeface="Arial"/>
                        </a:rPr>
                        <a:t>–</a:t>
                      </a:r>
                      <a:r>
                        <a:rPr lang="en-US" sz="1400" dirty="0">
                          <a:effectLst/>
                          <a:latin typeface="Times New Roman"/>
                        </a:rPr>
                        <a:t>      Suspensions</a:t>
                      </a:r>
                    </a:p>
                    <a:p>
                      <a:pPr marL="457200" indent="-228600"/>
                      <a:r>
                        <a:rPr lang="en-US" sz="1400" dirty="0">
                          <a:effectLst/>
                          <a:latin typeface="Arial"/>
                        </a:rPr>
                        <a:t>•</a:t>
                      </a:r>
                      <a:r>
                        <a:rPr lang="en-US" sz="1400" dirty="0">
                          <a:effectLst/>
                          <a:latin typeface="Times New Roman"/>
                        </a:rPr>
                        <a:t>       A student is absent if he or she is not physically on school grounds and is not participating in instruction or instruction-related activities at an approved off-grounds location for</a:t>
                      </a:r>
                      <a:r>
                        <a:rPr lang="en-US" sz="1400" baseline="0" dirty="0">
                          <a:effectLst/>
                          <a:latin typeface="Times New Roman"/>
                        </a:rPr>
                        <a:t> at </a:t>
                      </a:r>
                      <a:r>
                        <a:rPr lang="en-US" sz="1400" u="sng" baseline="0" dirty="0">
                          <a:effectLst/>
                          <a:latin typeface="Times New Roman"/>
                        </a:rPr>
                        <a:t>least half the </a:t>
                      </a:r>
                      <a:r>
                        <a:rPr lang="en-US" sz="1400" u="sng" dirty="0">
                          <a:effectLst/>
                          <a:latin typeface="Times New Roman"/>
                        </a:rPr>
                        <a:t>school day</a:t>
                      </a:r>
                      <a:r>
                        <a:rPr lang="en-US" sz="1400" dirty="0"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</a:rPr>
                        <a:t>Truant: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</a:rPr>
                        <a:t>A student between the ages </a:t>
                      </a:r>
                      <a:r>
                        <a:rPr lang="en-US" sz="1400" u="sng" dirty="0">
                          <a:effectLst/>
                          <a:latin typeface="Times New Roman"/>
                          <a:ea typeface="Calibri"/>
                        </a:rPr>
                        <a:t>6– 17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</a:rPr>
                        <a:t>  who has accumulated unexcused absences on three consecutive days or has accumulated a total of five or more unexcused absences during the academic year.</a:t>
                      </a:r>
                    </a:p>
                    <a:p>
                      <a:pPr marL="457200" indent="-228600"/>
                      <a:r>
                        <a:rPr lang="en-US" sz="1400" dirty="0">
                          <a:effectLst/>
                          <a:latin typeface="Arial"/>
                        </a:rPr>
                        <a:t>•</a:t>
                      </a:r>
                      <a:r>
                        <a:rPr lang="en-US" sz="1400" dirty="0">
                          <a:effectLst/>
                          <a:latin typeface="Times New Roman"/>
                        </a:rPr>
                        <a:t>       Only </a:t>
                      </a:r>
                      <a:r>
                        <a:rPr lang="en-US" sz="1400" u="sng" dirty="0">
                          <a:effectLst/>
                          <a:latin typeface="Times New Roman"/>
                        </a:rPr>
                        <a:t>full-day</a:t>
                      </a:r>
                      <a:r>
                        <a:rPr lang="en-US" sz="1400" dirty="0">
                          <a:effectLst/>
                          <a:latin typeface="Times New Roman"/>
                        </a:rPr>
                        <a:t> unexcused absences contribute to truancy. </a:t>
                      </a:r>
                    </a:p>
                    <a:p>
                      <a:pPr marL="457200" indent="-228600"/>
                      <a:r>
                        <a:rPr lang="en-US" sz="1400" dirty="0">
                          <a:effectLst/>
                          <a:latin typeface="Arial"/>
                        </a:rPr>
                        <a:t>•</a:t>
                      </a:r>
                      <a:r>
                        <a:rPr lang="en-US" sz="1400" dirty="0">
                          <a:effectLst/>
                          <a:latin typeface="Times New Roman"/>
                        </a:rPr>
                        <a:t>       Excused absences and suspensions do not affect truancy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762001" y="762001"/>
            <a:ext cx="8382000" cy="985838"/>
          </a:xfrm>
        </p:spPr>
        <p:txBody>
          <a:bodyPr>
            <a:normAutofit/>
          </a:bodyPr>
          <a:lstStyle/>
          <a:p>
            <a:r>
              <a:rPr lang="en-US" dirty="0"/>
              <a:t>Chronic Absenteeism and Truancy</a:t>
            </a:r>
          </a:p>
        </p:txBody>
      </p:sp>
    </p:spTree>
    <p:extLst>
      <p:ext uri="{BB962C8B-B14F-4D97-AF65-F5344CB8AC3E}">
        <p14:creationId xmlns:p14="http://schemas.microsoft.com/office/powerpoint/2010/main" val="2629805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Taking Daily 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022" y="1828800"/>
            <a:ext cx="6860078" cy="4267199"/>
          </a:xfrm>
        </p:spPr>
        <p:txBody>
          <a:bodyPr rtlCol="0">
            <a:normAutofit fontScale="47500" lnSpcReduction="20000"/>
          </a:bodyPr>
          <a:lstStyle/>
          <a:p>
            <a:pPr marL="0" indent="0">
              <a:buNone/>
              <a:defRPr/>
            </a:pPr>
            <a:r>
              <a:rPr lang="en-US" sz="6000" dirty="0"/>
              <a:t>Entering an attendance for a student</a:t>
            </a:r>
            <a:endParaRPr lang="en-US" sz="5100" b="1" dirty="0"/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5100" dirty="0"/>
              <a:t>Find and select the student.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5100" dirty="0"/>
              <a:t>Click on the </a:t>
            </a:r>
            <a:r>
              <a:rPr lang="en-US" sz="5100" b="1" dirty="0"/>
              <a:t>Attendance</a:t>
            </a:r>
            <a:r>
              <a:rPr lang="en-US" sz="5100" dirty="0"/>
              <a:t> page of the selected student.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5100" dirty="0"/>
              <a:t>On the Daily page for the Date you need to enter an attendance code, click on the character (M,T,W,H,F) of the day.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5100" dirty="0"/>
              <a:t>Select the appropriate </a:t>
            </a:r>
            <a:r>
              <a:rPr lang="en-US" sz="5100" b="1" dirty="0"/>
              <a:t>Attendance Code</a:t>
            </a:r>
            <a:r>
              <a:rPr lang="en-US" sz="5100" dirty="0"/>
              <a:t> from the drop down.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5100" dirty="0"/>
              <a:t>Leave </a:t>
            </a:r>
            <a:r>
              <a:rPr lang="en-US" sz="5100" b="1" dirty="0"/>
              <a:t>Time In </a:t>
            </a:r>
            <a:r>
              <a:rPr lang="en-US" sz="5100" dirty="0"/>
              <a:t>and </a:t>
            </a:r>
            <a:r>
              <a:rPr lang="en-US" sz="5100" b="1" dirty="0"/>
              <a:t>Time Out </a:t>
            </a:r>
            <a:r>
              <a:rPr lang="en-US" sz="5100" dirty="0"/>
              <a:t>blank.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5100" dirty="0"/>
              <a:t>Click </a:t>
            </a:r>
            <a:r>
              <a:rPr lang="en-US" sz="5100" b="1" dirty="0"/>
              <a:t>Submit</a:t>
            </a:r>
            <a:r>
              <a:rPr lang="en-US" sz="5100" dirty="0"/>
              <a:t> to save.</a:t>
            </a:r>
          </a:p>
          <a:p>
            <a:pPr marL="0" indent="0"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1628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Entering Daily Attendance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2057400"/>
            <a:ext cx="6667500" cy="4038600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5815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Entering Daily 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To enter attendance, click on a day (M,T,W,H,F). 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8951" y="2800350"/>
            <a:ext cx="2951560" cy="3006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149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Entering Daily 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14550"/>
            <a:ext cx="6553200" cy="3981449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3075" dirty="0"/>
              <a:t>Populate the fields below on the "Daily Attendance" page, then submit the page:</a:t>
            </a:r>
          </a:p>
          <a:p>
            <a:pPr lvl="2">
              <a:buClr>
                <a:schemeClr val="accent3"/>
              </a:buClr>
              <a:defRPr/>
            </a:pPr>
            <a:r>
              <a:rPr lang="en-US" sz="3075" b="1" dirty="0"/>
              <a:t>Attendance Code </a:t>
            </a:r>
            <a:r>
              <a:rPr lang="en-US" sz="3075" dirty="0"/>
              <a:t>- Select the appropriate attendance code.</a:t>
            </a:r>
          </a:p>
          <a:p>
            <a:pPr lvl="2">
              <a:buClr>
                <a:schemeClr val="accent3"/>
              </a:buClr>
              <a:defRPr/>
            </a:pPr>
            <a:r>
              <a:rPr lang="en-US" sz="3075" b="1" dirty="0"/>
              <a:t>Comment </a:t>
            </a:r>
            <a:r>
              <a:rPr lang="en-US" sz="3075" dirty="0"/>
              <a:t>- Enter a comment.</a:t>
            </a:r>
          </a:p>
          <a:p>
            <a:pPr marL="0" indent="0">
              <a:buNone/>
              <a:defRPr/>
            </a:pPr>
            <a:endParaRPr lang="en-US" sz="3075" b="1" dirty="0"/>
          </a:p>
          <a:p>
            <a:pPr marL="0" indent="0">
              <a:buNone/>
              <a:defRPr/>
            </a:pPr>
            <a:r>
              <a:rPr lang="en-US" sz="3075" b="1" dirty="0"/>
              <a:t>Recommended:</a:t>
            </a:r>
            <a:r>
              <a:rPr lang="en-US" sz="3075" dirty="0"/>
              <a:t>  Enter attendance codes that would benefit from additional detailed information (such as On Site Services, etc...)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87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Entering Daily 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6" y="2114550"/>
            <a:ext cx="6909955" cy="3143250"/>
          </a:xfrm>
        </p:spPr>
        <p:txBody>
          <a:bodyPr rtlCol="0">
            <a:normAutofit fontScale="77500" lnSpcReduction="20000"/>
          </a:bodyPr>
          <a:lstStyle/>
          <a:p>
            <a:pPr marL="480060" lvl="1">
              <a:buClr>
                <a:schemeClr val="accent1"/>
              </a:buClr>
              <a:defRPr/>
            </a:pPr>
            <a:r>
              <a:rPr lang="en-US" sz="3000" b="1" dirty="0"/>
              <a:t>Time In:</a:t>
            </a:r>
            <a:r>
              <a:rPr lang="en-US" sz="3000" dirty="0"/>
              <a:t> Enter the time that the student arrived at school.</a:t>
            </a:r>
          </a:p>
          <a:p>
            <a:pPr marL="480060" lvl="1">
              <a:buClr>
                <a:schemeClr val="accent1"/>
              </a:buClr>
              <a:defRPr/>
            </a:pPr>
            <a:r>
              <a:rPr lang="en-US" sz="3000" b="1" dirty="0"/>
              <a:t>Time Out:</a:t>
            </a:r>
            <a:r>
              <a:rPr lang="en-US" sz="3000" dirty="0"/>
              <a:t> Enter the time that the student left school.</a:t>
            </a:r>
            <a:endParaRPr lang="en-US" sz="3000" b="1" dirty="0"/>
          </a:p>
          <a:p>
            <a:pPr marL="480060" lvl="1">
              <a:buClr>
                <a:schemeClr val="accent1"/>
              </a:buClr>
              <a:defRPr/>
            </a:pPr>
            <a:r>
              <a:rPr lang="en-US" sz="3000" b="1" dirty="0"/>
              <a:t>Exclude from Total Time Calculation:</a:t>
            </a:r>
            <a:r>
              <a:rPr lang="en-US" sz="3000" dirty="0"/>
              <a:t> Mark the box to exclude this attendance record from affecting the time attendance calculation for the day (optional).</a:t>
            </a:r>
          </a:p>
          <a:p>
            <a:pPr marL="480060" lvl="1">
              <a:buClr>
                <a:schemeClr val="accent1"/>
              </a:buClr>
              <a:defRPr/>
            </a:pPr>
            <a:r>
              <a:rPr lang="en-US" sz="3000" b="1" dirty="0"/>
              <a:t>Time Comment:</a:t>
            </a:r>
            <a:r>
              <a:rPr lang="en-US" sz="3000" dirty="0"/>
              <a:t> Enter a time comment if above is checked (optional).</a:t>
            </a:r>
          </a:p>
          <a:p>
            <a:pPr marL="480060" lvl="1">
              <a:defRPr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198798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Entering Daily Attendance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2171700"/>
            <a:ext cx="6286500" cy="3257550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165860" y="3444587"/>
            <a:ext cx="4538749" cy="941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98402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Daily Attendance Scenarios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022" y="1828800"/>
            <a:ext cx="6860078" cy="4267199"/>
          </a:xfrm>
        </p:spPr>
        <p:txBody>
          <a:bodyPr rtlCol="0">
            <a:normAutofit fontScale="40000" lnSpcReduction="20000"/>
          </a:bodyPr>
          <a:lstStyle/>
          <a:p>
            <a:pPr marL="0" indent="0">
              <a:buNone/>
              <a:defRPr/>
            </a:pPr>
            <a:r>
              <a:rPr lang="en-US" sz="6000" b="1" dirty="0"/>
              <a:t>Scenario 1:</a:t>
            </a:r>
            <a:r>
              <a:rPr lang="en-US" sz="6000" dirty="0"/>
              <a:t> Entering an attendance for a student that has been absent for the entire day.</a:t>
            </a:r>
          </a:p>
          <a:p>
            <a:pPr marL="0" indent="0">
              <a:buNone/>
              <a:defRPr/>
            </a:pPr>
            <a:endParaRPr lang="en-US" sz="5100" b="1" dirty="0"/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5100" dirty="0"/>
              <a:t>Find and select the student.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5100" dirty="0"/>
              <a:t>Click on the </a:t>
            </a:r>
            <a:r>
              <a:rPr lang="en-US" sz="5100" b="1" dirty="0"/>
              <a:t>Attendance</a:t>
            </a:r>
            <a:r>
              <a:rPr lang="en-US" sz="5100" dirty="0"/>
              <a:t> page of the selected student.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5100" dirty="0"/>
              <a:t>On the Daily page for the Date you need to enter an attendance code, click on the character (M,T,W,H,F) of the day.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5100" dirty="0"/>
              <a:t>Select the appropriate </a:t>
            </a:r>
            <a:r>
              <a:rPr lang="en-US" sz="5100" b="1" dirty="0"/>
              <a:t>Attendance Code</a:t>
            </a:r>
            <a:r>
              <a:rPr lang="en-US" sz="5100" dirty="0"/>
              <a:t> from the drop down.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5100" dirty="0"/>
              <a:t>Leave </a:t>
            </a:r>
            <a:r>
              <a:rPr lang="en-US" sz="5100" b="1" dirty="0"/>
              <a:t>Time In </a:t>
            </a:r>
            <a:r>
              <a:rPr lang="en-US" sz="5100" dirty="0"/>
              <a:t>and </a:t>
            </a:r>
            <a:r>
              <a:rPr lang="en-US" sz="5100" b="1" dirty="0"/>
              <a:t>Time Out </a:t>
            </a:r>
            <a:r>
              <a:rPr lang="en-US" sz="5100" dirty="0"/>
              <a:t>blank.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5100" dirty="0"/>
              <a:t>Click </a:t>
            </a:r>
            <a:r>
              <a:rPr lang="en-US" sz="5100" b="1" dirty="0"/>
              <a:t>Submit</a:t>
            </a:r>
            <a:r>
              <a:rPr lang="en-US" sz="5100" dirty="0"/>
              <a:t> to save.</a:t>
            </a:r>
          </a:p>
          <a:p>
            <a:pPr marL="0" indent="0"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6501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Daily Attendance Scenarios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228850"/>
            <a:ext cx="5657850" cy="3314700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009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Daily Attendance Scenarios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A zero (0) will display above the Attendance Code when an absence Attendance Code is selected.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86100" y="3486150"/>
            <a:ext cx="2743200" cy="18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65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Daily Attendance Scenarios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85763" indent="-385763">
              <a:buFont typeface="+mj-lt"/>
              <a:buAutoNum type="arabicPeriod" startAt="4"/>
              <a:defRPr/>
            </a:pPr>
            <a:r>
              <a:rPr lang="en-US" dirty="0"/>
              <a:t>Select the appropriate </a:t>
            </a:r>
            <a:r>
              <a:rPr lang="en-US" b="1" dirty="0"/>
              <a:t>Attendance Code</a:t>
            </a:r>
            <a:r>
              <a:rPr lang="en-US" dirty="0"/>
              <a:t> from the drop down.</a:t>
            </a:r>
          </a:p>
          <a:p>
            <a:pPr marL="385763" indent="-385763">
              <a:buFont typeface="+mj-lt"/>
              <a:buAutoNum type="arabicPeriod" startAt="4"/>
              <a:defRPr/>
            </a:pPr>
            <a:r>
              <a:rPr lang="en-US" dirty="0"/>
              <a:t>Enter the </a:t>
            </a:r>
            <a:r>
              <a:rPr lang="en-US" b="1" dirty="0"/>
              <a:t>Time In</a:t>
            </a:r>
            <a:r>
              <a:rPr lang="en-US" dirty="0"/>
              <a:t> for when the student arrived at school.</a:t>
            </a:r>
          </a:p>
          <a:p>
            <a:pPr marL="385763" indent="-385763">
              <a:buFont typeface="+mj-lt"/>
              <a:buAutoNum type="arabicPeriod" startAt="4"/>
              <a:defRPr/>
            </a:pPr>
            <a:r>
              <a:rPr lang="en-US" dirty="0"/>
              <a:t>Then enter the </a:t>
            </a:r>
            <a:r>
              <a:rPr lang="en-US" b="1" dirty="0"/>
              <a:t>Time Out</a:t>
            </a:r>
            <a:r>
              <a:rPr lang="en-US" dirty="0"/>
              <a:t> for when the student left school.</a:t>
            </a:r>
          </a:p>
          <a:p>
            <a:pPr marL="385763" indent="-385763">
              <a:buFont typeface="+mj-lt"/>
              <a:buAutoNum type="arabicPeriod" startAt="4"/>
              <a:defRPr/>
            </a:pPr>
            <a:r>
              <a:rPr lang="en-US" dirty="0"/>
              <a:t>Click </a:t>
            </a:r>
            <a:r>
              <a:rPr lang="en-US" b="1" dirty="0"/>
              <a:t>Submit</a:t>
            </a:r>
            <a:r>
              <a:rPr lang="en-US" dirty="0"/>
              <a:t> to save.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52400" y="762000"/>
            <a:ext cx="8520600" cy="1066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/>
              <a:t>Chronic Absenteeism	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748145" y="2009724"/>
            <a:ext cx="8084155" cy="41624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sz="2800" dirty="0"/>
              <a:t>The 10 percent is based on the individual student’s enrollment</a:t>
            </a:r>
            <a:endParaRPr sz="2800" dirty="0"/>
          </a:p>
          <a:p>
            <a:pPr marL="342900" indent="-342900">
              <a:spcBef>
                <a:spcPts val="1600"/>
              </a:spcBef>
            </a:pPr>
            <a:r>
              <a:rPr lang="en" sz="2800" dirty="0"/>
              <a:t>40 days enrolled= 4 days absent</a:t>
            </a:r>
            <a:endParaRPr sz="2800" dirty="0"/>
          </a:p>
          <a:p>
            <a:pPr marL="342900" indent="-342900">
              <a:spcBef>
                <a:spcPts val="1600"/>
              </a:spcBef>
            </a:pPr>
            <a:r>
              <a:rPr lang="en" sz="2800" dirty="0"/>
              <a:t>90 days enrolled= 9 days absent</a:t>
            </a:r>
            <a:endParaRPr sz="2800" dirty="0"/>
          </a:p>
          <a:p>
            <a:pPr marL="342900" indent="-342900">
              <a:spcBef>
                <a:spcPts val="1600"/>
              </a:spcBef>
            </a:pPr>
            <a:r>
              <a:rPr lang="en" sz="2800" dirty="0"/>
              <a:t>130 days enrolled= 13 days absent</a:t>
            </a:r>
            <a:endParaRPr sz="2800" dirty="0"/>
          </a:p>
          <a:p>
            <a:pPr marL="342900" indent="-342900">
              <a:spcBef>
                <a:spcPts val="1600"/>
              </a:spcBef>
            </a:pPr>
            <a:r>
              <a:rPr lang="en" sz="2800" dirty="0"/>
              <a:t>180 days enrolled =18 days absent</a:t>
            </a:r>
            <a:endParaRPr sz="2800" dirty="0"/>
          </a:p>
          <a:p>
            <a:pPr marL="342900" indent="-342900">
              <a:spcBef>
                <a:spcPts val="1600"/>
              </a:spcBef>
              <a:spcAft>
                <a:spcPts val="160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7432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Daily Attendance Scenarios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817" y="2455070"/>
            <a:ext cx="5236369" cy="2713435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019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Daily Attendance Scenarios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When you enter a </a:t>
            </a:r>
            <a:r>
              <a:rPr lang="en-US" b="1" dirty="0"/>
              <a:t>Time In </a:t>
            </a:r>
            <a:r>
              <a:rPr lang="en-US" dirty="0"/>
              <a:t>and </a:t>
            </a:r>
            <a:r>
              <a:rPr lang="en-US" b="1" dirty="0"/>
              <a:t>Time Out, </a:t>
            </a:r>
            <a:r>
              <a:rPr lang="en-US" dirty="0"/>
              <a:t>the Attendance Code will display with  zero (0) minutes above the attendance code.</a:t>
            </a:r>
          </a:p>
          <a:p>
            <a:pPr>
              <a:defRPr/>
            </a:pPr>
            <a:r>
              <a:rPr lang="en-US" dirty="0"/>
              <a:t>The time out that was entered will display below.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724400"/>
            <a:ext cx="3314700" cy="1682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768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Daily Attendance Scenarios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To verify how many minutes were calculated for that day click on the day.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3086100"/>
            <a:ext cx="3543300" cy="222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40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Daily Attendance Scenarios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The “Edit Daily Attendance” will open and the minutes the student was present for that day will appear.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3314700"/>
            <a:ext cx="645795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573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Chronic Absenteeism-Daily Attendance-Early Dismissal</a:t>
            </a:r>
          </a:p>
        </p:txBody>
      </p:sp>
      <p:pic>
        <p:nvPicPr>
          <p:cNvPr id="1027" name="Picture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08" y="2724497"/>
            <a:ext cx="290581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29" y="2810222"/>
            <a:ext cx="233832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735812"/>
            <a:ext cx="7582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/>
              <a:t>Scenario 2:</a:t>
            </a:r>
            <a:r>
              <a:rPr lang="en-US" sz="2400" dirty="0"/>
              <a:t> Entering an attendance code for a student who leaves school early, but attend 50 percent of the day.</a:t>
            </a:r>
          </a:p>
        </p:txBody>
      </p:sp>
    </p:spTree>
    <p:extLst>
      <p:ext uri="{BB962C8B-B14F-4D97-AF65-F5344CB8AC3E}">
        <p14:creationId xmlns:p14="http://schemas.microsoft.com/office/powerpoint/2010/main" val="2211715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Chronic Absenteeism-Daily Attendance-Dismissal</a:t>
            </a:r>
          </a:p>
        </p:txBody>
      </p:sp>
      <p:pic>
        <p:nvPicPr>
          <p:cNvPr id="2051" name="Picture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07" y="2754631"/>
            <a:ext cx="228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3" y="3951663"/>
            <a:ext cx="2926080" cy="179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4" y="2690833"/>
            <a:ext cx="2868929" cy="126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1557232"/>
            <a:ext cx="6830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/>
              <a:t>Scenario 2:</a:t>
            </a:r>
            <a:r>
              <a:rPr lang="en-US" sz="2400" dirty="0"/>
              <a:t> Entering an attendance code for a student who leaves school early, but did not attend 50 percent of the day. </a:t>
            </a:r>
          </a:p>
        </p:txBody>
      </p:sp>
    </p:spTree>
    <p:extLst>
      <p:ext uri="{BB962C8B-B14F-4D97-AF65-F5344CB8AC3E}">
        <p14:creationId xmlns:p14="http://schemas.microsoft.com/office/powerpoint/2010/main" val="2317856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Chronic Absenteeism-Daily Attendance-Check-in</a:t>
            </a:r>
          </a:p>
        </p:txBody>
      </p:sp>
      <p:pic>
        <p:nvPicPr>
          <p:cNvPr id="3074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57107"/>
            <a:ext cx="3086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262058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6849" y="2056778"/>
            <a:ext cx="6770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/>
              <a:t>Scenario 2:</a:t>
            </a:r>
            <a:r>
              <a:rPr lang="en-US" sz="2400" dirty="0"/>
              <a:t> Entering an attendance code for a student who leaves school for a medical appointment and returns. This student attend 50 percent of the day.</a:t>
            </a:r>
          </a:p>
        </p:txBody>
      </p:sp>
    </p:spTree>
    <p:extLst>
      <p:ext uri="{BB962C8B-B14F-4D97-AF65-F5344CB8AC3E}">
        <p14:creationId xmlns:p14="http://schemas.microsoft.com/office/powerpoint/2010/main" val="3773360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Chronic Absenteeism-Daily Attendance-Medical</a:t>
            </a:r>
          </a:p>
        </p:txBody>
      </p:sp>
      <p:pic>
        <p:nvPicPr>
          <p:cNvPr id="4100" name="Picture 4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92" y="3055960"/>
            <a:ext cx="2983230" cy="328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43" y="2820284"/>
            <a:ext cx="2819400" cy="185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43" y="4876800"/>
            <a:ext cx="2514600" cy="152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9081" y="1619955"/>
            <a:ext cx="6803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/>
              <a:t>Scenario 2:</a:t>
            </a:r>
            <a:r>
              <a:rPr lang="en-US" sz="2400" dirty="0"/>
              <a:t> Entering an attendance code for a student who leaves for a medical appointment, but did not attend 50 percent of the day.</a:t>
            </a:r>
          </a:p>
        </p:txBody>
      </p:sp>
    </p:spTree>
    <p:extLst>
      <p:ext uri="{BB962C8B-B14F-4D97-AF65-F5344CB8AC3E}">
        <p14:creationId xmlns:p14="http://schemas.microsoft.com/office/powerpoint/2010/main" val="2082239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SC48 Daily Attendance Validation Report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SC 48 Daily Attendance Validation Report flags students who are coded with a present code who </a:t>
            </a:r>
            <a:r>
              <a:rPr lang="en-US" u="sng" dirty="0"/>
              <a:t>did not attend 50 percent </a:t>
            </a:r>
            <a:r>
              <a:rPr lang="en-US" dirty="0"/>
              <a:t>of the school day.</a:t>
            </a:r>
          </a:p>
          <a:p>
            <a:r>
              <a:rPr lang="en-US" dirty="0"/>
              <a:t>The SC 48 Daily Validation Reports flags the following present codes listed below:</a:t>
            </a:r>
          </a:p>
          <a:p>
            <a:pPr marL="657225" lvl="2" indent="0" fontAlgn="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>
                <a:latin typeface="Calibri" panose="020F0502020204030204" pitchFamily="34" charset="0"/>
              </a:rPr>
              <a:t>Excused Tardy-SC-ETRD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</a:rPr>
              <a:t>Bus Tardy-SC-TRD</a:t>
            </a:r>
            <a:br>
              <a:rPr lang="en-US" sz="1850" dirty="0">
                <a:latin typeface="Arial" panose="020B0604020202020204" pitchFamily="34" charset="0"/>
              </a:rPr>
            </a:br>
            <a:r>
              <a:rPr lang="en-US" b="1" dirty="0">
                <a:latin typeface="Calibri" panose="020F0502020204030204" pitchFamily="34" charset="0"/>
              </a:rPr>
              <a:t>Unexcused Tardy-SC-UTRD</a:t>
            </a:r>
          </a:p>
          <a:p>
            <a:pPr marL="657225" lvl="2" indent="0" fontAlgn="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>
                <a:latin typeface="Calibri" panose="020F0502020204030204" pitchFamily="34" charset="0"/>
              </a:rPr>
              <a:t>Check-In-SC-CKIN</a:t>
            </a:r>
          </a:p>
          <a:p>
            <a:pPr marL="657225" lvl="2" indent="0" fontAlgn="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>
                <a:latin typeface="Calibri" panose="020F0502020204030204" pitchFamily="34" charset="0"/>
              </a:rPr>
              <a:t>Unexcused Early Dismissal-SC-UEDM</a:t>
            </a:r>
          </a:p>
          <a:p>
            <a:pPr fontAlgn="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Schools must correct the information display on SC48 Daily Attendance Validation Report by entering an absent code. This report should be corrected before submitting the final chronic absenteeism data.</a:t>
            </a:r>
          </a:p>
          <a:p>
            <a:pPr marL="0" indent="0" fontAlgn="t">
              <a:lnSpc>
                <a:spcPct val="115000"/>
              </a:lnSpc>
              <a:spcBef>
                <a:spcPts val="0"/>
              </a:spcBef>
              <a:buNone/>
            </a:pPr>
            <a:endParaRPr lang="en-US" b="1" dirty="0">
              <a:latin typeface="Calibri" panose="020F0502020204030204" pitchFamily="34" charset="0"/>
            </a:endParaRPr>
          </a:p>
          <a:p>
            <a:pPr marL="257175" lvl="1" indent="0" fontAlgn="t">
              <a:lnSpc>
                <a:spcPct val="115000"/>
              </a:lnSpc>
              <a:spcBef>
                <a:spcPts val="0"/>
              </a:spcBef>
              <a:buNone/>
            </a:pPr>
            <a:endParaRPr lang="en-US" sz="2250" dirty="0">
              <a:latin typeface="Arial" panose="020B0604020202020204" pitchFamily="34" charset="0"/>
            </a:endParaRPr>
          </a:p>
          <a:p>
            <a:pPr marL="257175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86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SC48 Daily Attendance Validation Report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SC48 Daily Attendance Validation Report Changes.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Check-in and Unexcused Early Dismissal added to this report.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638198E-7845-4843-8114-6B9DA8FD3EF6}" type="slidenum">
              <a:rPr lang="en-US" smtClean="0"/>
              <a:t>39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08" y="4052545"/>
            <a:ext cx="4928295" cy="153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5767921"/>
            <a:ext cx="5376182" cy="47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8" dirty="0"/>
              <a:t>Note: This validation report is </a:t>
            </a:r>
            <a:r>
              <a:rPr lang="en-US" sz="1238" b="1" u="sng" dirty="0"/>
              <a:t>ONLY</a:t>
            </a:r>
            <a:r>
              <a:rPr lang="en-US" sz="1238" dirty="0"/>
              <a:t> for schools that take daily attendance only. (Elementary Schools with 1 period in their Bell Schedule)</a:t>
            </a:r>
          </a:p>
        </p:txBody>
      </p:sp>
    </p:spTree>
    <p:extLst>
      <p:ext uri="{BB962C8B-B14F-4D97-AF65-F5344CB8AC3E}">
        <p14:creationId xmlns:p14="http://schemas.microsoft.com/office/powerpoint/2010/main" val="365113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Absenteeism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absenteeism  reporting will include the following absences: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7532997"/>
              </p:ext>
            </p:extLst>
          </p:nvPr>
        </p:nvGraphicFramePr>
        <p:xfrm>
          <a:off x="1447800" y="3200400"/>
          <a:ext cx="62484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3478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Chronic Absenteeism (Meeting Attendance)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Meeting Attendance:</a:t>
            </a:r>
            <a:endParaRPr lang="en-US" dirty="0"/>
          </a:p>
          <a:p>
            <a:r>
              <a:rPr lang="en-US" dirty="0"/>
              <a:t>The following scenario is based on a high school bell schedule of 423 minutes. </a:t>
            </a:r>
          </a:p>
          <a:p>
            <a:pPr lvl="1"/>
            <a:r>
              <a:rPr lang="en-US" dirty="0"/>
              <a:t> A student is present if he/she are in instruction for 212 (211.5 rounded up) minutes, if a student is scheduled for 423 minutes. </a:t>
            </a:r>
          </a:p>
          <a:p>
            <a:pPr lvl="1"/>
            <a:r>
              <a:rPr lang="en-US" dirty="0"/>
              <a:t>Attendance must be taken each class period.</a:t>
            </a:r>
          </a:p>
          <a:p>
            <a:r>
              <a:rPr lang="en-US" dirty="0"/>
              <a:t>The Chronic Absenteeism reports looks at the entire minutes in the bell schedule for a school day, then looks at the individual student’s schedule for a school day. See table below: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6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Chronic absenteeism (Meeting Attendance)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04036" y="2209800"/>
            <a:ext cx="2618510" cy="382618"/>
          </a:xfrm>
        </p:spPr>
        <p:txBody>
          <a:bodyPr>
            <a:noAutofit/>
          </a:bodyPr>
          <a:lstStyle/>
          <a:p>
            <a:r>
              <a:rPr lang="en-US" sz="1800" dirty="0"/>
              <a:t>CA-Present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785534" y="2811257"/>
          <a:ext cx="3444065" cy="2979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5446">
                  <a:extLst>
                    <a:ext uri="{9D8B030D-6E8A-4147-A177-3AD203B41FA5}">
                      <a16:colId xmlns:a16="http://schemas.microsoft.com/office/drawing/2014/main" val="1520304417"/>
                    </a:ext>
                  </a:extLst>
                </a:gridCol>
                <a:gridCol w="912873">
                  <a:extLst>
                    <a:ext uri="{9D8B030D-6E8A-4147-A177-3AD203B41FA5}">
                      <a16:colId xmlns:a16="http://schemas.microsoft.com/office/drawing/2014/main" val="3010067215"/>
                    </a:ext>
                  </a:extLst>
                </a:gridCol>
                <a:gridCol w="1071733">
                  <a:extLst>
                    <a:ext uri="{9D8B030D-6E8A-4147-A177-3AD203B41FA5}">
                      <a16:colId xmlns:a16="http://schemas.microsoft.com/office/drawing/2014/main" val="303655023"/>
                    </a:ext>
                  </a:extLst>
                </a:gridCol>
                <a:gridCol w="754013">
                  <a:extLst>
                    <a:ext uri="{9D8B030D-6E8A-4147-A177-3AD203B41FA5}">
                      <a16:colId xmlns:a16="http://schemas.microsoft.com/office/drawing/2014/main" val="1207757126"/>
                    </a:ext>
                  </a:extLst>
                </a:gridCol>
              </a:tblGrid>
              <a:tr h="425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Student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Scheduled minutes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Number of minutes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Present or Absent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extLst>
                  <a:ext uri="{0D108BD9-81ED-4DB2-BD59-A6C34878D82A}">
                    <a16:rowId xmlns:a16="http://schemas.microsoft.com/office/drawing/2014/main" val="1963299163"/>
                  </a:ext>
                </a:extLst>
              </a:tr>
              <a:tr h="851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Student A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360 minutes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</a:rPr>
                        <a:t>179  (Not 50% of the student’s schedule)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Absent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extLst>
                  <a:ext uri="{0D108BD9-81ED-4DB2-BD59-A6C34878D82A}">
                    <a16:rowId xmlns:a16="http://schemas.microsoft.com/office/drawing/2014/main" val="2616806391"/>
                  </a:ext>
                </a:extLst>
              </a:tr>
              <a:tr h="851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Student B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400 minutes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</a:rPr>
                        <a:t>199 (Not 50% of the student’s schedule)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Absent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extLst>
                  <a:ext uri="{0D108BD9-81ED-4DB2-BD59-A6C34878D82A}">
                    <a16:rowId xmlns:a16="http://schemas.microsoft.com/office/drawing/2014/main" val="2057360248"/>
                  </a:ext>
                </a:extLst>
              </a:tr>
              <a:tr h="851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Student C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423 minutes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</a:rPr>
                        <a:t>211 (Not 50% of the student’s schedule)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Absent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extLst>
                  <a:ext uri="{0D108BD9-81ED-4DB2-BD59-A6C34878D82A}">
                    <a16:rowId xmlns:a16="http://schemas.microsoft.com/office/drawing/2014/main" val="1095370447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85534" y="2209800"/>
            <a:ext cx="2612898" cy="409554"/>
          </a:xfrm>
        </p:spPr>
        <p:txBody>
          <a:bodyPr>
            <a:noAutofit/>
          </a:bodyPr>
          <a:lstStyle/>
          <a:p>
            <a:r>
              <a:rPr lang="en-US" sz="2000" dirty="0"/>
              <a:t>CA-Absent</a:t>
            </a: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sz="half" idx="4294967295"/>
          </p:nvPr>
        </p:nvGraphicFramePr>
        <p:xfrm>
          <a:off x="1104036" y="2768457"/>
          <a:ext cx="2934563" cy="3022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085">
                  <a:extLst>
                    <a:ext uri="{9D8B030D-6E8A-4147-A177-3AD203B41FA5}">
                      <a16:colId xmlns:a16="http://schemas.microsoft.com/office/drawing/2014/main" val="3110721809"/>
                    </a:ext>
                  </a:extLst>
                </a:gridCol>
                <a:gridCol w="777826">
                  <a:extLst>
                    <a:ext uri="{9D8B030D-6E8A-4147-A177-3AD203B41FA5}">
                      <a16:colId xmlns:a16="http://schemas.microsoft.com/office/drawing/2014/main" val="4236791889"/>
                    </a:ext>
                  </a:extLst>
                </a:gridCol>
                <a:gridCol w="777826">
                  <a:extLst>
                    <a:ext uri="{9D8B030D-6E8A-4147-A177-3AD203B41FA5}">
                      <a16:colId xmlns:a16="http://schemas.microsoft.com/office/drawing/2014/main" val="904519593"/>
                    </a:ext>
                  </a:extLst>
                </a:gridCol>
                <a:gridCol w="777826">
                  <a:extLst>
                    <a:ext uri="{9D8B030D-6E8A-4147-A177-3AD203B41FA5}">
                      <a16:colId xmlns:a16="http://schemas.microsoft.com/office/drawing/2014/main" val="216225097"/>
                    </a:ext>
                  </a:extLst>
                </a:gridCol>
              </a:tblGrid>
              <a:tr h="490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Student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Scheduled minutes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Number of minutes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Present or Absent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extLst>
                  <a:ext uri="{0D108BD9-81ED-4DB2-BD59-A6C34878D82A}">
                    <a16:rowId xmlns:a16="http://schemas.microsoft.com/office/drawing/2014/main" val="1602499849"/>
                  </a:ext>
                </a:extLst>
              </a:tr>
              <a:tr h="8664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Student A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360 minutes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</a:rPr>
                        <a:t>180 (50% of the student’s schedule)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Present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extLst>
                  <a:ext uri="{0D108BD9-81ED-4DB2-BD59-A6C34878D82A}">
                    <a16:rowId xmlns:a16="http://schemas.microsoft.com/office/drawing/2014/main" val="2728005078"/>
                  </a:ext>
                </a:extLst>
              </a:tr>
              <a:tr h="83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Student B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400 minutes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200 (50% of the student’s schedule)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Present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extLst>
                  <a:ext uri="{0D108BD9-81ED-4DB2-BD59-A6C34878D82A}">
                    <a16:rowId xmlns:a16="http://schemas.microsoft.com/office/drawing/2014/main" val="1549310235"/>
                  </a:ext>
                </a:extLst>
              </a:tr>
              <a:tr h="83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Student C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423 minutes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212 (50% of the student’s schedule)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Present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77" marR="20777" marT="0" marB="0"/>
                </a:tc>
                <a:extLst>
                  <a:ext uri="{0D108BD9-81ED-4DB2-BD59-A6C34878D82A}">
                    <a16:rowId xmlns:a16="http://schemas.microsoft.com/office/drawing/2014/main" val="4166547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1613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Entering Meeting Attendance 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838200" y="2057401"/>
            <a:ext cx="71628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/>
              <a:t>Middle Schools and High Schools will have to take attendance every period (meeting).</a:t>
            </a:r>
          </a:p>
          <a:p>
            <a:pPr marL="0" indent="0">
              <a:buNone/>
            </a:pPr>
            <a:endParaRPr lang="en-US" altLang="en-US" dirty="0"/>
          </a:p>
          <a:p>
            <a:pPr marL="685800" lvl="1" indent="-385763">
              <a:buClr>
                <a:schemeClr val="accent1"/>
              </a:buClr>
              <a:buFont typeface="Book Antiqua" pitchFamily="18" charset="0"/>
              <a:buAutoNum type="arabicPeriod"/>
            </a:pPr>
            <a:r>
              <a:rPr lang="en-US" altLang="en-US" sz="2100" dirty="0"/>
              <a:t>Select a student from the Start Page.</a:t>
            </a:r>
          </a:p>
          <a:p>
            <a:pPr marL="685800" lvl="1" indent="-385763">
              <a:buClr>
                <a:schemeClr val="accent1"/>
              </a:buClr>
              <a:buFont typeface="Book Antiqua" pitchFamily="18" charset="0"/>
              <a:buAutoNum type="arabicPeriod"/>
            </a:pPr>
            <a:r>
              <a:rPr lang="en-US" altLang="en-US" sz="2100" dirty="0"/>
              <a:t>Click </a:t>
            </a:r>
            <a:r>
              <a:rPr lang="en-US" altLang="en-US" sz="2100" b="1" dirty="0"/>
              <a:t>Attendance </a:t>
            </a:r>
            <a:r>
              <a:rPr lang="en-US" altLang="en-US" sz="2100" dirty="0"/>
              <a:t>on the student's screen.</a:t>
            </a:r>
          </a:p>
          <a:p>
            <a:pPr marL="685800" lvl="1" indent="-385763">
              <a:buClr>
                <a:schemeClr val="accent1"/>
              </a:buClr>
              <a:buFont typeface="Book Antiqua" pitchFamily="18" charset="0"/>
              <a:buAutoNum type="arabicPeriod"/>
            </a:pPr>
            <a:r>
              <a:rPr lang="en-US" altLang="en-US" sz="2100" dirty="0"/>
              <a:t>Select </a:t>
            </a:r>
            <a:r>
              <a:rPr lang="en-US" altLang="en-US" sz="2100" b="1" dirty="0"/>
              <a:t>Meeting</a:t>
            </a:r>
            <a:r>
              <a:rPr lang="en-US" altLang="en-US" sz="2100" dirty="0"/>
              <a:t> from the top of the page.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8299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Entering Meeting Attendance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108" y="2382052"/>
            <a:ext cx="7138734" cy="2851849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1" y="2792263"/>
            <a:ext cx="285750" cy="1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92" y="2817736"/>
            <a:ext cx="1143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770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Entering Meeting Attendance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114550"/>
            <a:ext cx="6172200" cy="3657600"/>
          </a:xfrm>
        </p:spPr>
        <p:txBody>
          <a:bodyPr rtlCol="0">
            <a:normAutofit fontScale="62500" lnSpcReduction="20000"/>
          </a:bodyPr>
          <a:lstStyle/>
          <a:p>
            <a:pPr marL="385763" indent="-385763">
              <a:buFont typeface="+mj-lt"/>
              <a:buAutoNum type="arabicPeriod" startAt="4"/>
              <a:defRPr/>
            </a:pPr>
            <a:r>
              <a:rPr lang="en-US" dirty="0"/>
              <a:t>The Meeting attendance screen displays seven weeks across the top of the page and the student's active enrollments along the left hand side, listed according to expression.</a:t>
            </a:r>
          </a:p>
          <a:p>
            <a:pPr marL="385763" indent="-385763">
              <a:buFont typeface="+mj-lt"/>
              <a:buAutoNum type="arabicPeriod" startAt="4"/>
              <a:defRPr/>
            </a:pPr>
            <a:r>
              <a:rPr lang="en-US" dirty="0"/>
              <a:t>To enter attendance, click on a week (9/5-9/9). </a:t>
            </a:r>
          </a:p>
          <a:p>
            <a:pPr marL="385763" indent="-385763">
              <a:buFont typeface="+mj-lt"/>
              <a:buAutoNum type="arabicPeriod" startAt="4"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Note:</a:t>
            </a:r>
            <a:r>
              <a:rPr lang="en-US" dirty="0"/>
              <a:t>  If the appropriate week is not listed, change the term at the top of the page to a term with a date range that includes the week.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934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Entering Meeting Attendance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2575323"/>
            <a:ext cx="6172200" cy="2472928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1" y="2792263"/>
            <a:ext cx="285750" cy="1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7736"/>
            <a:ext cx="1143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4277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Entering Meeting Attendance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85763" indent="-385763">
              <a:buFont typeface="+mj-lt"/>
              <a:buAutoNum type="arabicPeriod" startAt="6"/>
              <a:defRPr/>
            </a:pPr>
            <a:r>
              <a:rPr lang="en-US" dirty="0"/>
              <a:t>Select an attendance code from the "Current attendance code" drop-down.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30" y="2857500"/>
            <a:ext cx="6511871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152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Entering Meeting Attendance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Book Antiqua" pitchFamily="18" charset="0"/>
              <a:buAutoNum type="arabicPeriod" startAt="7"/>
            </a:pPr>
            <a:r>
              <a:rPr lang="en-US" altLang="en-US" dirty="0"/>
              <a:t>After selecting the “Current attendance code,” click in each expression box for each period the student needs an absence attendance code.</a:t>
            </a:r>
          </a:p>
          <a:p>
            <a:pPr marL="385763" indent="-385763">
              <a:buFont typeface="Book Antiqua" pitchFamily="18" charset="0"/>
              <a:buAutoNum type="arabicPeriod" startAt="7"/>
            </a:pPr>
            <a:endParaRPr lang="en-US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643970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380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Entering Meeting 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114551"/>
            <a:ext cx="6172200" cy="3337322"/>
          </a:xfrm>
        </p:spPr>
        <p:txBody>
          <a:bodyPr rtlCol="0">
            <a:normAutofit fontScale="92500" lnSpcReduction="20000"/>
          </a:bodyPr>
          <a:lstStyle/>
          <a:p>
            <a:pPr marL="385763" indent="-385763">
              <a:buFont typeface="+mj-lt"/>
              <a:buAutoNum type="arabicPeriod" startAt="8"/>
              <a:defRPr/>
            </a:pPr>
            <a:r>
              <a:rPr lang="en-US" dirty="0"/>
              <a:t>Click </a:t>
            </a:r>
            <a:r>
              <a:rPr lang="en-US" b="1" dirty="0"/>
              <a:t>Submit</a:t>
            </a:r>
            <a:r>
              <a:rPr lang="en-US" dirty="0"/>
              <a:t> to save changes</a:t>
            </a:r>
          </a:p>
          <a:p>
            <a:pPr marL="385763" indent="-385763">
              <a:buFont typeface="+mj-lt"/>
              <a:buAutoNum type="arabicPeriod" startAt="8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b="1" dirty="0"/>
              <a:t>Note:</a:t>
            </a:r>
            <a:r>
              <a:rPr lang="en-US" dirty="0"/>
              <a:t>  When taking meeting attendance, there is no field to enter </a:t>
            </a:r>
            <a:r>
              <a:rPr lang="en-US" b="1" dirty="0"/>
              <a:t>Time In </a:t>
            </a:r>
            <a:r>
              <a:rPr lang="en-US" dirty="0"/>
              <a:t>and </a:t>
            </a:r>
            <a:r>
              <a:rPr lang="en-US" b="1" dirty="0"/>
              <a:t>Time Out</a:t>
            </a:r>
            <a:r>
              <a:rPr lang="en-US" dirty="0"/>
              <a:t>.  Enter Time In and Time Out in the comments.</a:t>
            </a:r>
          </a:p>
        </p:txBody>
      </p:sp>
    </p:spTree>
    <p:extLst>
      <p:ext uri="{BB962C8B-B14F-4D97-AF65-F5344CB8AC3E}">
        <p14:creationId xmlns:p14="http://schemas.microsoft.com/office/powerpoint/2010/main" val="37468365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Attendance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95400"/>
            <a:ext cx="8176448" cy="462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8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Absenteeism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Data will be reported at the </a:t>
            </a:r>
            <a:r>
              <a:rPr lang="en-US" sz="2400" u="sng" dirty="0"/>
              <a:t>school level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Grade Levels- K-12 (no age exemptions)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Students must be enrolled at least 10 days at any time during the school year to be reported as chronically absent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Data will be reported by: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Gender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Ethnicity/Race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Disability Status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504 Status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LEP Status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Homeless Status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00662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7543800" cy="1449387"/>
          </a:xfrm>
        </p:spPr>
        <p:txBody>
          <a:bodyPr/>
          <a:lstStyle/>
          <a:p>
            <a:r>
              <a:rPr lang="en-US" dirty="0"/>
              <a:t>Meeting Attendance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72479"/>
            <a:ext cx="8572500" cy="467783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858000" y="853647"/>
            <a:ext cx="1676400" cy="1143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1618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Customized Chronic Absenteeism, Attendance Reports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On the Start page click </a:t>
            </a:r>
            <a:r>
              <a:rPr lang="en-US" sz="2800" b="1" dirty="0"/>
              <a:t>System Reports</a:t>
            </a:r>
            <a:r>
              <a:rPr lang="en-US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Click on the </a:t>
            </a:r>
            <a:r>
              <a:rPr lang="en-US" sz="2800" b="1" dirty="0"/>
              <a:t>State</a:t>
            </a:r>
            <a:r>
              <a:rPr lang="en-US" sz="2800" dirty="0"/>
              <a:t> tab.</a:t>
            </a:r>
          </a:p>
          <a:p>
            <a:pPr lvl="1"/>
            <a:endParaRPr lang="en-US" sz="2800" dirty="0"/>
          </a:p>
          <a:p>
            <a:pPr marL="1257300" lvl="2" indent="-342900">
              <a:buFont typeface="+mj-lt"/>
              <a:buAutoNum type="arabicPeriod"/>
            </a:pPr>
            <a:r>
              <a:rPr lang="en-US" sz="2800" dirty="0"/>
              <a:t>Chronic Absenteeism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800" dirty="0"/>
              <a:t>Attendance</a:t>
            </a:r>
          </a:p>
          <a:p>
            <a:pPr lvl="2"/>
            <a:endParaRPr lang="en-US" sz="28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4201656"/>
            <a:ext cx="7543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659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231" y="457201"/>
            <a:ext cx="7132321" cy="12192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dirty="0"/>
              <a:t>SC 37 Chronic Absenteeism Update  Process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231" y="1752600"/>
            <a:ext cx="6984769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44" dirty="0"/>
              <a:t>The Chronic Absenteeism Update Process will flag students identified as chronically absent.  The student must meet the following requirements to be flagged as “Y” for chronically absent:</a:t>
            </a:r>
          </a:p>
          <a:p>
            <a:pPr lvl="0"/>
            <a:r>
              <a:rPr lang="en-US" sz="1744" dirty="0"/>
              <a:t>A student must be enrolled at a school for at least 10 membership days to be included in the calculation. </a:t>
            </a:r>
          </a:p>
          <a:p>
            <a:pPr lvl="0"/>
            <a:r>
              <a:rPr lang="en-US" sz="1744" dirty="0"/>
              <a:t>A student will be flagged as a ‘Y’ (chronically absent) if the attendance recorded in PowerSchool reaches or exceeds the 10 percent days absent of membership days. Absences will include excused, unexcused and/or out of school suspensions. </a:t>
            </a:r>
          </a:p>
          <a:p>
            <a:pPr lvl="0"/>
            <a:r>
              <a:rPr lang="en-US" sz="1744" dirty="0"/>
              <a:t>A student is considered absent if not present 50% or more of the school day.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72" y="5105400"/>
            <a:ext cx="675792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6813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Chronic Absenteeism </a:t>
            </a:r>
            <a:br>
              <a:rPr lang="en-US" dirty="0"/>
            </a:br>
            <a:r>
              <a:rPr lang="en-US" dirty="0"/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Please make sure the following steps are followed before submitting data to SCDE:</a:t>
            </a:r>
          </a:p>
          <a:p>
            <a:pPr lvl="1"/>
            <a:r>
              <a:rPr lang="en-US" dirty="0"/>
              <a:t>Run the SC 37 Chronic Absenteeism Update Process for all schools in the district. </a:t>
            </a:r>
          </a:p>
          <a:p>
            <a:pPr lvl="1"/>
            <a:r>
              <a:rPr lang="en-US" dirty="0"/>
              <a:t>Run the SC 38 Chronic Absenteeism School Level Report (pdf version) for all schools in the district.</a:t>
            </a:r>
          </a:p>
          <a:p>
            <a:pPr lvl="1"/>
            <a:r>
              <a:rPr lang="en-US" dirty="0"/>
              <a:t>Review the school membership days at the top of the SC 38 Chronic Absenteeism School report to ensure the information is updated to the current collection cycle</a:t>
            </a:r>
          </a:p>
          <a:p>
            <a:pPr lvl="1"/>
            <a:r>
              <a:rPr lang="en-US" dirty="0"/>
              <a:t>Review the report to ensure that the students are reported accurately. </a:t>
            </a:r>
          </a:p>
          <a:p>
            <a:pPr lvl="1"/>
            <a:r>
              <a:rPr lang="en-US" dirty="0"/>
              <a:t>Review the entry and exit dates for students identified to ensure that this information is correct.</a:t>
            </a:r>
          </a:p>
          <a:p>
            <a:pPr lvl="1"/>
            <a:r>
              <a:rPr lang="en-US" dirty="0"/>
              <a:t>Review the reports to ensure that “No Show” students are not reported.</a:t>
            </a:r>
          </a:p>
          <a:p>
            <a:pPr lvl="1"/>
            <a:r>
              <a:rPr lang="en-US" dirty="0"/>
              <a:t>Compare the ADT reports to SC 38 Chronic Absenteeism School Level Report (pdf version) for all schools in the district.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624513"/>
            <a:ext cx="2133600" cy="273844"/>
          </a:xfrm>
        </p:spPr>
        <p:txBody>
          <a:bodyPr/>
          <a:lstStyle/>
          <a:p>
            <a:pPr defTabSz="685800"/>
            <a:fld id="{2638198E-7845-4843-8114-6B9DA8FD3EF6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/>
              </a:rPr>
              <a:pPr defTabSz="685800"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53476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19" y="990601"/>
            <a:ext cx="6671551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SC38 Chronic Absenteeism School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807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Select Alternative Students Only was added to the input page</a:t>
            </a:r>
            <a:r>
              <a:rPr lang="en-US" sz="135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48" y="2442865"/>
            <a:ext cx="8359101" cy="3664803"/>
          </a:xfrm>
          <a:prstGeom prst="rect">
            <a:avLst/>
          </a:prstGeom>
        </p:spPr>
      </p:pic>
      <p:pic>
        <p:nvPicPr>
          <p:cNvPr id="4" name="Picture 3" descr="New Beginners Group Lesson! | Magnolia Guita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99" y="4876800"/>
            <a:ext cx="1419171" cy="141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26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SC38 Chronic Absenteeism School Report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048000"/>
            <a:ext cx="7543800" cy="212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" y="2057400"/>
            <a:ext cx="748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sure all Alternative School Program students are coded under the special program field with an entry date</a:t>
            </a:r>
          </a:p>
        </p:txBody>
      </p:sp>
      <p:pic>
        <p:nvPicPr>
          <p:cNvPr id="6" name="Picture 5" descr="Refúgio dos Livros: Passatempo Presença: &quot;L.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724400"/>
            <a:ext cx="1600200" cy="15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377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SC38 Chronic Absenteeism School Report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58" y="2631909"/>
            <a:ext cx="7128585" cy="159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9118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001000" cy="1802905"/>
          </a:xfrm>
        </p:spPr>
        <p:txBody>
          <a:bodyPr>
            <a:normAutofit/>
          </a:bodyPr>
          <a:lstStyle/>
          <a:p>
            <a:r>
              <a:rPr lang="en-US" dirty="0"/>
              <a:t>Chronic Absenteeism Page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086600" cy="458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790948" y="4337999"/>
            <a:ext cx="342900" cy="16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41037" y="4191000"/>
            <a:ext cx="2134553" cy="71583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013" dirty="0"/>
              <a:t>Calculation- Total Days Absent/Current Membership days X 100= Absent Percentage </a:t>
            </a:r>
          </a:p>
          <a:p>
            <a:r>
              <a:rPr lang="en-US" sz="1013" dirty="0"/>
              <a:t>6/90 X 100=6.67%</a:t>
            </a:r>
          </a:p>
        </p:txBody>
      </p:sp>
    </p:spTree>
    <p:extLst>
      <p:ext uri="{BB962C8B-B14F-4D97-AF65-F5344CB8AC3E}">
        <p14:creationId xmlns:p14="http://schemas.microsoft.com/office/powerpoint/2010/main" val="22980387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 46 Daily Attendance &amp;</a:t>
            </a:r>
            <a:br>
              <a:rPr lang="en-US" dirty="0"/>
            </a:br>
            <a:r>
              <a:rPr lang="en-US" dirty="0"/>
              <a:t>SC 47 Meeting Attendance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6400"/>
            <a:ext cx="771628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7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SC46 Daily Attendance PDF Report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057900" y="5624514"/>
            <a:ext cx="1600200" cy="273844"/>
          </a:xfrm>
          <a:prstGeom prst="rect">
            <a:avLst/>
          </a:prstGeom>
        </p:spPr>
        <p:txBody>
          <a:bodyPr/>
          <a:lstStyle/>
          <a:p>
            <a:fld id="{2638198E-7845-4843-8114-6B9DA8FD3EF6}" type="slidenum">
              <a:rPr lang="en-US" smtClean="0"/>
              <a:t>59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12" y="1676400"/>
            <a:ext cx="7625888" cy="501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1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sk Student School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30" y="4595552"/>
            <a:ext cx="1660786" cy="2146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Absenteeism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1737360"/>
            <a:ext cx="3671291" cy="3463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75" dirty="0"/>
              <a:t>2016-17 South Carolina Chronic Absenteeism Data</a:t>
            </a:r>
          </a:p>
          <a:p>
            <a:r>
              <a:rPr lang="en-US" sz="2475" dirty="0"/>
              <a:t>13 %  of students were reported as chronically absent</a:t>
            </a:r>
          </a:p>
          <a:p>
            <a:r>
              <a:rPr lang="en-US" sz="2475" dirty="0"/>
              <a:t>114, 580 students were reported as chronically absent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1737361"/>
            <a:ext cx="3671292" cy="3463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75" dirty="0"/>
              <a:t>2017-18 South Carolina Chronic Absenteeism Data</a:t>
            </a:r>
          </a:p>
          <a:p>
            <a:r>
              <a:rPr lang="en-US" sz="2475" dirty="0"/>
              <a:t>13 %  of students were reported as chronically absent</a:t>
            </a:r>
          </a:p>
          <a:p>
            <a:r>
              <a:rPr lang="en-US" sz="2475" dirty="0"/>
              <a:t>110,121 students were reported as chronically absent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25881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 47 Meeting Attendance Report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690" y="1905000"/>
            <a:ext cx="7224340" cy="44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679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 47 Meeting Attendance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35" y="2302625"/>
            <a:ext cx="4193771" cy="3832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953" y="2493819"/>
            <a:ext cx="3755274" cy="233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062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Absenteeism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6" y="1828801"/>
            <a:ext cx="8229599" cy="4057650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Monitoring Attendance Data</a:t>
            </a:r>
          </a:p>
          <a:p>
            <a:pPr lvl="1"/>
            <a:r>
              <a:rPr lang="en-US" sz="2400" dirty="0"/>
              <a:t>Ensure that Attendance is taken and entered daily</a:t>
            </a:r>
          </a:p>
          <a:p>
            <a:pPr lvl="1"/>
            <a:r>
              <a:rPr lang="en-US" sz="2400" dirty="0"/>
              <a:t>Provide School Level Reports Weekly</a:t>
            </a:r>
          </a:p>
          <a:p>
            <a:pPr lvl="1"/>
            <a:r>
              <a:rPr lang="en-US" sz="2400" dirty="0"/>
              <a:t>Establish a School Level Attendance Team</a:t>
            </a:r>
          </a:p>
          <a:p>
            <a:pPr lvl="1"/>
            <a:r>
              <a:rPr lang="en-US" sz="2400" dirty="0"/>
              <a:t>Identify Attendance Interventions at School Level</a:t>
            </a:r>
          </a:p>
          <a:p>
            <a:pPr lvl="1"/>
            <a:r>
              <a:rPr lang="en-US" sz="2400" dirty="0"/>
              <a:t>Implement Interventions</a:t>
            </a:r>
          </a:p>
          <a:p>
            <a:pPr lvl="1"/>
            <a:r>
              <a:rPr lang="en-US" sz="2400" dirty="0"/>
              <a:t>Review Outcomes of Interventions</a:t>
            </a:r>
          </a:p>
          <a:p>
            <a:pPr marL="3429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24388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Absenteeism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292679" cy="365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43100" y="5477649"/>
            <a:ext cx="554355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Source: http://www.attendanceworks.org/</a:t>
            </a:r>
          </a:p>
        </p:txBody>
      </p:sp>
    </p:spTree>
    <p:extLst>
      <p:ext uri="{BB962C8B-B14F-4D97-AF65-F5344CB8AC3E}">
        <p14:creationId xmlns:p14="http://schemas.microsoft.com/office/powerpoint/2010/main" val="7153660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your own Tiered System of Supports For Improving Attendance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49" y="2057401"/>
            <a:ext cx="6410131" cy="36931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7137" y="5612026"/>
            <a:ext cx="554355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Source: http://www.attendanceworks.org/</a:t>
            </a:r>
          </a:p>
        </p:txBody>
      </p:sp>
    </p:spTree>
    <p:extLst>
      <p:ext uri="{BB962C8B-B14F-4D97-AF65-F5344CB8AC3E}">
        <p14:creationId xmlns:p14="http://schemas.microsoft.com/office/powerpoint/2010/main" val="4619309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Absenteeism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4204" y="1272182"/>
            <a:ext cx="3536591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38198E-7845-4843-8114-6B9DA8FD3EF6}" type="slidenum">
              <a:rPr lang="en-US" smtClean="0"/>
              <a:t>65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798145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https://www.future-ed.org/wp-content/uploads/2019/07/Attendance-Playbook.pdf</a:t>
            </a:r>
          </a:p>
        </p:txBody>
      </p:sp>
    </p:spTree>
    <p:extLst>
      <p:ext uri="{BB962C8B-B14F-4D97-AF65-F5344CB8AC3E}">
        <p14:creationId xmlns:p14="http://schemas.microsoft.com/office/powerpoint/2010/main" val="22402448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147025"/>
            <a:ext cx="7514035" cy="1226713"/>
          </a:xfrm>
        </p:spPr>
        <p:txBody>
          <a:bodyPr/>
          <a:lstStyle/>
          <a:p>
            <a:r>
              <a:rPr lang="en-US" dirty="0"/>
              <a:t>Every Student, Every Day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6" y="2102476"/>
            <a:ext cx="3898274" cy="389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09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371601"/>
            <a:ext cx="7514035" cy="508226"/>
          </a:xfrm>
        </p:spPr>
        <p:txBody>
          <a:bodyPr>
            <a:normAutofit fontScale="90000"/>
          </a:bodyPr>
          <a:lstStyle/>
          <a:p>
            <a:r>
              <a:rPr lang="en-US" dirty="0"/>
              <a:t>Source/Resources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769" y="2540193"/>
            <a:ext cx="7514035" cy="2537052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hlinkClick r:id="rId2"/>
              </a:rPr>
              <a:t>http://www.attendanceworks.org/</a:t>
            </a:r>
            <a:endParaRPr lang="en-US" dirty="0"/>
          </a:p>
          <a:p>
            <a:r>
              <a:rPr lang="en-US" dirty="0">
                <a:hlinkClick r:id="rId3"/>
              </a:rPr>
              <a:t>http://www2.ed.gov/datastory/chronicabsenteeism.html?src=pr#intro</a:t>
            </a:r>
            <a:endParaRPr lang="en-US" dirty="0"/>
          </a:p>
          <a:p>
            <a:r>
              <a:rPr lang="en-US" dirty="0">
                <a:hlinkClick r:id="rId4"/>
              </a:rPr>
              <a:t>http://www2.ed.gov/about/inits/ed/chronicabsenteeism/index.html</a:t>
            </a:r>
            <a:endParaRPr lang="en-US" dirty="0"/>
          </a:p>
          <a:p>
            <a:r>
              <a:rPr lang="en-US" dirty="0">
                <a:hlinkClick r:id="rId5"/>
              </a:rPr>
              <a:t>www.ed.sc.gov</a:t>
            </a:r>
            <a:endParaRPr lang="en-US" dirty="0"/>
          </a:p>
          <a:p>
            <a:r>
              <a:rPr lang="en-US" dirty="0">
                <a:hlinkClick r:id="rId6"/>
              </a:rPr>
              <a:t>http://new.every1graduates.org/nsaesc/</a:t>
            </a:r>
            <a:endParaRPr lang="en-US" dirty="0"/>
          </a:p>
          <a:p>
            <a:r>
              <a:rPr lang="en-US" dirty="0">
                <a:hlinkClick r:id="rId7"/>
              </a:rPr>
              <a:t>http://absencesaddup.org/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5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Absenteeism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How should a student who enrolled at two schools, who is chronically absent at both during a school year be reported?</a:t>
            </a:r>
          </a:p>
          <a:p>
            <a:pPr lvl="1"/>
            <a:r>
              <a:rPr lang="en-US" dirty="0"/>
              <a:t>Students are reported once at each school. Example: If a student is enrolled in school A for half the school year (90 days) and school B for the other half of the school year (90 days). The student is counted at both school A and B as chronically absent.</a:t>
            </a:r>
          </a:p>
          <a:p>
            <a:r>
              <a:rPr lang="en-US" b="1" dirty="0"/>
              <a:t>How should a student who is absent that attends school part-time be reported?</a:t>
            </a:r>
            <a:endParaRPr lang="en-US" dirty="0"/>
          </a:p>
          <a:p>
            <a:pPr lvl="1"/>
            <a:r>
              <a:rPr lang="en-US" dirty="0"/>
              <a:t>The absence for a part-time student should be based on the student’s schedule instead of the school day.  For example, if a student attends school normally for 4 hours daily, then an absence would be counted when a student is out of school two or more hours.</a:t>
            </a:r>
          </a:p>
          <a:p>
            <a:pPr marL="2571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1001" y="382588"/>
            <a:ext cx="8763000" cy="1492250"/>
          </a:xfrm>
        </p:spPr>
        <p:txBody>
          <a:bodyPr/>
          <a:lstStyle/>
          <a:p>
            <a:r>
              <a:rPr lang="en-US" dirty="0"/>
              <a:t>Attendance Awareness Campaign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935" y="2239499"/>
            <a:ext cx="4721281" cy="38821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9091" y="6301947"/>
            <a:ext cx="7473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https://awareness.attendanceworks.org/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60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02" y="299258"/>
            <a:ext cx="5544762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6092"/>
      </p:ext>
    </p:extLst>
  </p:cSld>
  <p:clrMapOvr>
    <a:masterClrMapping/>
  </p:clrMapOvr>
</p:sld>
</file>

<file path=ppt/theme/theme1.xml><?xml version="1.0" encoding="utf-8"?>
<a:theme xmlns:a="http://schemas.openxmlformats.org/drawingml/2006/main" name="2017 SCDE_Presentation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SCDE_Presentation-Template</Template>
  <TotalTime>0</TotalTime>
  <Words>2517</Words>
  <Application>Microsoft Office PowerPoint</Application>
  <PresentationFormat>On-screen Show (4:3)</PresentationFormat>
  <Paragraphs>448</Paragraphs>
  <Slides>67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Book Antiqua</vt:lpstr>
      <vt:lpstr>Calibri</vt:lpstr>
      <vt:lpstr>Times New Roman</vt:lpstr>
      <vt:lpstr>Wingdings</vt:lpstr>
      <vt:lpstr>2017 SCDE_Presentation-Template</vt:lpstr>
      <vt:lpstr>Chronic Absenteeism Reporting  2019-20</vt:lpstr>
      <vt:lpstr>Chronic Absenteeism and Truancy</vt:lpstr>
      <vt:lpstr>Chronic Absenteeism </vt:lpstr>
      <vt:lpstr>Chronic Absenteeism</vt:lpstr>
      <vt:lpstr>Chronic Absenteeism</vt:lpstr>
      <vt:lpstr>Chronic Absenteeism</vt:lpstr>
      <vt:lpstr>Chronic Absenteeism</vt:lpstr>
      <vt:lpstr>Attendance Awareness Campaign 2019</vt:lpstr>
      <vt:lpstr>PowerPoint Presentation</vt:lpstr>
      <vt:lpstr>PowerPoint Presentation</vt:lpstr>
      <vt:lpstr>PowerPoint Presentation</vt:lpstr>
      <vt:lpstr>Chronic Absenteeism Updates</vt:lpstr>
      <vt:lpstr>Attendance Codes</vt:lpstr>
      <vt:lpstr>Standardized Attendance Codes</vt:lpstr>
      <vt:lpstr>SCDE Standardized Attendance Codes </vt:lpstr>
      <vt:lpstr>SCDE Standardized Attendance Codes </vt:lpstr>
      <vt:lpstr>Attendance Codes</vt:lpstr>
      <vt:lpstr>Chronic Absenteeism</vt:lpstr>
      <vt:lpstr>Chronic Absenteeism- Daily Attendance Schools</vt:lpstr>
      <vt:lpstr> Taking Daily Attendance</vt:lpstr>
      <vt:lpstr>Entering Daily Attendance</vt:lpstr>
      <vt:lpstr>Entering Daily Attendance</vt:lpstr>
      <vt:lpstr>Entering Daily Attendance</vt:lpstr>
      <vt:lpstr>Entering Daily Attendance</vt:lpstr>
      <vt:lpstr>Entering Daily Attendance</vt:lpstr>
      <vt:lpstr> Daily Attendance Scenarios </vt:lpstr>
      <vt:lpstr> Daily Attendance Scenarios </vt:lpstr>
      <vt:lpstr> Daily Attendance Scenarios </vt:lpstr>
      <vt:lpstr> Daily Attendance Scenarios </vt:lpstr>
      <vt:lpstr> Daily Attendance Scenarios </vt:lpstr>
      <vt:lpstr> Daily Attendance Scenarios </vt:lpstr>
      <vt:lpstr> Daily Attendance Scenarios </vt:lpstr>
      <vt:lpstr> Daily Attendance Scenarios </vt:lpstr>
      <vt:lpstr>Chronic Absenteeism-Daily Attendance-Early Dismissal</vt:lpstr>
      <vt:lpstr>Chronic Absenteeism-Daily Attendance-Dismissal</vt:lpstr>
      <vt:lpstr>Chronic Absenteeism-Daily Attendance-Check-in</vt:lpstr>
      <vt:lpstr>Chronic Absenteeism-Daily Attendance-Medical</vt:lpstr>
      <vt:lpstr>SC48 Daily Attendance Validation Report </vt:lpstr>
      <vt:lpstr>SC48 Daily Attendance Validation Report Changes</vt:lpstr>
      <vt:lpstr>Chronic Absenteeism (Meeting Attendance)</vt:lpstr>
      <vt:lpstr>Chronic absenteeism (Meeting Attendance)</vt:lpstr>
      <vt:lpstr>Entering Meeting Attendance </vt:lpstr>
      <vt:lpstr>Entering Meeting Attendance </vt:lpstr>
      <vt:lpstr>Entering Meeting Attendance </vt:lpstr>
      <vt:lpstr>Entering Meeting Attendance </vt:lpstr>
      <vt:lpstr>Entering Meeting Attendance </vt:lpstr>
      <vt:lpstr>Entering Meeting Attendance</vt:lpstr>
      <vt:lpstr>Entering Meeting Attendance</vt:lpstr>
      <vt:lpstr>Meeting Attendance</vt:lpstr>
      <vt:lpstr>Meeting Attendance</vt:lpstr>
      <vt:lpstr>Customized Chronic Absenteeism, Attendance Reports</vt:lpstr>
      <vt:lpstr> SC 37 Chronic Absenteeism Update  Process </vt:lpstr>
      <vt:lpstr>Chronic Absenteeism  Reminders</vt:lpstr>
      <vt:lpstr>SC38 Chronic Absenteeism School Report</vt:lpstr>
      <vt:lpstr>SC38 Chronic Absenteeism School Report</vt:lpstr>
      <vt:lpstr>SC38 Chronic Absenteeism School Report</vt:lpstr>
      <vt:lpstr>Chronic Absenteeism Page</vt:lpstr>
      <vt:lpstr>SC 46 Daily Attendance &amp; SC 47 Meeting Attendance</vt:lpstr>
      <vt:lpstr>SC46 Daily Attendance PDF Report </vt:lpstr>
      <vt:lpstr>SC 47 Meeting Attendance Report</vt:lpstr>
      <vt:lpstr>SC 47 Meeting Attendance Report</vt:lpstr>
      <vt:lpstr>Chronic Absenteeism</vt:lpstr>
      <vt:lpstr>Chronic Absenteeism</vt:lpstr>
      <vt:lpstr>Create your own Tiered System of Supports For Improving Attendance</vt:lpstr>
      <vt:lpstr>Chronic Absenteeism</vt:lpstr>
      <vt:lpstr>Every Student, Every Day </vt:lpstr>
      <vt:lpstr>Source/Resources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2017-09-13T15:14:19Z</dcterms:created>
  <dcterms:modified xsi:type="dcterms:W3CDTF">2019-09-25T12:56:27Z</dcterms:modified>
</cp:coreProperties>
</file>