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7" r:id="rId5"/>
    <p:sldId id="256" r:id="rId6"/>
    <p:sldId id="305" r:id="rId7"/>
    <p:sldId id="306" r:id="rId8"/>
    <p:sldId id="334" r:id="rId9"/>
    <p:sldId id="308" r:id="rId10"/>
    <p:sldId id="309" r:id="rId11"/>
    <p:sldId id="335" r:id="rId12"/>
    <p:sldId id="336" r:id="rId13"/>
    <p:sldId id="258" r:id="rId14"/>
    <p:sldId id="296" r:id="rId15"/>
    <p:sldId id="297" r:id="rId16"/>
    <p:sldId id="303" r:id="rId17"/>
    <p:sldId id="304" r:id="rId18"/>
    <p:sldId id="324" r:id="rId19"/>
    <p:sldId id="271" r:id="rId20"/>
    <p:sldId id="273" r:id="rId21"/>
    <p:sldId id="274" r:id="rId22"/>
    <p:sldId id="280" r:id="rId23"/>
    <p:sldId id="332" r:id="rId24"/>
    <p:sldId id="326" r:id="rId25"/>
    <p:sldId id="275" r:id="rId26"/>
    <p:sldId id="327" r:id="rId27"/>
    <p:sldId id="277" r:id="rId28"/>
    <p:sldId id="328" r:id="rId29"/>
    <p:sldId id="329" r:id="rId30"/>
    <p:sldId id="286" r:id="rId31"/>
    <p:sldId id="288" r:id="rId32"/>
    <p:sldId id="291" r:id="rId33"/>
    <p:sldId id="292" r:id="rId34"/>
    <p:sldId id="293" r:id="rId35"/>
    <p:sldId id="294" r:id="rId36"/>
    <p:sldId id="295" r:id="rId37"/>
    <p:sldId id="323" r:id="rId38"/>
    <p:sldId id="307" r:id="rId39"/>
    <p:sldId id="320" r:id="rId40"/>
    <p:sldId id="321" r:id="rId41"/>
    <p:sldId id="322" r:id="rId42"/>
    <p:sldId id="330" r:id="rId43"/>
    <p:sldId id="331" r:id="rId44"/>
    <p:sldId id="310" r:id="rId45"/>
    <p:sldId id="311" r:id="rId46"/>
    <p:sldId id="313" r:id="rId47"/>
    <p:sldId id="312" r:id="rId48"/>
    <p:sldId id="314" r:id="rId49"/>
    <p:sldId id="315" r:id="rId50"/>
    <p:sldId id="316" r:id="rId51"/>
    <p:sldId id="317" r:id="rId52"/>
    <p:sldId id="333" r:id="rId53"/>
    <p:sldId id="318" r:id="rId54"/>
    <p:sldId id="319" r:id="rId5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40C49-5AF2-4AC2-98BF-CEE0B654C28D}" v="6" dt="2019-08-01T12:30:47.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54" d="100"/>
          <a:sy n="54" d="100"/>
        </p:scale>
        <p:origin x="205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5D24D-D1F3-4A7B-ACDD-35082E7136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F383D3-CC0E-471A-8F43-ABFD157AFA99}">
      <dgm:prSet/>
      <dgm:spPr/>
      <dgm:t>
        <a:bodyPr/>
        <a:lstStyle/>
        <a:p>
          <a:r>
            <a:rPr lang="en-US"/>
            <a:t>Employee Handbook Inclusions     </a:t>
          </a:r>
        </a:p>
      </dgm:t>
    </dgm:pt>
    <dgm:pt modelId="{49BA4DDE-2D26-4464-B95D-7BAB70277501}" type="parTrans" cxnId="{7A50BE02-2626-4CEF-B2DC-6FF24A1A2F90}">
      <dgm:prSet/>
      <dgm:spPr/>
      <dgm:t>
        <a:bodyPr/>
        <a:lstStyle/>
        <a:p>
          <a:endParaRPr lang="en-US"/>
        </a:p>
      </dgm:t>
    </dgm:pt>
    <dgm:pt modelId="{38AFAA57-7C1E-4C68-B419-CD9632F8E025}" type="sibTrans" cxnId="{7A50BE02-2626-4CEF-B2DC-6FF24A1A2F90}">
      <dgm:prSet/>
      <dgm:spPr/>
      <dgm:t>
        <a:bodyPr/>
        <a:lstStyle/>
        <a:p>
          <a:endParaRPr lang="en-US"/>
        </a:p>
      </dgm:t>
    </dgm:pt>
    <dgm:pt modelId="{FEC0BFB7-A2D2-4BE6-8EE4-D1EF0864932A}">
      <dgm:prSet/>
      <dgm:spPr/>
      <dgm:t>
        <a:bodyPr/>
        <a:lstStyle/>
        <a:p>
          <a:r>
            <a:rPr lang="en-US"/>
            <a:t>Employee Files</a:t>
          </a:r>
        </a:p>
      </dgm:t>
    </dgm:pt>
    <dgm:pt modelId="{D5763922-0047-4FE0-B596-58EE1AE299A4}" type="parTrans" cxnId="{F51D97B8-1261-4403-B296-CD20CD0E83F2}">
      <dgm:prSet/>
      <dgm:spPr/>
      <dgm:t>
        <a:bodyPr/>
        <a:lstStyle/>
        <a:p>
          <a:endParaRPr lang="en-US"/>
        </a:p>
      </dgm:t>
    </dgm:pt>
    <dgm:pt modelId="{86E6AF16-0FE5-4581-A67A-F88E6F1A8BB7}" type="sibTrans" cxnId="{F51D97B8-1261-4403-B296-CD20CD0E83F2}">
      <dgm:prSet/>
      <dgm:spPr/>
      <dgm:t>
        <a:bodyPr/>
        <a:lstStyle/>
        <a:p>
          <a:endParaRPr lang="en-US"/>
        </a:p>
      </dgm:t>
    </dgm:pt>
    <dgm:pt modelId="{BC54185D-31BC-4AC4-819A-057A763BF7ED}">
      <dgm:prSet/>
      <dgm:spPr/>
      <dgm:t>
        <a:bodyPr/>
        <a:lstStyle/>
        <a:p>
          <a:r>
            <a:rPr lang="en-US"/>
            <a:t>TB Testing</a:t>
          </a:r>
        </a:p>
      </dgm:t>
    </dgm:pt>
    <dgm:pt modelId="{B4F05BBC-530B-4E82-BE4A-FE8AC69F79E8}" type="parTrans" cxnId="{1AE2400A-1B5F-4775-84ED-DEC40F67EE38}">
      <dgm:prSet/>
      <dgm:spPr/>
      <dgm:t>
        <a:bodyPr/>
        <a:lstStyle/>
        <a:p>
          <a:endParaRPr lang="en-US"/>
        </a:p>
      </dgm:t>
    </dgm:pt>
    <dgm:pt modelId="{DC983030-EBAC-4125-A798-386F8A3EC255}" type="sibTrans" cxnId="{1AE2400A-1B5F-4775-84ED-DEC40F67EE38}">
      <dgm:prSet/>
      <dgm:spPr/>
      <dgm:t>
        <a:bodyPr/>
        <a:lstStyle/>
        <a:p>
          <a:endParaRPr lang="en-US"/>
        </a:p>
      </dgm:t>
    </dgm:pt>
    <dgm:pt modelId="{3674EFF5-45A0-4CF3-B6E7-5D6AA7236B6D}">
      <dgm:prSet/>
      <dgm:spPr/>
      <dgm:t>
        <a:bodyPr/>
        <a:lstStyle/>
        <a:p>
          <a:r>
            <a:rPr lang="en-US"/>
            <a:t>Administrative Leave</a:t>
          </a:r>
        </a:p>
      </dgm:t>
    </dgm:pt>
    <dgm:pt modelId="{BB489DF5-BB56-410D-8A93-5B5956A46455}" type="parTrans" cxnId="{80840BA3-2107-4F9A-99D4-B190E361A946}">
      <dgm:prSet/>
      <dgm:spPr/>
      <dgm:t>
        <a:bodyPr/>
        <a:lstStyle/>
        <a:p>
          <a:endParaRPr lang="en-US"/>
        </a:p>
      </dgm:t>
    </dgm:pt>
    <dgm:pt modelId="{C0954FED-B446-4D28-8046-E63CCA360F97}" type="sibTrans" cxnId="{80840BA3-2107-4F9A-99D4-B190E361A946}">
      <dgm:prSet/>
      <dgm:spPr/>
      <dgm:t>
        <a:bodyPr/>
        <a:lstStyle/>
        <a:p>
          <a:endParaRPr lang="en-US"/>
        </a:p>
      </dgm:t>
    </dgm:pt>
    <dgm:pt modelId="{D08725B2-0BA6-4078-A48C-94EF124CFF67}">
      <dgm:prSet/>
      <dgm:spPr/>
      <dgm:t>
        <a:bodyPr/>
        <a:lstStyle/>
        <a:p>
          <a:r>
            <a:rPr lang="en-US"/>
            <a:t>Family Medical Leave Act (FMLA)</a:t>
          </a:r>
        </a:p>
      </dgm:t>
    </dgm:pt>
    <dgm:pt modelId="{0F0BE5C4-1F5B-4CE5-98A3-386A6AD3A86E}" type="parTrans" cxnId="{CB0DB3EA-5ABF-4BAC-BFD8-E1AA07868338}">
      <dgm:prSet/>
      <dgm:spPr/>
      <dgm:t>
        <a:bodyPr/>
        <a:lstStyle/>
        <a:p>
          <a:endParaRPr lang="en-US"/>
        </a:p>
      </dgm:t>
    </dgm:pt>
    <dgm:pt modelId="{677DFE1E-8B53-41FA-973A-F00A88DE518F}" type="sibTrans" cxnId="{CB0DB3EA-5ABF-4BAC-BFD8-E1AA07868338}">
      <dgm:prSet/>
      <dgm:spPr/>
      <dgm:t>
        <a:bodyPr/>
        <a:lstStyle/>
        <a:p>
          <a:endParaRPr lang="en-US"/>
        </a:p>
      </dgm:t>
    </dgm:pt>
    <dgm:pt modelId="{80BD3FDE-4319-4C30-A5CE-545B397D6C9A}">
      <dgm:prSet/>
      <dgm:spPr/>
      <dgm:t>
        <a:bodyPr/>
        <a:lstStyle/>
        <a:p>
          <a:r>
            <a:rPr lang="en-US"/>
            <a:t>Sexual Harassment Policy – Zero Tolerance</a:t>
          </a:r>
        </a:p>
      </dgm:t>
    </dgm:pt>
    <dgm:pt modelId="{FCBCB731-CA96-43E6-AE66-0B78225E544D}" type="parTrans" cxnId="{2CC6C1B1-34C1-4F2E-AAE1-BC4C399FE283}">
      <dgm:prSet/>
      <dgm:spPr/>
      <dgm:t>
        <a:bodyPr/>
        <a:lstStyle/>
        <a:p>
          <a:endParaRPr lang="en-US"/>
        </a:p>
      </dgm:t>
    </dgm:pt>
    <dgm:pt modelId="{3B174473-463C-4D61-8184-2F8489F73187}" type="sibTrans" cxnId="{2CC6C1B1-34C1-4F2E-AAE1-BC4C399FE283}">
      <dgm:prSet/>
      <dgm:spPr/>
      <dgm:t>
        <a:bodyPr/>
        <a:lstStyle/>
        <a:p>
          <a:endParaRPr lang="en-US"/>
        </a:p>
      </dgm:t>
    </dgm:pt>
    <dgm:pt modelId="{32E3CF69-DB45-4FAB-B68D-7C8DBF90F2B3}">
      <dgm:prSet/>
      <dgm:spPr/>
      <dgm:t>
        <a:bodyPr/>
        <a:lstStyle/>
        <a:p>
          <a:r>
            <a:rPr lang="en-US"/>
            <a:t>School Safety Plans</a:t>
          </a:r>
        </a:p>
      </dgm:t>
    </dgm:pt>
    <dgm:pt modelId="{A4FF0FC3-05ED-448C-9CC1-79211BF4987D}" type="parTrans" cxnId="{5FB3F249-7256-4282-9B96-EFF03CCE5825}">
      <dgm:prSet/>
      <dgm:spPr/>
      <dgm:t>
        <a:bodyPr/>
        <a:lstStyle/>
        <a:p>
          <a:endParaRPr lang="en-US"/>
        </a:p>
      </dgm:t>
    </dgm:pt>
    <dgm:pt modelId="{AD03E646-326B-43CC-9449-05C1DACACFBF}" type="sibTrans" cxnId="{5FB3F249-7256-4282-9B96-EFF03CCE5825}">
      <dgm:prSet/>
      <dgm:spPr/>
      <dgm:t>
        <a:bodyPr/>
        <a:lstStyle/>
        <a:p>
          <a:endParaRPr lang="en-US"/>
        </a:p>
      </dgm:t>
    </dgm:pt>
    <dgm:pt modelId="{A8DF88F6-86B6-45B3-9A2D-2B346DE6239F}" type="pres">
      <dgm:prSet presAssocID="{37A5D24D-D1F3-4A7B-ACDD-35082E71361C}" presName="root" presStyleCnt="0">
        <dgm:presLayoutVars>
          <dgm:dir/>
          <dgm:resizeHandles val="exact"/>
        </dgm:presLayoutVars>
      </dgm:prSet>
      <dgm:spPr/>
    </dgm:pt>
    <dgm:pt modelId="{674C1740-1F62-48AC-9123-DF5E01D131B0}" type="pres">
      <dgm:prSet presAssocID="{37A5D24D-D1F3-4A7B-ACDD-35082E71361C}" presName="container" presStyleCnt="0">
        <dgm:presLayoutVars>
          <dgm:dir/>
          <dgm:resizeHandles val="exact"/>
        </dgm:presLayoutVars>
      </dgm:prSet>
      <dgm:spPr/>
    </dgm:pt>
    <dgm:pt modelId="{9FE2E2D9-8371-4644-B0A0-5915E61329BB}" type="pres">
      <dgm:prSet presAssocID="{F9F383D3-CC0E-471A-8F43-ABFD157AFA99}" presName="compNode" presStyleCnt="0"/>
      <dgm:spPr/>
    </dgm:pt>
    <dgm:pt modelId="{F2FFC751-A993-46CF-9F2C-579F5C52B471}" type="pres">
      <dgm:prSet presAssocID="{F9F383D3-CC0E-471A-8F43-ABFD157AFA99}" presName="iconBgRect" presStyleLbl="bgShp" presStyleIdx="0" presStyleCnt="7"/>
      <dgm:spPr/>
    </dgm:pt>
    <dgm:pt modelId="{88BB8A61-A9FF-46C4-935C-4576F0835D6B}" type="pres">
      <dgm:prSet presAssocID="{F9F383D3-CC0E-471A-8F43-ABFD157AFA9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5A58828F-7689-4AF5-B8C8-3DA94893A95B}" type="pres">
      <dgm:prSet presAssocID="{F9F383D3-CC0E-471A-8F43-ABFD157AFA99}" presName="spaceRect" presStyleCnt="0"/>
      <dgm:spPr/>
    </dgm:pt>
    <dgm:pt modelId="{A20950CD-3531-4840-9B95-BFABAF3972F0}" type="pres">
      <dgm:prSet presAssocID="{F9F383D3-CC0E-471A-8F43-ABFD157AFA99}" presName="textRect" presStyleLbl="revTx" presStyleIdx="0" presStyleCnt="7">
        <dgm:presLayoutVars>
          <dgm:chMax val="1"/>
          <dgm:chPref val="1"/>
        </dgm:presLayoutVars>
      </dgm:prSet>
      <dgm:spPr/>
    </dgm:pt>
    <dgm:pt modelId="{50E8469D-FC41-40D9-A903-40756696A9D7}" type="pres">
      <dgm:prSet presAssocID="{38AFAA57-7C1E-4C68-B419-CD9632F8E025}" presName="sibTrans" presStyleLbl="sibTrans2D1" presStyleIdx="0" presStyleCnt="0"/>
      <dgm:spPr/>
    </dgm:pt>
    <dgm:pt modelId="{AC6C64A0-B0E9-45A0-B698-13E313951FF0}" type="pres">
      <dgm:prSet presAssocID="{FEC0BFB7-A2D2-4BE6-8EE4-D1EF0864932A}" presName="compNode" presStyleCnt="0"/>
      <dgm:spPr/>
    </dgm:pt>
    <dgm:pt modelId="{6F56F958-2393-42B1-9BA2-BA92EC9DD5A7}" type="pres">
      <dgm:prSet presAssocID="{FEC0BFB7-A2D2-4BE6-8EE4-D1EF0864932A}" presName="iconBgRect" presStyleLbl="bgShp" presStyleIdx="1" presStyleCnt="7"/>
      <dgm:spPr/>
    </dgm:pt>
    <dgm:pt modelId="{B25DE831-3661-4141-945A-65B1B4BCEB26}" type="pres">
      <dgm:prSet presAssocID="{FEC0BFB7-A2D2-4BE6-8EE4-D1EF0864932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E8119874-517A-4812-938A-1750FBB3F91E}" type="pres">
      <dgm:prSet presAssocID="{FEC0BFB7-A2D2-4BE6-8EE4-D1EF0864932A}" presName="spaceRect" presStyleCnt="0"/>
      <dgm:spPr/>
    </dgm:pt>
    <dgm:pt modelId="{8EFF7B3B-BEF7-46FA-9B42-43248B57368D}" type="pres">
      <dgm:prSet presAssocID="{FEC0BFB7-A2D2-4BE6-8EE4-D1EF0864932A}" presName="textRect" presStyleLbl="revTx" presStyleIdx="1" presStyleCnt="7">
        <dgm:presLayoutVars>
          <dgm:chMax val="1"/>
          <dgm:chPref val="1"/>
        </dgm:presLayoutVars>
      </dgm:prSet>
      <dgm:spPr/>
    </dgm:pt>
    <dgm:pt modelId="{6682C3E5-B074-4AF9-96C3-BCD077EE9621}" type="pres">
      <dgm:prSet presAssocID="{86E6AF16-0FE5-4581-A67A-F88E6F1A8BB7}" presName="sibTrans" presStyleLbl="sibTrans2D1" presStyleIdx="0" presStyleCnt="0"/>
      <dgm:spPr/>
    </dgm:pt>
    <dgm:pt modelId="{7FF324AA-619E-44FD-BE4C-8E32138B1B17}" type="pres">
      <dgm:prSet presAssocID="{BC54185D-31BC-4AC4-819A-057A763BF7ED}" presName="compNode" presStyleCnt="0"/>
      <dgm:spPr/>
    </dgm:pt>
    <dgm:pt modelId="{6A6CB692-7670-436F-B614-994E48CA7B3F}" type="pres">
      <dgm:prSet presAssocID="{BC54185D-31BC-4AC4-819A-057A763BF7ED}" presName="iconBgRect" presStyleLbl="bgShp" presStyleIdx="2" presStyleCnt="7"/>
      <dgm:spPr/>
    </dgm:pt>
    <dgm:pt modelId="{C47A2E42-52E8-434D-B6FD-070EDF9E69BF}" type="pres">
      <dgm:prSet presAssocID="{BC54185D-31BC-4AC4-819A-057A763BF7E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58362AD-1414-4DC8-B9B3-63B09C8C88B3}" type="pres">
      <dgm:prSet presAssocID="{BC54185D-31BC-4AC4-819A-057A763BF7ED}" presName="spaceRect" presStyleCnt="0"/>
      <dgm:spPr/>
    </dgm:pt>
    <dgm:pt modelId="{80A20C46-43E7-42A2-9CC6-6FB1A6D815C9}" type="pres">
      <dgm:prSet presAssocID="{BC54185D-31BC-4AC4-819A-057A763BF7ED}" presName="textRect" presStyleLbl="revTx" presStyleIdx="2" presStyleCnt="7">
        <dgm:presLayoutVars>
          <dgm:chMax val="1"/>
          <dgm:chPref val="1"/>
        </dgm:presLayoutVars>
      </dgm:prSet>
      <dgm:spPr/>
    </dgm:pt>
    <dgm:pt modelId="{937A9B1C-3D37-4DCB-97C7-0F685DA6CB62}" type="pres">
      <dgm:prSet presAssocID="{DC983030-EBAC-4125-A798-386F8A3EC255}" presName="sibTrans" presStyleLbl="sibTrans2D1" presStyleIdx="0" presStyleCnt="0"/>
      <dgm:spPr/>
    </dgm:pt>
    <dgm:pt modelId="{5D62E83C-C2E4-4101-9890-9CD19BA1FD1B}" type="pres">
      <dgm:prSet presAssocID="{3674EFF5-45A0-4CF3-B6E7-5D6AA7236B6D}" presName="compNode" presStyleCnt="0"/>
      <dgm:spPr/>
    </dgm:pt>
    <dgm:pt modelId="{8DC6D766-BFC7-496E-A8FB-5ADF33045065}" type="pres">
      <dgm:prSet presAssocID="{3674EFF5-45A0-4CF3-B6E7-5D6AA7236B6D}" presName="iconBgRect" presStyleLbl="bgShp" presStyleIdx="3" presStyleCnt="7"/>
      <dgm:spPr/>
    </dgm:pt>
    <dgm:pt modelId="{7F7E46EB-A20C-451A-AB69-3ABA08EF71C5}" type="pres">
      <dgm:prSet presAssocID="{3674EFF5-45A0-4CF3-B6E7-5D6AA7236B6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304AEFA7-C7B3-40C7-9F39-889EC5712C62}" type="pres">
      <dgm:prSet presAssocID="{3674EFF5-45A0-4CF3-B6E7-5D6AA7236B6D}" presName="spaceRect" presStyleCnt="0"/>
      <dgm:spPr/>
    </dgm:pt>
    <dgm:pt modelId="{A64D024D-1C98-432A-A269-F5C93A16349F}" type="pres">
      <dgm:prSet presAssocID="{3674EFF5-45A0-4CF3-B6E7-5D6AA7236B6D}" presName="textRect" presStyleLbl="revTx" presStyleIdx="3" presStyleCnt="7">
        <dgm:presLayoutVars>
          <dgm:chMax val="1"/>
          <dgm:chPref val="1"/>
        </dgm:presLayoutVars>
      </dgm:prSet>
      <dgm:spPr/>
    </dgm:pt>
    <dgm:pt modelId="{9EECCEBA-49C4-486A-88AC-C511605DB6A9}" type="pres">
      <dgm:prSet presAssocID="{C0954FED-B446-4D28-8046-E63CCA360F97}" presName="sibTrans" presStyleLbl="sibTrans2D1" presStyleIdx="0" presStyleCnt="0"/>
      <dgm:spPr/>
    </dgm:pt>
    <dgm:pt modelId="{EAD46528-0BB1-45E4-849C-AA55FAC61212}" type="pres">
      <dgm:prSet presAssocID="{D08725B2-0BA6-4078-A48C-94EF124CFF67}" presName="compNode" presStyleCnt="0"/>
      <dgm:spPr/>
    </dgm:pt>
    <dgm:pt modelId="{E1A5ACE1-25A3-402E-8460-0F51E6120B29}" type="pres">
      <dgm:prSet presAssocID="{D08725B2-0BA6-4078-A48C-94EF124CFF67}" presName="iconBgRect" presStyleLbl="bgShp" presStyleIdx="4" presStyleCnt="7"/>
      <dgm:spPr/>
    </dgm:pt>
    <dgm:pt modelId="{9AF7BD75-7CC2-4DBF-AA72-F60707C33FCB}" type="pres">
      <dgm:prSet presAssocID="{D08725B2-0BA6-4078-A48C-94EF124CFF6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B553EFD-12C3-4BD4-98F9-6690E6DF4CBA}" type="pres">
      <dgm:prSet presAssocID="{D08725B2-0BA6-4078-A48C-94EF124CFF67}" presName="spaceRect" presStyleCnt="0"/>
      <dgm:spPr/>
    </dgm:pt>
    <dgm:pt modelId="{A4952BD3-04CA-4C71-8C60-1D7B5AEBA703}" type="pres">
      <dgm:prSet presAssocID="{D08725B2-0BA6-4078-A48C-94EF124CFF67}" presName="textRect" presStyleLbl="revTx" presStyleIdx="4" presStyleCnt="7">
        <dgm:presLayoutVars>
          <dgm:chMax val="1"/>
          <dgm:chPref val="1"/>
        </dgm:presLayoutVars>
      </dgm:prSet>
      <dgm:spPr/>
    </dgm:pt>
    <dgm:pt modelId="{C8EDB0BD-3E95-42A0-A748-9B44FC78D0F6}" type="pres">
      <dgm:prSet presAssocID="{677DFE1E-8B53-41FA-973A-F00A88DE518F}" presName="sibTrans" presStyleLbl="sibTrans2D1" presStyleIdx="0" presStyleCnt="0"/>
      <dgm:spPr/>
    </dgm:pt>
    <dgm:pt modelId="{F4754102-A276-40D7-8DE8-678C8DD2D6E4}" type="pres">
      <dgm:prSet presAssocID="{80BD3FDE-4319-4C30-A5CE-545B397D6C9A}" presName="compNode" presStyleCnt="0"/>
      <dgm:spPr/>
    </dgm:pt>
    <dgm:pt modelId="{69E0009A-C32E-4858-BF90-12A25C8956F4}" type="pres">
      <dgm:prSet presAssocID="{80BD3FDE-4319-4C30-A5CE-545B397D6C9A}" presName="iconBgRect" presStyleLbl="bgShp" presStyleIdx="5" presStyleCnt="7"/>
      <dgm:spPr/>
    </dgm:pt>
    <dgm:pt modelId="{606FB265-F88C-49CD-89E8-7D65CC19A798}" type="pres">
      <dgm:prSet presAssocID="{80BD3FDE-4319-4C30-A5CE-545B397D6C9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o sign"/>
        </a:ext>
      </dgm:extLst>
    </dgm:pt>
    <dgm:pt modelId="{74B8C6E9-79FC-439B-A2AF-57ABF24FE52A}" type="pres">
      <dgm:prSet presAssocID="{80BD3FDE-4319-4C30-A5CE-545B397D6C9A}" presName="spaceRect" presStyleCnt="0"/>
      <dgm:spPr/>
    </dgm:pt>
    <dgm:pt modelId="{F9B736CA-5262-4FE6-9A0E-72A79244F175}" type="pres">
      <dgm:prSet presAssocID="{80BD3FDE-4319-4C30-A5CE-545B397D6C9A}" presName="textRect" presStyleLbl="revTx" presStyleIdx="5" presStyleCnt="7">
        <dgm:presLayoutVars>
          <dgm:chMax val="1"/>
          <dgm:chPref val="1"/>
        </dgm:presLayoutVars>
      </dgm:prSet>
      <dgm:spPr/>
    </dgm:pt>
    <dgm:pt modelId="{82A23DEC-6B82-4AAC-928D-A091C0D403EC}" type="pres">
      <dgm:prSet presAssocID="{3B174473-463C-4D61-8184-2F8489F73187}" presName="sibTrans" presStyleLbl="sibTrans2D1" presStyleIdx="0" presStyleCnt="0"/>
      <dgm:spPr/>
    </dgm:pt>
    <dgm:pt modelId="{C2929409-F62F-41C7-9CED-6DC53AD35786}" type="pres">
      <dgm:prSet presAssocID="{32E3CF69-DB45-4FAB-B68D-7C8DBF90F2B3}" presName="compNode" presStyleCnt="0"/>
      <dgm:spPr/>
    </dgm:pt>
    <dgm:pt modelId="{347183A5-C610-449E-B79B-E11BC2204004}" type="pres">
      <dgm:prSet presAssocID="{32E3CF69-DB45-4FAB-B68D-7C8DBF90F2B3}" presName="iconBgRect" presStyleLbl="bgShp" presStyleIdx="6" presStyleCnt="7"/>
      <dgm:spPr/>
    </dgm:pt>
    <dgm:pt modelId="{F85A23BE-F473-4D8E-B025-6022A701E211}" type="pres">
      <dgm:prSet presAssocID="{32E3CF69-DB45-4FAB-B68D-7C8DBF90F2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5EDCAA8E-54C9-4AC1-A3AF-DA89431064E0}" type="pres">
      <dgm:prSet presAssocID="{32E3CF69-DB45-4FAB-B68D-7C8DBF90F2B3}" presName="spaceRect" presStyleCnt="0"/>
      <dgm:spPr/>
    </dgm:pt>
    <dgm:pt modelId="{20EE856F-824C-406D-BD99-784FFE8FA640}" type="pres">
      <dgm:prSet presAssocID="{32E3CF69-DB45-4FAB-B68D-7C8DBF90F2B3}" presName="textRect" presStyleLbl="revTx" presStyleIdx="6" presStyleCnt="7">
        <dgm:presLayoutVars>
          <dgm:chMax val="1"/>
          <dgm:chPref val="1"/>
        </dgm:presLayoutVars>
      </dgm:prSet>
      <dgm:spPr/>
    </dgm:pt>
  </dgm:ptLst>
  <dgm:cxnLst>
    <dgm:cxn modelId="{7A50BE02-2626-4CEF-B2DC-6FF24A1A2F90}" srcId="{37A5D24D-D1F3-4A7B-ACDD-35082E71361C}" destId="{F9F383D3-CC0E-471A-8F43-ABFD157AFA99}" srcOrd="0" destOrd="0" parTransId="{49BA4DDE-2D26-4464-B95D-7BAB70277501}" sibTransId="{38AFAA57-7C1E-4C68-B419-CD9632F8E025}"/>
    <dgm:cxn modelId="{1AE2400A-1B5F-4775-84ED-DEC40F67EE38}" srcId="{37A5D24D-D1F3-4A7B-ACDD-35082E71361C}" destId="{BC54185D-31BC-4AC4-819A-057A763BF7ED}" srcOrd="2" destOrd="0" parTransId="{B4F05BBC-530B-4E82-BE4A-FE8AC69F79E8}" sibTransId="{DC983030-EBAC-4125-A798-386F8A3EC255}"/>
    <dgm:cxn modelId="{BF841F12-EE03-44CA-A734-81AAC435E94E}" type="presOf" srcId="{C0954FED-B446-4D28-8046-E63CCA360F97}" destId="{9EECCEBA-49C4-486A-88AC-C511605DB6A9}" srcOrd="0" destOrd="0" presId="urn:microsoft.com/office/officeart/2018/2/layout/IconCircleList"/>
    <dgm:cxn modelId="{65A9C51D-C312-420E-9C9A-54A806FAC3FE}" type="presOf" srcId="{3B174473-463C-4D61-8184-2F8489F73187}" destId="{82A23DEC-6B82-4AAC-928D-A091C0D403EC}" srcOrd="0" destOrd="0" presId="urn:microsoft.com/office/officeart/2018/2/layout/IconCircleList"/>
    <dgm:cxn modelId="{18155322-66E9-4204-A0C9-CB3A581BD8CE}" type="presOf" srcId="{3674EFF5-45A0-4CF3-B6E7-5D6AA7236B6D}" destId="{A64D024D-1C98-432A-A269-F5C93A16349F}" srcOrd="0" destOrd="0" presId="urn:microsoft.com/office/officeart/2018/2/layout/IconCircleList"/>
    <dgm:cxn modelId="{B4AC6132-CCC6-4FFB-8B8D-D6B6994DCAC0}" type="presOf" srcId="{DC983030-EBAC-4125-A798-386F8A3EC255}" destId="{937A9B1C-3D37-4DCB-97C7-0F685DA6CB62}" srcOrd="0" destOrd="0" presId="urn:microsoft.com/office/officeart/2018/2/layout/IconCircleList"/>
    <dgm:cxn modelId="{A422F938-CE44-4C24-AAEF-B33767E7370E}" type="presOf" srcId="{38AFAA57-7C1E-4C68-B419-CD9632F8E025}" destId="{50E8469D-FC41-40D9-A903-40756696A9D7}" srcOrd="0" destOrd="0" presId="urn:microsoft.com/office/officeart/2018/2/layout/IconCircleList"/>
    <dgm:cxn modelId="{33C8195B-BADB-40D7-981A-6A7DA90B73C2}" type="presOf" srcId="{FEC0BFB7-A2D2-4BE6-8EE4-D1EF0864932A}" destId="{8EFF7B3B-BEF7-46FA-9B42-43248B57368D}" srcOrd="0" destOrd="0" presId="urn:microsoft.com/office/officeart/2018/2/layout/IconCircleList"/>
    <dgm:cxn modelId="{5E2F095E-62DB-43BA-B068-81A3781CFED6}" type="presOf" srcId="{86E6AF16-0FE5-4581-A67A-F88E6F1A8BB7}" destId="{6682C3E5-B074-4AF9-96C3-BCD077EE9621}" srcOrd="0" destOrd="0" presId="urn:microsoft.com/office/officeart/2018/2/layout/IconCircleList"/>
    <dgm:cxn modelId="{C0AFC244-5F15-4DD8-AF61-F3E1A968C773}" type="presOf" srcId="{D08725B2-0BA6-4078-A48C-94EF124CFF67}" destId="{A4952BD3-04CA-4C71-8C60-1D7B5AEBA703}" srcOrd="0" destOrd="0" presId="urn:microsoft.com/office/officeart/2018/2/layout/IconCircleList"/>
    <dgm:cxn modelId="{5FB3F249-7256-4282-9B96-EFF03CCE5825}" srcId="{37A5D24D-D1F3-4A7B-ACDD-35082E71361C}" destId="{32E3CF69-DB45-4FAB-B68D-7C8DBF90F2B3}" srcOrd="6" destOrd="0" parTransId="{A4FF0FC3-05ED-448C-9CC1-79211BF4987D}" sibTransId="{AD03E646-326B-43CC-9449-05C1DACACFBF}"/>
    <dgm:cxn modelId="{D0B2A389-4B45-4522-9FF4-F261278C2E2B}" type="presOf" srcId="{80BD3FDE-4319-4C30-A5CE-545B397D6C9A}" destId="{F9B736CA-5262-4FE6-9A0E-72A79244F175}" srcOrd="0" destOrd="0" presId="urn:microsoft.com/office/officeart/2018/2/layout/IconCircleList"/>
    <dgm:cxn modelId="{ECFA4A98-4C95-4AD2-8FB1-83066953C755}" type="presOf" srcId="{BC54185D-31BC-4AC4-819A-057A763BF7ED}" destId="{80A20C46-43E7-42A2-9CC6-6FB1A6D815C9}" srcOrd="0" destOrd="0" presId="urn:microsoft.com/office/officeart/2018/2/layout/IconCircleList"/>
    <dgm:cxn modelId="{1DC615A0-C932-4A44-9F9D-A06F98A468EB}" type="presOf" srcId="{677DFE1E-8B53-41FA-973A-F00A88DE518F}" destId="{C8EDB0BD-3E95-42A0-A748-9B44FC78D0F6}" srcOrd="0" destOrd="0" presId="urn:microsoft.com/office/officeart/2018/2/layout/IconCircleList"/>
    <dgm:cxn modelId="{80840BA3-2107-4F9A-99D4-B190E361A946}" srcId="{37A5D24D-D1F3-4A7B-ACDD-35082E71361C}" destId="{3674EFF5-45A0-4CF3-B6E7-5D6AA7236B6D}" srcOrd="3" destOrd="0" parTransId="{BB489DF5-BB56-410D-8A93-5B5956A46455}" sibTransId="{C0954FED-B446-4D28-8046-E63CCA360F97}"/>
    <dgm:cxn modelId="{2CC6C1B1-34C1-4F2E-AAE1-BC4C399FE283}" srcId="{37A5D24D-D1F3-4A7B-ACDD-35082E71361C}" destId="{80BD3FDE-4319-4C30-A5CE-545B397D6C9A}" srcOrd="5" destOrd="0" parTransId="{FCBCB731-CA96-43E6-AE66-0B78225E544D}" sibTransId="{3B174473-463C-4D61-8184-2F8489F73187}"/>
    <dgm:cxn modelId="{F51D97B8-1261-4403-B296-CD20CD0E83F2}" srcId="{37A5D24D-D1F3-4A7B-ACDD-35082E71361C}" destId="{FEC0BFB7-A2D2-4BE6-8EE4-D1EF0864932A}" srcOrd="1" destOrd="0" parTransId="{D5763922-0047-4FE0-B596-58EE1AE299A4}" sibTransId="{86E6AF16-0FE5-4581-A67A-F88E6F1A8BB7}"/>
    <dgm:cxn modelId="{E6BBD2BD-C807-4B24-945D-AFF97976D8EA}" type="presOf" srcId="{32E3CF69-DB45-4FAB-B68D-7C8DBF90F2B3}" destId="{20EE856F-824C-406D-BD99-784FFE8FA640}" srcOrd="0" destOrd="0" presId="urn:microsoft.com/office/officeart/2018/2/layout/IconCircleList"/>
    <dgm:cxn modelId="{28190ADD-C3E1-443D-81D2-FC2C1FE793D2}" type="presOf" srcId="{F9F383D3-CC0E-471A-8F43-ABFD157AFA99}" destId="{A20950CD-3531-4840-9B95-BFABAF3972F0}" srcOrd="0" destOrd="0" presId="urn:microsoft.com/office/officeart/2018/2/layout/IconCircleList"/>
    <dgm:cxn modelId="{CB0DB3EA-5ABF-4BAC-BFD8-E1AA07868338}" srcId="{37A5D24D-D1F3-4A7B-ACDD-35082E71361C}" destId="{D08725B2-0BA6-4078-A48C-94EF124CFF67}" srcOrd="4" destOrd="0" parTransId="{0F0BE5C4-1F5B-4CE5-98A3-386A6AD3A86E}" sibTransId="{677DFE1E-8B53-41FA-973A-F00A88DE518F}"/>
    <dgm:cxn modelId="{B79A77FD-7EA9-478D-901E-50D087C0216B}" type="presOf" srcId="{37A5D24D-D1F3-4A7B-ACDD-35082E71361C}" destId="{A8DF88F6-86B6-45B3-9A2D-2B346DE6239F}" srcOrd="0" destOrd="0" presId="urn:microsoft.com/office/officeart/2018/2/layout/IconCircleList"/>
    <dgm:cxn modelId="{8B3F7EC7-5F2E-427F-9EAD-07EC17A49B1C}" type="presParOf" srcId="{A8DF88F6-86B6-45B3-9A2D-2B346DE6239F}" destId="{674C1740-1F62-48AC-9123-DF5E01D131B0}" srcOrd="0" destOrd="0" presId="urn:microsoft.com/office/officeart/2018/2/layout/IconCircleList"/>
    <dgm:cxn modelId="{EBFB33EA-A491-4C72-9D19-79B05FB5C3E4}" type="presParOf" srcId="{674C1740-1F62-48AC-9123-DF5E01D131B0}" destId="{9FE2E2D9-8371-4644-B0A0-5915E61329BB}" srcOrd="0" destOrd="0" presId="urn:microsoft.com/office/officeart/2018/2/layout/IconCircleList"/>
    <dgm:cxn modelId="{52522BD5-3612-4B9D-820F-AAAA30A90CBD}" type="presParOf" srcId="{9FE2E2D9-8371-4644-B0A0-5915E61329BB}" destId="{F2FFC751-A993-46CF-9F2C-579F5C52B471}" srcOrd="0" destOrd="0" presId="urn:microsoft.com/office/officeart/2018/2/layout/IconCircleList"/>
    <dgm:cxn modelId="{0D8230FB-0673-4D1B-99E2-2EC00BC6EF2D}" type="presParOf" srcId="{9FE2E2D9-8371-4644-B0A0-5915E61329BB}" destId="{88BB8A61-A9FF-46C4-935C-4576F0835D6B}" srcOrd="1" destOrd="0" presId="urn:microsoft.com/office/officeart/2018/2/layout/IconCircleList"/>
    <dgm:cxn modelId="{E10F86B3-75E5-4EF6-B880-4FBE18076871}" type="presParOf" srcId="{9FE2E2D9-8371-4644-B0A0-5915E61329BB}" destId="{5A58828F-7689-4AF5-B8C8-3DA94893A95B}" srcOrd="2" destOrd="0" presId="urn:microsoft.com/office/officeart/2018/2/layout/IconCircleList"/>
    <dgm:cxn modelId="{9EED7938-AEEA-41BF-BD31-319226E116BF}" type="presParOf" srcId="{9FE2E2D9-8371-4644-B0A0-5915E61329BB}" destId="{A20950CD-3531-4840-9B95-BFABAF3972F0}" srcOrd="3" destOrd="0" presId="urn:microsoft.com/office/officeart/2018/2/layout/IconCircleList"/>
    <dgm:cxn modelId="{13BD4E4F-15AB-4022-AA33-969057401FB8}" type="presParOf" srcId="{674C1740-1F62-48AC-9123-DF5E01D131B0}" destId="{50E8469D-FC41-40D9-A903-40756696A9D7}" srcOrd="1" destOrd="0" presId="urn:microsoft.com/office/officeart/2018/2/layout/IconCircleList"/>
    <dgm:cxn modelId="{774FEFD2-6F34-4201-9DBB-159F9DD5072B}" type="presParOf" srcId="{674C1740-1F62-48AC-9123-DF5E01D131B0}" destId="{AC6C64A0-B0E9-45A0-B698-13E313951FF0}" srcOrd="2" destOrd="0" presId="urn:microsoft.com/office/officeart/2018/2/layout/IconCircleList"/>
    <dgm:cxn modelId="{6976A8AF-3B18-4FBA-8108-967FFB7546B0}" type="presParOf" srcId="{AC6C64A0-B0E9-45A0-B698-13E313951FF0}" destId="{6F56F958-2393-42B1-9BA2-BA92EC9DD5A7}" srcOrd="0" destOrd="0" presId="urn:microsoft.com/office/officeart/2018/2/layout/IconCircleList"/>
    <dgm:cxn modelId="{AFAD636A-61B2-4E5B-8BBA-122091B8D027}" type="presParOf" srcId="{AC6C64A0-B0E9-45A0-B698-13E313951FF0}" destId="{B25DE831-3661-4141-945A-65B1B4BCEB26}" srcOrd="1" destOrd="0" presId="urn:microsoft.com/office/officeart/2018/2/layout/IconCircleList"/>
    <dgm:cxn modelId="{DC4926E4-0DCC-4F25-B341-AFED7943D14B}" type="presParOf" srcId="{AC6C64A0-B0E9-45A0-B698-13E313951FF0}" destId="{E8119874-517A-4812-938A-1750FBB3F91E}" srcOrd="2" destOrd="0" presId="urn:microsoft.com/office/officeart/2018/2/layout/IconCircleList"/>
    <dgm:cxn modelId="{0F083F90-4229-4E92-A4D5-55C6034AB501}" type="presParOf" srcId="{AC6C64A0-B0E9-45A0-B698-13E313951FF0}" destId="{8EFF7B3B-BEF7-46FA-9B42-43248B57368D}" srcOrd="3" destOrd="0" presId="urn:microsoft.com/office/officeart/2018/2/layout/IconCircleList"/>
    <dgm:cxn modelId="{F6DDF835-BD38-4DA1-8632-518C2C66CEFD}" type="presParOf" srcId="{674C1740-1F62-48AC-9123-DF5E01D131B0}" destId="{6682C3E5-B074-4AF9-96C3-BCD077EE9621}" srcOrd="3" destOrd="0" presId="urn:microsoft.com/office/officeart/2018/2/layout/IconCircleList"/>
    <dgm:cxn modelId="{8EDDD7F3-0727-47FB-AEBE-F9D8030E6ACD}" type="presParOf" srcId="{674C1740-1F62-48AC-9123-DF5E01D131B0}" destId="{7FF324AA-619E-44FD-BE4C-8E32138B1B17}" srcOrd="4" destOrd="0" presId="urn:microsoft.com/office/officeart/2018/2/layout/IconCircleList"/>
    <dgm:cxn modelId="{6009F25C-44D4-4F13-913E-12AAB46213D7}" type="presParOf" srcId="{7FF324AA-619E-44FD-BE4C-8E32138B1B17}" destId="{6A6CB692-7670-436F-B614-994E48CA7B3F}" srcOrd="0" destOrd="0" presId="urn:microsoft.com/office/officeart/2018/2/layout/IconCircleList"/>
    <dgm:cxn modelId="{AFC939FB-CA46-46B7-9CA1-B6486A658510}" type="presParOf" srcId="{7FF324AA-619E-44FD-BE4C-8E32138B1B17}" destId="{C47A2E42-52E8-434D-B6FD-070EDF9E69BF}" srcOrd="1" destOrd="0" presId="urn:microsoft.com/office/officeart/2018/2/layout/IconCircleList"/>
    <dgm:cxn modelId="{CC0CB698-BDD0-48EA-9AA8-9D21D766AE50}" type="presParOf" srcId="{7FF324AA-619E-44FD-BE4C-8E32138B1B17}" destId="{B58362AD-1414-4DC8-B9B3-63B09C8C88B3}" srcOrd="2" destOrd="0" presId="urn:microsoft.com/office/officeart/2018/2/layout/IconCircleList"/>
    <dgm:cxn modelId="{782B5AEB-0780-4293-8401-7AFAA75F042D}" type="presParOf" srcId="{7FF324AA-619E-44FD-BE4C-8E32138B1B17}" destId="{80A20C46-43E7-42A2-9CC6-6FB1A6D815C9}" srcOrd="3" destOrd="0" presId="urn:microsoft.com/office/officeart/2018/2/layout/IconCircleList"/>
    <dgm:cxn modelId="{B35CF968-7068-4839-9798-FC67F8F052F2}" type="presParOf" srcId="{674C1740-1F62-48AC-9123-DF5E01D131B0}" destId="{937A9B1C-3D37-4DCB-97C7-0F685DA6CB62}" srcOrd="5" destOrd="0" presId="urn:microsoft.com/office/officeart/2018/2/layout/IconCircleList"/>
    <dgm:cxn modelId="{83A17A7A-FEE3-443A-8B48-FDBFA524D376}" type="presParOf" srcId="{674C1740-1F62-48AC-9123-DF5E01D131B0}" destId="{5D62E83C-C2E4-4101-9890-9CD19BA1FD1B}" srcOrd="6" destOrd="0" presId="urn:microsoft.com/office/officeart/2018/2/layout/IconCircleList"/>
    <dgm:cxn modelId="{13409153-D41F-4AA5-966B-901E47D4EBE0}" type="presParOf" srcId="{5D62E83C-C2E4-4101-9890-9CD19BA1FD1B}" destId="{8DC6D766-BFC7-496E-A8FB-5ADF33045065}" srcOrd="0" destOrd="0" presId="urn:microsoft.com/office/officeart/2018/2/layout/IconCircleList"/>
    <dgm:cxn modelId="{C5292BCC-85EF-4B64-9CF8-BCED861EB49F}" type="presParOf" srcId="{5D62E83C-C2E4-4101-9890-9CD19BA1FD1B}" destId="{7F7E46EB-A20C-451A-AB69-3ABA08EF71C5}" srcOrd="1" destOrd="0" presId="urn:microsoft.com/office/officeart/2018/2/layout/IconCircleList"/>
    <dgm:cxn modelId="{FECC6E06-5711-4F50-BC2E-EFF3AE8401D6}" type="presParOf" srcId="{5D62E83C-C2E4-4101-9890-9CD19BA1FD1B}" destId="{304AEFA7-C7B3-40C7-9F39-889EC5712C62}" srcOrd="2" destOrd="0" presId="urn:microsoft.com/office/officeart/2018/2/layout/IconCircleList"/>
    <dgm:cxn modelId="{C1CAE11B-FA19-4A6F-A49E-1E147BA535C1}" type="presParOf" srcId="{5D62E83C-C2E4-4101-9890-9CD19BA1FD1B}" destId="{A64D024D-1C98-432A-A269-F5C93A16349F}" srcOrd="3" destOrd="0" presId="urn:microsoft.com/office/officeart/2018/2/layout/IconCircleList"/>
    <dgm:cxn modelId="{A78AF770-2F95-4741-BA20-C719D91374CD}" type="presParOf" srcId="{674C1740-1F62-48AC-9123-DF5E01D131B0}" destId="{9EECCEBA-49C4-486A-88AC-C511605DB6A9}" srcOrd="7" destOrd="0" presId="urn:microsoft.com/office/officeart/2018/2/layout/IconCircleList"/>
    <dgm:cxn modelId="{F256E0B4-5A6F-409E-B09C-9ED0576E9184}" type="presParOf" srcId="{674C1740-1F62-48AC-9123-DF5E01D131B0}" destId="{EAD46528-0BB1-45E4-849C-AA55FAC61212}" srcOrd="8" destOrd="0" presId="urn:microsoft.com/office/officeart/2018/2/layout/IconCircleList"/>
    <dgm:cxn modelId="{D6EB657E-2A84-4492-A778-6776189F3F5D}" type="presParOf" srcId="{EAD46528-0BB1-45E4-849C-AA55FAC61212}" destId="{E1A5ACE1-25A3-402E-8460-0F51E6120B29}" srcOrd="0" destOrd="0" presId="urn:microsoft.com/office/officeart/2018/2/layout/IconCircleList"/>
    <dgm:cxn modelId="{DA04B2BC-3857-49DC-8D24-8B9A1B6325B9}" type="presParOf" srcId="{EAD46528-0BB1-45E4-849C-AA55FAC61212}" destId="{9AF7BD75-7CC2-4DBF-AA72-F60707C33FCB}" srcOrd="1" destOrd="0" presId="urn:microsoft.com/office/officeart/2018/2/layout/IconCircleList"/>
    <dgm:cxn modelId="{722BBFD3-0D0D-4B70-8C26-C2E895D04F3E}" type="presParOf" srcId="{EAD46528-0BB1-45E4-849C-AA55FAC61212}" destId="{CB553EFD-12C3-4BD4-98F9-6690E6DF4CBA}" srcOrd="2" destOrd="0" presId="urn:microsoft.com/office/officeart/2018/2/layout/IconCircleList"/>
    <dgm:cxn modelId="{0EF179C0-D14E-40A3-901F-C21F60A04DA6}" type="presParOf" srcId="{EAD46528-0BB1-45E4-849C-AA55FAC61212}" destId="{A4952BD3-04CA-4C71-8C60-1D7B5AEBA703}" srcOrd="3" destOrd="0" presId="urn:microsoft.com/office/officeart/2018/2/layout/IconCircleList"/>
    <dgm:cxn modelId="{BE3C61FC-03BA-46EC-9964-3382636E76BF}" type="presParOf" srcId="{674C1740-1F62-48AC-9123-DF5E01D131B0}" destId="{C8EDB0BD-3E95-42A0-A748-9B44FC78D0F6}" srcOrd="9" destOrd="0" presId="urn:microsoft.com/office/officeart/2018/2/layout/IconCircleList"/>
    <dgm:cxn modelId="{C3800895-9A7B-47A0-AA95-0B8D88D90BDF}" type="presParOf" srcId="{674C1740-1F62-48AC-9123-DF5E01D131B0}" destId="{F4754102-A276-40D7-8DE8-678C8DD2D6E4}" srcOrd="10" destOrd="0" presId="urn:microsoft.com/office/officeart/2018/2/layout/IconCircleList"/>
    <dgm:cxn modelId="{18A3E5C6-DE65-4BDD-832D-1BB9BCB397F7}" type="presParOf" srcId="{F4754102-A276-40D7-8DE8-678C8DD2D6E4}" destId="{69E0009A-C32E-4858-BF90-12A25C8956F4}" srcOrd="0" destOrd="0" presId="urn:microsoft.com/office/officeart/2018/2/layout/IconCircleList"/>
    <dgm:cxn modelId="{A48B5FCC-57F8-453D-8B82-739AB8A9874D}" type="presParOf" srcId="{F4754102-A276-40D7-8DE8-678C8DD2D6E4}" destId="{606FB265-F88C-49CD-89E8-7D65CC19A798}" srcOrd="1" destOrd="0" presId="urn:microsoft.com/office/officeart/2018/2/layout/IconCircleList"/>
    <dgm:cxn modelId="{A84C2BA2-D0F4-41B0-BABD-B9E8412CB1D6}" type="presParOf" srcId="{F4754102-A276-40D7-8DE8-678C8DD2D6E4}" destId="{74B8C6E9-79FC-439B-A2AF-57ABF24FE52A}" srcOrd="2" destOrd="0" presId="urn:microsoft.com/office/officeart/2018/2/layout/IconCircleList"/>
    <dgm:cxn modelId="{41EA767F-8798-4602-8430-7815EBBFE3C7}" type="presParOf" srcId="{F4754102-A276-40D7-8DE8-678C8DD2D6E4}" destId="{F9B736CA-5262-4FE6-9A0E-72A79244F175}" srcOrd="3" destOrd="0" presId="urn:microsoft.com/office/officeart/2018/2/layout/IconCircleList"/>
    <dgm:cxn modelId="{86A61FD8-2565-4DFD-80C3-4A1A30154C58}" type="presParOf" srcId="{674C1740-1F62-48AC-9123-DF5E01D131B0}" destId="{82A23DEC-6B82-4AAC-928D-A091C0D403EC}" srcOrd="11" destOrd="0" presId="urn:microsoft.com/office/officeart/2018/2/layout/IconCircleList"/>
    <dgm:cxn modelId="{05A712F6-16F0-4624-A0E1-8747B13CFE1E}" type="presParOf" srcId="{674C1740-1F62-48AC-9123-DF5E01D131B0}" destId="{C2929409-F62F-41C7-9CED-6DC53AD35786}" srcOrd="12" destOrd="0" presId="urn:microsoft.com/office/officeart/2018/2/layout/IconCircleList"/>
    <dgm:cxn modelId="{72A8D418-8290-43A6-8E79-52764907AD66}" type="presParOf" srcId="{C2929409-F62F-41C7-9CED-6DC53AD35786}" destId="{347183A5-C610-449E-B79B-E11BC2204004}" srcOrd="0" destOrd="0" presId="urn:microsoft.com/office/officeart/2018/2/layout/IconCircleList"/>
    <dgm:cxn modelId="{08967B3C-CCAA-45F4-B774-DDA35AD4F006}" type="presParOf" srcId="{C2929409-F62F-41C7-9CED-6DC53AD35786}" destId="{F85A23BE-F473-4D8E-B025-6022A701E211}" srcOrd="1" destOrd="0" presId="urn:microsoft.com/office/officeart/2018/2/layout/IconCircleList"/>
    <dgm:cxn modelId="{E359E5D3-4AB9-473B-8E85-2063CDB70DEB}" type="presParOf" srcId="{C2929409-F62F-41C7-9CED-6DC53AD35786}" destId="{5EDCAA8E-54C9-4AC1-A3AF-DA89431064E0}" srcOrd="2" destOrd="0" presId="urn:microsoft.com/office/officeart/2018/2/layout/IconCircleList"/>
    <dgm:cxn modelId="{79409365-1C0C-4E51-B6BD-F21E8BDDDA2D}" type="presParOf" srcId="{C2929409-F62F-41C7-9CED-6DC53AD35786}" destId="{20EE856F-824C-406D-BD99-784FFE8FA64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FC751-A993-46CF-9F2C-579F5C52B471}">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B8A61-A9FF-46C4-935C-4576F0835D6B}">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0950CD-3531-4840-9B95-BFABAF3972F0}">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Employee Handbook Inclusions     </a:t>
          </a:r>
        </a:p>
      </dsp:txBody>
      <dsp:txXfrm>
        <a:off x="1172126" y="90072"/>
        <a:ext cx="2114937" cy="897246"/>
      </dsp:txXfrm>
    </dsp:sp>
    <dsp:sp modelId="{6F56F958-2393-42B1-9BA2-BA92EC9DD5A7}">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DE831-3661-4141-945A-65B1B4BCEB26}">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F7B3B-BEF7-46FA-9B42-43248B57368D}">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Employee Files</a:t>
          </a:r>
        </a:p>
      </dsp:txBody>
      <dsp:txXfrm>
        <a:off x="4745088" y="90072"/>
        <a:ext cx="2114937" cy="897246"/>
      </dsp:txXfrm>
    </dsp:sp>
    <dsp:sp modelId="{6A6CB692-7670-436F-B614-994E48CA7B3F}">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A2E42-52E8-434D-B6FD-070EDF9E69BF}">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A20C46-43E7-42A2-9CC6-6FB1A6D815C9}">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TB Testing</a:t>
          </a:r>
        </a:p>
      </dsp:txBody>
      <dsp:txXfrm>
        <a:off x="8318049" y="90072"/>
        <a:ext cx="2114937" cy="897246"/>
      </dsp:txXfrm>
    </dsp:sp>
    <dsp:sp modelId="{8DC6D766-BFC7-496E-A8FB-5ADF33045065}">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E46EB-A20C-451A-AB69-3ABA08EF71C5}">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4D024D-1C98-432A-A269-F5C93A16349F}">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Administrative Leave</a:t>
          </a:r>
        </a:p>
      </dsp:txBody>
      <dsp:txXfrm>
        <a:off x="1172126" y="1727045"/>
        <a:ext cx="2114937" cy="897246"/>
      </dsp:txXfrm>
    </dsp:sp>
    <dsp:sp modelId="{E1A5ACE1-25A3-402E-8460-0F51E6120B29}">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7BD75-7CC2-4DBF-AA72-F60707C33FCB}">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952BD3-04CA-4C71-8C60-1D7B5AEBA703}">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Family Medical Leave Act (FMLA)</a:t>
          </a:r>
        </a:p>
      </dsp:txBody>
      <dsp:txXfrm>
        <a:off x="4745088" y="1727045"/>
        <a:ext cx="2114937" cy="897246"/>
      </dsp:txXfrm>
    </dsp:sp>
    <dsp:sp modelId="{69E0009A-C32E-4858-BF90-12A25C8956F4}">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FB265-F88C-49CD-89E8-7D65CC19A798}">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B736CA-5262-4FE6-9A0E-72A79244F175}">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Sexual Harassment Policy – Zero Tolerance</a:t>
          </a:r>
        </a:p>
      </dsp:txBody>
      <dsp:txXfrm>
        <a:off x="8318049" y="1727045"/>
        <a:ext cx="2114937" cy="897246"/>
      </dsp:txXfrm>
    </dsp:sp>
    <dsp:sp modelId="{347183A5-C610-449E-B79B-E11BC2204004}">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A23BE-F473-4D8E-B025-6022A701E211}">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E856F-824C-406D-BD99-784FFE8FA640}">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School Safety Plans</a:t>
          </a:r>
        </a:p>
      </dsp:txBody>
      <dsp:txXfrm>
        <a:off x="1172126" y="3364019"/>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40A652-C8F4-48E2-BFFD-F4C05A5D0D8F}" type="datetimeFigureOut">
              <a:rPr lang="en-US" smtClean="0"/>
              <a:t>8/13/2019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3951E1-2A87-47F4-98BF-B0552FFB145A}" type="slidenum">
              <a:rPr lang="en-US" smtClean="0"/>
              <a:t>‹#›</a:t>
            </a:fld>
            <a:endParaRPr lang="en-US"/>
          </a:p>
        </p:txBody>
      </p:sp>
    </p:spTree>
    <p:extLst>
      <p:ext uri="{BB962C8B-B14F-4D97-AF65-F5344CB8AC3E}">
        <p14:creationId xmlns:p14="http://schemas.microsoft.com/office/powerpoint/2010/main" val="332431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1</a:t>
            </a:fld>
            <a:endParaRPr lang="en-US"/>
          </a:p>
        </p:txBody>
      </p:sp>
    </p:spTree>
    <p:extLst>
      <p:ext uri="{BB962C8B-B14F-4D97-AF65-F5344CB8AC3E}">
        <p14:creationId xmlns:p14="http://schemas.microsoft.com/office/powerpoint/2010/main" val="219324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10</a:t>
            </a:fld>
            <a:endParaRPr lang="en-US"/>
          </a:p>
        </p:txBody>
      </p:sp>
    </p:spTree>
    <p:extLst>
      <p:ext uri="{BB962C8B-B14F-4D97-AF65-F5344CB8AC3E}">
        <p14:creationId xmlns:p14="http://schemas.microsoft.com/office/powerpoint/2010/main" val="248475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11</a:t>
            </a:fld>
            <a:endParaRPr lang="en-US"/>
          </a:p>
        </p:txBody>
      </p:sp>
    </p:spTree>
    <p:extLst>
      <p:ext uri="{BB962C8B-B14F-4D97-AF65-F5344CB8AC3E}">
        <p14:creationId xmlns:p14="http://schemas.microsoft.com/office/powerpoint/2010/main" val="149605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12</a:t>
            </a:fld>
            <a:endParaRPr lang="en-US"/>
          </a:p>
        </p:txBody>
      </p:sp>
    </p:spTree>
    <p:extLst>
      <p:ext uri="{BB962C8B-B14F-4D97-AF65-F5344CB8AC3E}">
        <p14:creationId xmlns:p14="http://schemas.microsoft.com/office/powerpoint/2010/main" val="114219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13</a:t>
            </a:fld>
            <a:endParaRPr lang="en-US"/>
          </a:p>
        </p:txBody>
      </p:sp>
    </p:spTree>
    <p:extLst>
      <p:ext uri="{BB962C8B-B14F-4D97-AF65-F5344CB8AC3E}">
        <p14:creationId xmlns:p14="http://schemas.microsoft.com/office/powerpoint/2010/main" val="1168574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14</a:t>
            </a:fld>
            <a:endParaRPr lang="en-US"/>
          </a:p>
        </p:txBody>
      </p:sp>
    </p:spTree>
    <p:extLst>
      <p:ext uri="{BB962C8B-B14F-4D97-AF65-F5344CB8AC3E}">
        <p14:creationId xmlns:p14="http://schemas.microsoft.com/office/powerpoint/2010/main" val="356066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15</a:t>
            </a:fld>
            <a:endParaRPr lang="en-US"/>
          </a:p>
        </p:txBody>
      </p:sp>
    </p:spTree>
    <p:extLst>
      <p:ext uri="{BB962C8B-B14F-4D97-AF65-F5344CB8AC3E}">
        <p14:creationId xmlns:p14="http://schemas.microsoft.com/office/powerpoint/2010/main" val="407755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16</a:t>
            </a:fld>
            <a:endParaRPr lang="en-US"/>
          </a:p>
        </p:txBody>
      </p:sp>
    </p:spTree>
    <p:extLst>
      <p:ext uri="{BB962C8B-B14F-4D97-AF65-F5344CB8AC3E}">
        <p14:creationId xmlns:p14="http://schemas.microsoft.com/office/powerpoint/2010/main" val="428044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17</a:t>
            </a:fld>
            <a:endParaRPr lang="en-US"/>
          </a:p>
        </p:txBody>
      </p:sp>
    </p:spTree>
    <p:extLst>
      <p:ext uri="{BB962C8B-B14F-4D97-AF65-F5344CB8AC3E}">
        <p14:creationId xmlns:p14="http://schemas.microsoft.com/office/powerpoint/2010/main" val="247323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18</a:t>
            </a:fld>
            <a:endParaRPr lang="en-US"/>
          </a:p>
        </p:txBody>
      </p:sp>
    </p:spTree>
    <p:extLst>
      <p:ext uri="{BB962C8B-B14F-4D97-AF65-F5344CB8AC3E}">
        <p14:creationId xmlns:p14="http://schemas.microsoft.com/office/powerpoint/2010/main" val="9409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19</a:t>
            </a:fld>
            <a:endParaRPr lang="en-US"/>
          </a:p>
        </p:txBody>
      </p:sp>
    </p:spTree>
    <p:extLst>
      <p:ext uri="{BB962C8B-B14F-4D97-AF65-F5344CB8AC3E}">
        <p14:creationId xmlns:p14="http://schemas.microsoft.com/office/powerpoint/2010/main" val="278739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a:t>
            </a:fld>
            <a:endParaRPr lang="en-US"/>
          </a:p>
        </p:txBody>
      </p:sp>
    </p:spTree>
    <p:extLst>
      <p:ext uri="{BB962C8B-B14F-4D97-AF65-F5344CB8AC3E}">
        <p14:creationId xmlns:p14="http://schemas.microsoft.com/office/powerpoint/2010/main" val="105624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20</a:t>
            </a:fld>
            <a:endParaRPr lang="en-US"/>
          </a:p>
        </p:txBody>
      </p:sp>
    </p:spTree>
    <p:extLst>
      <p:ext uri="{BB962C8B-B14F-4D97-AF65-F5344CB8AC3E}">
        <p14:creationId xmlns:p14="http://schemas.microsoft.com/office/powerpoint/2010/main" val="3812303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21</a:t>
            </a:fld>
            <a:endParaRPr lang="en-US"/>
          </a:p>
        </p:txBody>
      </p:sp>
    </p:spTree>
    <p:extLst>
      <p:ext uri="{BB962C8B-B14F-4D97-AF65-F5344CB8AC3E}">
        <p14:creationId xmlns:p14="http://schemas.microsoft.com/office/powerpoint/2010/main" val="384866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Institute receives calls constantly from employees of the schools asking questions that should be answered in their handbook. </a:t>
            </a:r>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22</a:t>
            </a:fld>
            <a:endParaRPr lang="en-US"/>
          </a:p>
        </p:txBody>
      </p:sp>
    </p:spTree>
    <p:extLst>
      <p:ext uri="{BB962C8B-B14F-4D97-AF65-F5344CB8AC3E}">
        <p14:creationId xmlns:p14="http://schemas.microsoft.com/office/powerpoint/2010/main" val="3806088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Institute receives calls constantly from employees of the schools asking questions that should be answered in their handbook. </a:t>
            </a:r>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23</a:t>
            </a:fld>
            <a:endParaRPr lang="en-US"/>
          </a:p>
        </p:txBody>
      </p:sp>
    </p:spTree>
    <p:extLst>
      <p:ext uri="{BB962C8B-B14F-4D97-AF65-F5344CB8AC3E}">
        <p14:creationId xmlns:p14="http://schemas.microsoft.com/office/powerpoint/2010/main" val="3637016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24</a:t>
            </a:fld>
            <a:endParaRPr lang="en-US"/>
          </a:p>
        </p:txBody>
      </p:sp>
    </p:spTree>
    <p:extLst>
      <p:ext uri="{BB962C8B-B14F-4D97-AF65-F5344CB8AC3E}">
        <p14:creationId xmlns:p14="http://schemas.microsoft.com/office/powerpoint/2010/main" val="416992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25</a:t>
            </a:fld>
            <a:endParaRPr lang="en-US"/>
          </a:p>
        </p:txBody>
      </p:sp>
    </p:spTree>
    <p:extLst>
      <p:ext uri="{BB962C8B-B14F-4D97-AF65-F5344CB8AC3E}">
        <p14:creationId xmlns:p14="http://schemas.microsoft.com/office/powerpoint/2010/main" val="48967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26</a:t>
            </a:fld>
            <a:endParaRPr lang="en-US"/>
          </a:p>
        </p:txBody>
      </p:sp>
    </p:spTree>
    <p:extLst>
      <p:ext uri="{BB962C8B-B14F-4D97-AF65-F5344CB8AC3E}">
        <p14:creationId xmlns:p14="http://schemas.microsoft.com/office/powerpoint/2010/main" val="157867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27</a:t>
            </a:fld>
            <a:endParaRPr lang="en-US"/>
          </a:p>
        </p:txBody>
      </p:sp>
    </p:spTree>
    <p:extLst>
      <p:ext uri="{BB962C8B-B14F-4D97-AF65-F5344CB8AC3E}">
        <p14:creationId xmlns:p14="http://schemas.microsoft.com/office/powerpoint/2010/main" val="3838193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28</a:t>
            </a:fld>
            <a:endParaRPr lang="en-US"/>
          </a:p>
        </p:txBody>
      </p:sp>
    </p:spTree>
    <p:extLst>
      <p:ext uri="{BB962C8B-B14F-4D97-AF65-F5344CB8AC3E}">
        <p14:creationId xmlns:p14="http://schemas.microsoft.com/office/powerpoint/2010/main" val="141721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29</a:t>
            </a:fld>
            <a:endParaRPr lang="en-US"/>
          </a:p>
        </p:txBody>
      </p:sp>
    </p:spTree>
    <p:extLst>
      <p:ext uri="{BB962C8B-B14F-4D97-AF65-F5344CB8AC3E}">
        <p14:creationId xmlns:p14="http://schemas.microsoft.com/office/powerpoint/2010/main" val="1438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3</a:t>
            </a:fld>
            <a:endParaRPr lang="en-US" dirty="0"/>
          </a:p>
        </p:txBody>
      </p:sp>
    </p:spTree>
    <p:extLst>
      <p:ext uri="{BB962C8B-B14F-4D97-AF65-F5344CB8AC3E}">
        <p14:creationId xmlns:p14="http://schemas.microsoft.com/office/powerpoint/2010/main" val="2074837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30</a:t>
            </a:fld>
            <a:endParaRPr lang="en-US"/>
          </a:p>
        </p:txBody>
      </p:sp>
    </p:spTree>
    <p:extLst>
      <p:ext uri="{BB962C8B-B14F-4D97-AF65-F5344CB8AC3E}">
        <p14:creationId xmlns:p14="http://schemas.microsoft.com/office/powerpoint/2010/main" val="4093718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31</a:t>
            </a:fld>
            <a:endParaRPr lang="en-US"/>
          </a:p>
        </p:txBody>
      </p:sp>
    </p:spTree>
    <p:extLst>
      <p:ext uri="{BB962C8B-B14F-4D97-AF65-F5344CB8AC3E}">
        <p14:creationId xmlns:p14="http://schemas.microsoft.com/office/powerpoint/2010/main" val="2684281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32</a:t>
            </a:fld>
            <a:endParaRPr lang="en-US"/>
          </a:p>
        </p:txBody>
      </p:sp>
    </p:spTree>
    <p:extLst>
      <p:ext uri="{BB962C8B-B14F-4D97-AF65-F5344CB8AC3E}">
        <p14:creationId xmlns:p14="http://schemas.microsoft.com/office/powerpoint/2010/main" val="4191130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33</a:t>
            </a:fld>
            <a:endParaRPr lang="en-US"/>
          </a:p>
        </p:txBody>
      </p:sp>
    </p:spTree>
    <p:extLst>
      <p:ext uri="{BB962C8B-B14F-4D97-AF65-F5344CB8AC3E}">
        <p14:creationId xmlns:p14="http://schemas.microsoft.com/office/powerpoint/2010/main" val="2525320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34</a:t>
            </a:fld>
            <a:endParaRPr lang="en-US"/>
          </a:p>
        </p:txBody>
      </p:sp>
    </p:spTree>
    <p:extLst>
      <p:ext uri="{BB962C8B-B14F-4D97-AF65-F5344CB8AC3E}">
        <p14:creationId xmlns:p14="http://schemas.microsoft.com/office/powerpoint/2010/main" val="1993466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35</a:t>
            </a:fld>
            <a:endParaRPr lang="en-US"/>
          </a:p>
        </p:txBody>
      </p:sp>
    </p:spTree>
    <p:extLst>
      <p:ext uri="{BB962C8B-B14F-4D97-AF65-F5344CB8AC3E}">
        <p14:creationId xmlns:p14="http://schemas.microsoft.com/office/powerpoint/2010/main" val="844552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36</a:t>
            </a:fld>
            <a:endParaRPr lang="en-US"/>
          </a:p>
        </p:txBody>
      </p:sp>
    </p:spTree>
    <p:extLst>
      <p:ext uri="{BB962C8B-B14F-4D97-AF65-F5344CB8AC3E}">
        <p14:creationId xmlns:p14="http://schemas.microsoft.com/office/powerpoint/2010/main" val="1830448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37</a:t>
            </a:fld>
            <a:endParaRPr lang="en-US"/>
          </a:p>
        </p:txBody>
      </p:sp>
    </p:spTree>
    <p:extLst>
      <p:ext uri="{BB962C8B-B14F-4D97-AF65-F5344CB8AC3E}">
        <p14:creationId xmlns:p14="http://schemas.microsoft.com/office/powerpoint/2010/main" val="2270657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38</a:t>
            </a:fld>
            <a:endParaRPr lang="en-US"/>
          </a:p>
        </p:txBody>
      </p:sp>
    </p:spTree>
    <p:extLst>
      <p:ext uri="{BB962C8B-B14F-4D97-AF65-F5344CB8AC3E}">
        <p14:creationId xmlns:p14="http://schemas.microsoft.com/office/powerpoint/2010/main" val="2530264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39</a:t>
            </a:fld>
            <a:endParaRPr lang="en-US"/>
          </a:p>
        </p:txBody>
      </p:sp>
    </p:spTree>
    <p:extLst>
      <p:ext uri="{BB962C8B-B14F-4D97-AF65-F5344CB8AC3E}">
        <p14:creationId xmlns:p14="http://schemas.microsoft.com/office/powerpoint/2010/main" val="199935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4</a:t>
            </a:fld>
            <a:endParaRPr lang="en-US" dirty="0"/>
          </a:p>
        </p:txBody>
      </p:sp>
    </p:spTree>
    <p:extLst>
      <p:ext uri="{BB962C8B-B14F-4D97-AF65-F5344CB8AC3E}">
        <p14:creationId xmlns:p14="http://schemas.microsoft.com/office/powerpoint/2010/main" val="2573177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40</a:t>
            </a:fld>
            <a:endParaRPr lang="en-US"/>
          </a:p>
        </p:txBody>
      </p:sp>
    </p:spTree>
    <p:extLst>
      <p:ext uri="{BB962C8B-B14F-4D97-AF65-F5344CB8AC3E}">
        <p14:creationId xmlns:p14="http://schemas.microsoft.com/office/powerpoint/2010/main" val="2954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41</a:t>
            </a:fld>
            <a:endParaRPr lang="en-US"/>
          </a:p>
        </p:txBody>
      </p:sp>
    </p:spTree>
    <p:extLst>
      <p:ext uri="{BB962C8B-B14F-4D97-AF65-F5344CB8AC3E}">
        <p14:creationId xmlns:p14="http://schemas.microsoft.com/office/powerpoint/2010/main" val="559843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42</a:t>
            </a:fld>
            <a:endParaRPr lang="en-US"/>
          </a:p>
        </p:txBody>
      </p:sp>
    </p:spTree>
    <p:extLst>
      <p:ext uri="{BB962C8B-B14F-4D97-AF65-F5344CB8AC3E}">
        <p14:creationId xmlns:p14="http://schemas.microsoft.com/office/powerpoint/2010/main" val="722255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43</a:t>
            </a:fld>
            <a:endParaRPr lang="en-US"/>
          </a:p>
        </p:txBody>
      </p:sp>
    </p:spTree>
    <p:extLst>
      <p:ext uri="{BB962C8B-B14F-4D97-AF65-F5344CB8AC3E}">
        <p14:creationId xmlns:p14="http://schemas.microsoft.com/office/powerpoint/2010/main" val="315120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44</a:t>
            </a:fld>
            <a:endParaRPr lang="en-US"/>
          </a:p>
        </p:txBody>
      </p:sp>
    </p:spTree>
    <p:extLst>
      <p:ext uri="{BB962C8B-B14F-4D97-AF65-F5344CB8AC3E}">
        <p14:creationId xmlns:p14="http://schemas.microsoft.com/office/powerpoint/2010/main" val="2531166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45</a:t>
            </a:fld>
            <a:endParaRPr lang="en-US"/>
          </a:p>
        </p:txBody>
      </p:sp>
    </p:spTree>
    <p:extLst>
      <p:ext uri="{BB962C8B-B14F-4D97-AF65-F5344CB8AC3E}">
        <p14:creationId xmlns:p14="http://schemas.microsoft.com/office/powerpoint/2010/main" val="4096484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46</a:t>
            </a:fld>
            <a:endParaRPr lang="en-US"/>
          </a:p>
        </p:txBody>
      </p:sp>
    </p:spTree>
    <p:extLst>
      <p:ext uri="{BB962C8B-B14F-4D97-AF65-F5344CB8AC3E}">
        <p14:creationId xmlns:p14="http://schemas.microsoft.com/office/powerpoint/2010/main" val="779031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47</a:t>
            </a:fld>
            <a:endParaRPr lang="en-US"/>
          </a:p>
        </p:txBody>
      </p:sp>
    </p:spTree>
    <p:extLst>
      <p:ext uri="{BB962C8B-B14F-4D97-AF65-F5344CB8AC3E}">
        <p14:creationId xmlns:p14="http://schemas.microsoft.com/office/powerpoint/2010/main" val="2642524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48</a:t>
            </a:fld>
            <a:endParaRPr lang="en-US"/>
          </a:p>
        </p:txBody>
      </p:sp>
    </p:spTree>
    <p:extLst>
      <p:ext uri="{BB962C8B-B14F-4D97-AF65-F5344CB8AC3E}">
        <p14:creationId xmlns:p14="http://schemas.microsoft.com/office/powerpoint/2010/main" val="65448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49</a:t>
            </a:fld>
            <a:endParaRPr lang="en-US"/>
          </a:p>
        </p:txBody>
      </p:sp>
    </p:spTree>
    <p:extLst>
      <p:ext uri="{BB962C8B-B14F-4D97-AF65-F5344CB8AC3E}">
        <p14:creationId xmlns:p14="http://schemas.microsoft.com/office/powerpoint/2010/main" val="282009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5</a:t>
            </a:fld>
            <a:endParaRPr lang="en-US" dirty="0"/>
          </a:p>
        </p:txBody>
      </p:sp>
    </p:spTree>
    <p:extLst>
      <p:ext uri="{BB962C8B-B14F-4D97-AF65-F5344CB8AC3E}">
        <p14:creationId xmlns:p14="http://schemas.microsoft.com/office/powerpoint/2010/main" val="1894303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951E1-2A87-47F4-98BF-B0552FFB145A}" type="slidenum">
              <a:rPr lang="en-US" smtClean="0"/>
              <a:t>50</a:t>
            </a:fld>
            <a:endParaRPr lang="en-US"/>
          </a:p>
        </p:txBody>
      </p:sp>
    </p:spTree>
    <p:extLst>
      <p:ext uri="{BB962C8B-B14F-4D97-AF65-F5344CB8AC3E}">
        <p14:creationId xmlns:p14="http://schemas.microsoft.com/office/powerpoint/2010/main" val="4187793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3951E1-2A87-47F4-98BF-B0552FFB145A}" type="slidenum">
              <a:rPr lang="en-US" smtClean="0"/>
              <a:t>51</a:t>
            </a:fld>
            <a:endParaRPr lang="en-US"/>
          </a:p>
        </p:txBody>
      </p:sp>
    </p:spTree>
    <p:extLst>
      <p:ext uri="{BB962C8B-B14F-4D97-AF65-F5344CB8AC3E}">
        <p14:creationId xmlns:p14="http://schemas.microsoft.com/office/powerpoint/2010/main" val="167502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6</a:t>
            </a:fld>
            <a:endParaRPr lang="en-US" dirty="0"/>
          </a:p>
        </p:txBody>
      </p:sp>
    </p:spTree>
    <p:extLst>
      <p:ext uri="{BB962C8B-B14F-4D97-AF65-F5344CB8AC3E}">
        <p14:creationId xmlns:p14="http://schemas.microsoft.com/office/powerpoint/2010/main" val="189430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7</a:t>
            </a:fld>
            <a:endParaRPr lang="en-US" dirty="0"/>
          </a:p>
        </p:txBody>
      </p:sp>
    </p:spTree>
    <p:extLst>
      <p:ext uri="{BB962C8B-B14F-4D97-AF65-F5344CB8AC3E}">
        <p14:creationId xmlns:p14="http://schemas.microsoft.com/office/powerpoint/2010/main" val="189430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8</a:t>
            </a:fld>
            <a:endParaRPr lang="en-US" dirty="0"/>
          </a:p>
        </p:txBody>
      </p:sp>
    </p:spTree>
    <p:extLst>
      <p:ext uri="{BB962C8B-B14F-4D97-AF65-F5344CB8AC3E}">
        <p14:creationId xmlns:p14="http://schemas.microsoft.com/office/powerpoint/2010/main" val="18943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701675"/>
            <a:ext cx="6245225" cy="35131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CBAF9-57E0-430E-9117-2C41463DFED4}" type="slidenum">
              <a:rPr lang="en-US" smtClean="0"/>
              <a:t>9</a:t>
            </a:fld>
            <a:endParaRPr lang="en-US" dirty="0"/>
          </a:p>
        </p:txBody>
      </p:sp>
    </p:spTree>
    <p:extLst>
      <p:ext uri="{BB962C8B-B14F-4D97-AF65-F5344CB8AC3E}">
        <p14:creationId xmlns:p14="http://schemas.microsoft.com/office/powerpoint/2010/main" val="1894303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130F-6FE3-44FF-96F3-00A3C2534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FF0C51-BFD8-4CBF-A3E8-35A9AD6CCA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2D3974-5F07-4269-B5EB-C9171B4CACA0}"/>
              </a:ext>
            </a:extLst>
          </p:cNvPr>
          <p:cNvSpPr>
            <a:spLocks noGrp="1"/>
          </p:cNvSpPr>
          <p:nvPr>
            <p:ph type="dt" sz="half" idx="10"/>
          </p:nvPr>
        </p:nvSpPr>
        <p:spPr/>
        <p:txBody>
          <a:bodyPr/>
          <a:lstStyle/>
          <a:p>
            <a:fld id="{ED4EF7A9-FEE9-474D-8CC9-1A96A22FFDE6}" type="datetime1">
              <a:rPr lang="en-US" smtClean="0"/>
              <a:t>8/13/2019</a:t>
            </a:fld>
            <a:endParaRPr lang="en-US"/>
          </a:p>
        </p:txBody>
      </p:sp>
      <p:sp>
        <p:nvSpPr>
          <p:cNvPr id="5" name="Footer Placeholder 4">
            <a:extLst>
              <a:ext uri="{FF2B5EF4-FFF2-40B4-BE49-F238E27FC236}">
                <a16:creationId xmlns:a16="http://schemas.microsoft.com/office/drawing/2014/main" id="{CEFCA484-D275-4F94-963F-8FA859740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24D7D-CF71-4B49-BD44-B4C74F923D87}"/>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224678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A113-DD9E-45D3-AB86-7E7956572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B5A71-49DE-461A-866B-6407EC5B88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462CB-3519-4894-9A34-001009C1FBE5}"/>
              </a:ext>
            </a:extLst>
          </p:cNvPr>
          <p:cNvSpPr>
            <a:spLocks noGrp="1"/>
          </p:cNvSpPr>
          <p:nvPr>
            <p:ph type="dt" sz="half" idx="10"/>
          </p:nvPr>
        </p:nvSpPr>
        <p:spPr/>
        <p:txBody>
          <a:bodyPr/>
          <a:lstStyle/>
          <a:p>
            <a:fld id="{FAC06D9F-0A97-4913-8D4A-6490F15A47F0}" type="datetime1">
              <a:rPr lang="en-US" smtClean="0"/>
              <a:t>8/13/2019</a:t>
            </a:fld>
            <a:endParaRPr lang="en-US"/>
          </a:p>
        </p:txBody>
      </p:sp>
      <p:sp>
        <p:nvSpPr>
          <p:cNvPr id="5" name="Footer Placeholder 4">
            <a:extLst>
              <a:ext uri="{FF2B5EF4-FFF2-40B4-BE49-F238E27FC236}">
                <a16:creationId xmlns:a16="http://schemas.microsoft.com/office/drawing/2014/main" id="{619E3F71-E03C-4FF7-9CC0-0B9CE3C4F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366D8-A3BE-4815-B4D9-B26EE2A10B2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273431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F83ED-A259-4938-BD59-6DBB9AB8E2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769D8F-1E13-4545-8CB3-504B9BB704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A6496-19E1-4E36-AFD6-0A6A40781C95}"/>
              </a:ext>
            </a:extLst>
          </p:cNvPr>
          <p:cNvSpPr>
            <a:spLocks noGrp="1"/>
          </p:cNvSpPr>
          <p:nvPr>
            <p:ph type="dt" sz="half" idx="10"/>
          </p:nvPr>
        </p:nvSpPr>
        <p:spPr/>
        <p:txBody>
          <a:bodyPr/>
          <a:lstStyle/>
          <a:p>
            <a:fld id="{B949ACC2-4878-49AB-A37A-1413FC4A81C7}" type="datetime1">
              <a:rPr lang="en-US" smtClean="0"/>
              <a:t>8/13/2019</a:t>
            </a:fld>
            <a:endParaRPr lang="en-US"/>
          </a:p>
        </p:txBody>
      </p:sp>
      <p:sp>
        <p:nvSpPr>
          <p:cNvPr id="5" name="Footer Placeholder 4">
            <a:extLst>
              <a:ext uri="{FF2B5EF4-FFF2-40B4-BE49-F238E27FC236}">
                <a16:creationId xmlns:a16="http://schemas.microsoft.com/office/drawing/2014/main" id="{06BE2D0F-7903-4BA3-AD62-0041DB264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52D69-20FA-484D-9678-307D0264F956}"/>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1187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84CA-8BEB-4771-91B0-F7EAE8296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96A635-78FD-469C-B562-CA64269C34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55396-59B5-45AD-90AA-5A0D9E137B7E}"/>
              </a:ext>
            </a:extLst>
          </p:cNvPr>
          <p:cNvSpPr>
            <a:spLocks noGrp="1"/>
          </p:cNvSpPr>
          <p:nvPr>
            <p:ph type="dt" sz="half" idx="10"/>
          </p:nvPr>
        </p:nvSpPr>
        <p:spPr/>
        <p:txBody>
          <a:bodyPr/>
          <a:lstStyle/>
          <a:p>
            <a:fld id="{B563A49F-F802-40D9-9974-BA72D32B184F}" type="datetime1">
              <a:rPr lang="en-US" smtClean="0"/>
              <a:t>8/13/2019</a:t>
            </a:fld>
            <a:endParaRPr lang="en-US"/>
          </a:p>
        </p:txBody>
      </p:sp>
      <p:sp>
        <p:nvSpPr>
          <p:cNvPr id="5" name="Footer Placeholder 4">
            <a:extLst>
              <a:ext uri="{FF2B5EF4-FFF2-40B4-BE49-F238E27FC236}">
                <a16:creationId xmlns:a16="http://schemas.microsoft.com/office/drawing/2014/main" id="{C316865C-727B-4B31-88D0-B66985D65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0CEFD-A2E5-4717-AEE7-5FA4202B698D}"/>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7645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5123-56AF-4E51-8187-7B14FD32B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F9FF24-7B12-4C39-8FB2-F5DB2C940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1D9A8-A739-44BB-96C1-9B071E86A950}"/>
              </a:ext>
            </a:extLst>
          </p:cNvPr>
          <p:cNvSpPr>
            <a:spLocks noGrp="1"/>
          </p:cNvSpPr>
          <p:nvPr>
            <p:ph type="dt" sz="half" idx="10"/>
          </p:nvPr>
        </p:nvSpPr>
        <p:spPr/>
        <p:txBody>
          <a:bodyPr/>
          <a:lstStyle/>
          <a:p>
            <a:fld id="{A626F007-B248-4E21-9852-63588E0C3F9D}" type="datetime1">
              <a:rPr lang="en-US" smtClean="0"/>
              <a:t>8/13/2019</a:t>
            </a:fld>
            <a:endParaRPr lang="en-US"/>
          </a:p>
        </p:txBody>
      </p:sp>
      <p:sp>
        <p:nvSpPr>
          <p:cNvPr id="5" name="Footer Placeholder 4">
            <a:extLst>
              <a:ext uri="{FF2B5EF4-FFF2-40B4-BE49-F238E27FC236}">
                <a16:creationId xmlns:a16="http://schemas.microsoft.com/office/drawing/2014/main" id="{EA6CD0D5-BAE9-431B-9887-D436BA6E1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88F3E-2734-4D04-A483-7C2C7C521C4A}"/>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73833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B614-1D58-41E4-8747-661713CBD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B0B04-B78D-4981-99B7-11DCB2CE21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9BC18-9853-4757-8687-6AC069E8D1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4D994-7AF8-4FB8-8295-C2A1D58F120F}"/>
              </a:ext>
            </a:extLst>
          </p:cNvPr>
          <p:cNvSpPr>
            <a:spLocks noGrp="1"/>
          </p:cNvSpPr>
          <p:nvPr>
            <p:ph type="dt" sz="half" idx="10"/>
          </p:nvPr>
        </p:nvSpPr>
        <p:spPr/>
        <p:txBody>
          <a:bodyPr/>
          <a:lstStyle/>
          <a:p>
            <a:fld id="{FADAAE38-9078-4784-90F4-E753EF36F3A5}" type="datetime1">
              <a:rPr lang="en-US" smtClean="0"/>
              <a:t>8/13/2019</a:t>
            </a:fld>
            <a:endParaRPr lang="en-US"/>
          </a:p>
        </p:txBody>
      </p:sp>
      <p:sp>
        <p:nvSpPr>
          <p:cNvPr id="6" name="Footer Placeholder 5">
            <a:extLst>
              <a:ext uri="{FF2B5EF4-FFF2-40B4-BE49-F238E27FC236}">
                <a16:creationId xmlns:a16="http://schemas.microsoft.com/office/drawing/2014/main" id="{BEA75481-BBFB-45B8-A6ED-68894A21A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74E31-59E2-4D76-BB0C-9ECCD31112F2}"/>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2019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3E70-77FF-43B4-9228-D2D39856D5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31FD1A-C153-41EE-A237-2BF1741FF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3C917B-7ECE-4857-8323-D7956A14BD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7D392B-9350-49DF-BCF0-AED113A47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CD2CF8-6678-4CA1-9027-8FEADAA754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CF4B0-BFD2-43D4-A334-2DE401BD82C5}"/>
              </a:ext>
            </a:extLst>
          </p:cNvPr>
          <p:cNvSpPr>
            <a:spLocks noGrp="1"/>
          </p:cNvSpPr>
          <p:nvPr>
            <p:ph type="dt" sz="half" idx="10"/>
          </p:nvPr>
        </p:nvSpPr>
        <p:spPr/>
        <p:txBody>
          <a:bodyPr/>
          <a:lstStyle/>
          <a:p>
            <a:fld id="{B00E3DCB-A71B-4180-B3C1-29847F645B80}" type="datetime1">
              <a:rPr lang="en-US" smtClean="0"/>
              <a:t>8/13/2019</a:t>
            </a:fld>
            <a:endParaRPr lang="en-US"/>
          </a:p>
        </p:txBody>
      </p:sp>
      <p:sp>
        <p:nvSpPr>
          <p:cNvPr id="8" name="Footer Placeholder 7">
            <a:extLst>
              <a:ext uri="{FF2B5EF4-FFF2-40B4-BE49-F238E27FC236}">
                <a16:creationId xmlns:a16="http://schemas.microsoft.com/office/drawing/2014/main" id="{C06778BD-78E2-4CA3-AC5C-8217320579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B6B81C-32E0-4A0A-9A50-5B571AF7B415}"/>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79453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7565-F59D-4663-AFA2-D9FC890EC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1A2F7-EA8E-493A-9201-50469FAFCDD6}"/>
              </a:ext>
            </a:extLst>
          </p:cNvPr>
          <p:cNvSpPr>
            <a:spLocks noGrp="1"/>
          </p:cNvSpPr>
          <p:nvPr>
            <p:ph type="dt" sz="half" idx="10"/>
          </p:nvPr>
        </p:nvSpPr>
        <p:spPr/>
        <p:txBody>
          <a:bodyPr/>
          <a:lstStyle/>
          <a:p>
            <a:fld id="{50196768-4D8B-40F1-A2D7-5C268827686B}" type="datetime1">
              <a:rPr lang="en-US" smtClean="0"/>
              <a:t>8/13/2019</a:t>
            </a:fld>
            <a:endParaRPr lang="en-US"/>
          </a:p>
        </p:txBody>
      </p:sp>
      <p:sp>
        <p:nvSpPr>
          <p:cNvPr id="4" name="Footer Placeholder 3">
            <a:extLst>
              <a:ext uri="{FF2B5EF4-FFF2-40B4-BE49-F238E27FC236}">
                <a16:creationId xmlns:a16="http://schemas.microsoft.com/office/drawing/2014/main" id="{25BDDAC2-DD2F-4342-9AE5-C4193D54B5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CE6F4-4C8E-47EE-AA7D-3434AD87E7F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110462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74629-C589-429D-9D5F-54B68A824395}"/>
              </a:ext>
            </a:extLst>
          </p:cNvPr>
          <p:cNvSpPr>
            <a:spLocks noGrp="1"/>
          </p:cNvSpPr>
          <p:nvPr>
            <p:ph type="dt" sz="half" idx="10"/>
          </p:nvPr>
        </p:nvSpPr>
        <p:spPr/>
        <p:txBody>
          <a:bodyPr/>
          <a:lstStyle/>
          <a:p>
            <a:fld id="{DA3EAADB-436E-47EA-96FA-09FC654EF646}" type="datetime1">
              <a:rPr lang="en-US" smtClean="0"/>
              <a:t>8/13/2019</a:t>
            </a:fld>
            <a:endParaRPr lang="en-US"/>
          </a:p>
        </p:txBody>
      </p:sp>
      <p:sp>
        <p:nvSpPr>
          <p:cNvPr id="3" name="Footer Placeholder 2">
            <a:extLst>
              <a:ext uri="{FF2B5EF4-FFF2-40B4-BE49-F238E27FC236}">
                <a16:creationId xmlns:a16="http://schemas.microsoft.com/office/drawing/2014/main" id="{A62C3075-ACB0-4B58-B3DE-7FA1196E9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E9491F-ACB0-43F8-AB44-270260BEF98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414071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044E-103D-471F-B309-32344183C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72F5D0-5A37-484F-8E56-04F21C410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4EFA9-8CC4-4305-92A9-292139969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3A1DD-E9AF-43E1-9B08-76DF707C17AF}"/>
              </a:ext>
            </a:extLst>
          </p:cNvPr>
          <p:cNvSpPr>
            <a:spLocks noGrp="1"/>
          </p:cNvSpPr>
          <p:nvPr>
            <p:ph type="dt" sz="half" idx="10"/>
          </p:nvPr>
        </p:nvSpPr>
        <p:spPr/>
        <p:txBody>
          <a:bodyPr/>
          <a:lstStyle/>
          <a:p>
            <a:fld id="{FE8EB5B4-DA5C-47A8-AB24-03C75F4471DC}" type="datetime1">
              <a:rPr lang="en-US" smtClean="0"/>
              <a:t>8/13/2019</a:t>
            </a:fld>
            <a:endParaRPr lang="en-US"/>
          </a:p>
        </p:txBody>
      </p:sp>
      <p:sp>
        <p:nvSpPr>
          <p:cNvPr id="6" name="Footer Placeholder 5">
            <a:extLst>
              <a:ext uri="{FF2B5EF4-FFF2-40B4-BE49-F238E27FC236}">
                <a16:creationId xmlns:a16="http://schemas.microsoft.com/office/drawing/2014/main" id="{B5124C4C-4ABA-48BE-950E-8B6BD8B6A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3CB5A-F2BF-4713-9FBB-1A5425DBEEC0}"/>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393846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5BC4-0A05-4166-85B5-7AA11E46B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EB92D-BB33-4685-8C5D-5D67183DF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55A78A-551C-4F6C-A634-668195748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6D989F-E3CD-4445-B645-4F4B33B8CBEB}"/>
              </a:ext>
            </a:extLst>
          </p:cNvPr>
          <p:cNvSpPr>
            <a:spLocks noGrp="1"/>
          </p:cNvSpPr>
          <p:nvPr>
            <p:ph type="dt" sz="half" idx="10"/>
          </p:nvPr>
        </p:nvSpPr>
        <p:spPr/>
        <p:txBody>
          <a:bodyPr/>
          <a:lstStyle/>
          <a:p>
            <a:fld id="{484027C8-F5F7-4D22-BC43-1DBD1498198E}" type="datetime1">
              <a:rPr lang="en-US" smtClean="0"/>
              <a:t>8/13/2019</a:t>
            </a:fld>
            <a:endParaRPr lang="en-US"/>
          </a:p>
        </p:txBody>
      </p:sp>
      <p:sp>
        <p:nvSpPr>
          <p:cNvPr id="6" name="Footer Placeholder 5">
            <a:extLst>
              <a:ext uri="{FF2B5EF4-FFF2-40B4-BE49-F238E27FC236}">
                <a16:creationId xmlns:a16="http://schemas.microsoft.com/office/drawing/2014/main" id="{AE110E16-5681-4A2C-97F1-16689B0E7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20B64-7956-4EA9-896C-BF41D7C80083}"/>
              </a:ext>
            </a:extLst>
          </p:cNvPr>
          <p:cNvSpPr>
            <a:spLocks noGrp="1"/>
          </p:cNvSpPr>
          <p:nvPr>
            <p:ph type="sldNum" sz="quarter" idx="12"/>
          </p:nvPr>
        </p:nvSpPr>
        <p:spPr/>
        <p:txBody>
          <a:bodyPr/>
          <a:lstStyle/>
          <a:p>
            <a:fld id="{9D384779-F870-4625-A8E2-D1FF2A844A97}" type="slidenum">
              <a:rPr lang="en-US" smtClean="0"/>
              <a:t>‹#›</a:t>
            </a:fld>
            <a:endParaRPr lang="en-US"/>
          </a:p>
        </p:txBody>
      </p:sp>
    </p:spTree>
    <p:extLst>
      <p:ext uri="{BB962C8B-B14F-4D97-AF65-F5344CB8AC3E}">
        <p14:creationId xmlns:p14="http://schemas.microsoft.com/office/powerpoint/2010/main" val="50935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0B04A-E8A1-49E7-98AC-7268E7E4E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C4C4D3-6E68-46F1-AC33-F5D63BA99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5C505-DB43-4E28-91FE-0162B642C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F3D9C-6D6B-4144-9CB2-5E6057281038}" type="datetime1">
              <a:rPr lang="en-US" smtClean="0"/>
              <a:t>8/13/2019</a:t>
            </a:fld>
            <a:endParaRPr lang="en-US"/>
          </a:p>
        </p:txBody>
      </p:sp>
      <p:sp>
        <p:nvSpPr>
          <p:cNvPr id="5" name="Footer Placeholder 4">
            <a:extLst>
              <a:ext uri="{FF2B5EF4-FFF2-40B4-BE49-F238E27FC236}">
                <a16:creationId xmlns:a16="http://schemas.microsoft.com/office/drawing/2014/main" id="{749EF958-4B21-4FEC-BB26-9AD3F7313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3D3A9-6A2F-4EAE-88B5-93998343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84779-F870-4625-A8E2-D1FF2A844A97}" type="slidenum">
              <a:rPr lang="en-US" smtClean="0"/>
              <a:t>‹#›</a:t>
            </a:fld>
            <a:endParaRPr lang="en-US"/>
          </a:p>
        </p:txBody>
      </p:sp>
    </p:spTree>
    <p:extLst>
      <p:ext uri="{BB962C8B-B14F-4D97-AF65-F5344CB8AC3E}">
        <p14:creationId xmlns:p14="http://schemas.microsoft.com/office/powerpoint/2010/main" val="250561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rscienceshow.com/2010/06/bring-us-your-burning-science-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rskinecharters.formstack.com/forms/pcs" TargetMode="External"/><Relationship Id="rId7" Type="http://schemas.openxmlformats.org/officeDocument/2006/relationships/hyperlink" Target="https://en.wikipedia.org/wiki/South_Carolina_Department_of_Educ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www.scdhec.gov/health/vaccinations/back-school-immunization-toolkit" TargetMode="External"/><Relationship Id="rId4" Type="http://schemas.openxmlformats.org/officeDocument/2006/relationships/hyperlink" Target="https://ed.sc.gov/educators/certification/maintaining-certification/renewal/expired-certifica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myopinionsdocumented.blogspot.com/2010_10_01_archiv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hrbartender.com/2013/recruiting/how-to-create-the-perfect-job-posting-free-e-boo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aspiringprofessionalshub.com/2015/05/15/going-to-an-interview-prepare-and-perfor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basementdesigner.com/basement-finishing-10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perenniallyconfused.wordpress.com/page/2/"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ohioemployerlawblog.com/2016/03/is-your-employee-handbook-contract-of.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www.ohioemployerlawblog.com/2016/03/is-your-employee-handbook-contract-of.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dri.ie/dri-blog-research-evidence-how-boston-college-case-exposes-challenges-protecting-sensitive-research"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I-9.pdf" TargetMode="External"/><Relationship Id="rId3" Type="http://schemas.openxmlformats.org/officeDocument/2006/relationships/hyperlink" Target="https://www.e-verify.gov/employers" TargetMode="External"/><Relationship Id="rId7"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flickr.com/photos/naromoyu/10041236776" TargetMode="External"/><Relationship Id="rId5" Type="http://schemas.openxmlformats.org/officeDocument/2006/relationships/image" Target="../media/image34.jpg"/><Relationship Id="rId4" Type="http://schemas.openxmlformats.org/officeDocument/2006/relationships/hyperlink" Target="https://newhire.sc.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cdhec.gov/sites/default/files/docs/Health/docs/TB/D-1420.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groundup.org.za/article/study-finds-tb-urine-test-saves-lives/"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compensation-benefits/changing-framework-of-leave-structure-in-the-future-of-work-1687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ol.gov/whd/regs/compliance/whdfs28.ht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genderpolicyreport.umn.edu/family-and-medical-leave-act-at-25-whats-next/" TargetMode="Externa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ohioemployerlawblog.com/2012/02/what-is-employees-word-for-need-for.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ol.gov/whd/regs/compliance/posters/fmla.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dol.gov/whd/regs/compliance/whdfs28d.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dol.gov/whd/fmla/forms.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dol.gov/whd/forms/WH-380-F.pdf" TargetMode="External"/><Relationship Id="rId4" Type="http://schemas.openxmlformats.org/officeDocument/2006/relationships/hyperlink" Target="https://www.dol.gov/whd/forms/WH-380-E.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the1709blog.blogspot.co.uk/2013_02_01_archive.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creativecommons.org/licenses/by-nd/3.0/" TargetMode="External"/><Relationship Id="rId4" Type="http://schemas.openxmlformats.org/officeDocument/2006/relationships/hyperlink" Target="http://www.the-generous-husband.com/2017/02/05/do-you-need-a-zero-tolerance-polic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the-generous-husband.com/2017/02/05/do-you-need-a-zero-tolerance-polic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the-generous-husband.com/2017/02/05/do-you-need-a-zero-tolerance-polic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the-generous-husband.com/2017/02/05/do-you-need-a-zero-tolerance-polic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hatislove-2010.blogspot.com/2013/01/how-to-make-internet-safer-for-childre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s://ed.sc.gov/districts-schools/school-safety/resources-and-training/safety-resour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illuminatedlvg.com/2012_07_01_archive.html" TargetMode="External"/><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eba.sc.gov/insurance.html"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peba.sc.gov/assets/2018ibg.pdf" TargetMode="External"/><Relationship Id="rId3" Type="http://schemas.openxmlformats.org/officeDocument/2006/relationships/hyperlink" Target="https://www.peba.sc.gov/assets/activenoe.pdf" TargetMode="External"/><Relationship Id="rId7" Type="http://schemas.openxmlformats.org/officeDocument/2006/relationships/hyperlink" Target="https://www.peba.sc.gov/assets/parttimeteachersmonthlypremiums.pdf"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s://www.peba.sc.gov/assets/activemonthlypremiums.pdf" TargetMode="External"/><Relationship Id="rId5" Type="http://schemas.openxmlformats.org/officeDocument/2006/relationships/hyperlink" Target="https://www.peba.sc.gov/assets/tobaccouse.pdf" TargetMode="External"/><Relationship Id="rId4" Type="http://schemas.openxmlformats.org/officeDocument/2006/relationships/hyperlink" Target="https://www.peba.sc.gov/assets/parttimenoe.pdf" TargetMode="External"/><Relationship Id="rId9" Type="http://schemas.openxmlformats.org/officeDocument/2006/relationships/hyperlink" Target="https://www.peba.sc.gov/assets/insurancesummary.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peba.sc.gov/iresources.html"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www.southcarolinablues.com/web/nonsecure/sc/Member+Home/Live+Healthy/" TargetMode="External"/><Relationship Id="rId4" Type="http://schemas.openxmlformats.org/officeDocument/2006/relationships/hyperlink" Target="https://www.southcarolinablues.com/web/nonsecure/sc/Member+Home/Member+Perk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edm310.blogspot.com/2011_04_01_archive.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n.wikipedia.org/wiki/South_Carolina_Supreme_Cou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ansdosage.blogspot.com/2012/07/anything-left.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E12F-8F67-4C45-8447-A85F7010BC97}"/>
              </a:ext>
            </a:extLst>
          </p:cNvPr>
          <p:cNvSpPr>
            <a:spLocks noGrp="1"/>
          </p:cNvSpPr>
          <p:nvPr>
            <p:ph type="title"/>
          </p:nvPr>
        </p:nvSpPr>
        <p:spPr>
          <a:xfrm>
            <a:off x="838200" y="365125"/>
            <a:ext cx="10591800" cy="2378075"/>
          </a:xfrm>
        </p:spPr>
        <p:txBody>
          <a:bodyPr>
            <a:normAutofit fontScale="90000"/>
          </a:bodyPr>
          <a:lstStyle/>
          <a:p>
            <a:pPr algn="ctr"/>
            <a:r>
              <a:rPr lang="en-US" sz="4900" b="1" dirty="0">
                <a:latin typeface="Garamond" panose="02020404030301010803" pitchFamily="18" charset="0"/>
              </a:rPr>
              <a:t>The Charter Institute at Erskine</a:t>
            </a:r>
            <a:br>
              <a:rPr lang="en-US" sz="4900" b="1" dirty="0">
                <a:latin typeface="Garamond" panose="02020404030301010803" pitchFamily="18" charset="0"/>
              </a:rPr>
            </a:br>
            <a:r>
              <a:rPr lang="en-US" sz="4900" b="1" dirty="0">
                <a:latin typeface="Garamond" panose="02020404030301010803" pitchFamily="18" charset="0"/>
              </a:rPr>
              <a:t>Human Resources</a:t>
            </a:r>
            <a:br>
              <a:rPr lang="en-US" sz="4900" b="1" dirty="0">
                <a:latin typeface="Garamond" panose="02020404030301010803" pitchFamily="18" charset="0"/>
              </a:rPr>
            </a:br>
            <a:r>
              <a:rPr lang="en-US" sz="4900" b="1" dirty="0">
                <a:latin typeface="Garamond" panose="02020404030301010803" pitchFamily="18" charset="0"/>
              </a:rPr>
              <a:t>Collaboration Workshop</a:t>
            </a:r>
            <a:br>
              <a:rPr lang="en-US" b="1" dirty="0">
                <a:latin typeface="Garamond" panose="02020404030301010803" pitchFamily="18" charset="0"/>
              </a:rPr>
            </a:br>
            <a:r>
              <a:rPr lang="en-US" b="1" dirty="0">
                <a:latin typeface="Garamond" panose="02020404030301010803" pitchFamily="18" charset="0"/>
              </a:rPr>
              <a:t>August 1, 2019</a:t>
            </a:r>
          </a:p>
        </p:txBody>
      </p:sp>
      <p:pic>
        <p:nvPicPr>
          <p:cNvPr id="5" name="Content Placeholder 4" descr="https://erskinecharters.org/wp-content/uploads/2017/11/1.png">
            <a:extLst>
              <a:ext uri="{FF2B5EF4-FFF2-40B4-BE49-F238E27FC236}">
                <a16:creationId xmlns:a16="http://schemas.microsoft.com/office/drawing/2014/main" id="{4047D9A1-8EA8-4641-875F-A64FCD4C33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9753" y="2145506"/>
            <a:ext cx="4712494" cy="47124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3916034-6EE0-4BDC-8787-D40456BA371E}"/>
              </a:ext>
            </a:extLst>
          </p:cNvPr>
          <p:cNvSpPr>
            <a:spLocks noGrp="1"/>
          </p:cNvSpPr>
          <p:nvPr>
            <p:ph type="sldNum" sz="quarter" idx="12"/>
          </p:nvPr>
        </p:nvSpPr>
        <p:spPr/>
        <p:txBody>
          <a:bodyPr/>
          <a:lstStyle/>
          <a:p>
            <a:fld id="{9D384779-F870-4625-A8E2-D1FF2A844A97}" type="slidenum">
              <a:rPr lang="en-US" smtClean="0"/>
              <a:t>1</a:t>
            </a:fld>
            <a:endParaRPr lang="en-US"/>
          </a:p>
        </p:txBody>
      </p:sp>
    </p:spTree>
    <p:extLst>
      <p:ext uri="{BB962C8B-B14F-4D97-AF65-F5344CB8AC3E}">
        <p14:creationId xmlns:p14="http://schemas.microsoft.com/office/powerpoint/2010/main" val="339353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52A2-CBFD-44C9-BF51-23D1EF8C2238}"/>
              </a:ext>
            </a:extLst>
          </p:cNvPr>
          <p:cNvSpPr>
            <a:spLocks noGrp="1"/>
          </p:cNvSpPr>
          <p:nvPr>
            <p:ph type="title"/>
          </p:nvPr>
        </p:nvSpPr>
        <p:spPr>
          <a:xfrm>
            <a:off x="655320" y="365125"/>
            <a:ext cx="5120114" cy="1692794"/>
          </a:xfrm>
        </p:spPr>
        <p:txBody>
          <a:bodyPr>
            <a:normAutofit/>
          </a:bodyPr>
          <a:lstStyle/>
          <a:p>
            <a:r>
              <a:rPr lang="en-US" sz="3700" b="1">
                <a:latin typeface="Garamond" panose="02020404030301010803" pitchFamily="18" charset="0"/>
              </a:rPr>
              <a:t>The Charter Institute at Erskine (The Institute)</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EA03FE-BF73-42BD-A098-A8EACA60409F}"/>
              </a:ext>
            </a:extLst>
          </p:cNvPr>
          <p:cNvSpPr>
            <a:spLocks noGrp="1"/>
          </p:cNvSpPr>
          <p:nvPr>
            <p:ph idx="1"/>
          </p:nvPr>
        </p:nvSpPr>
        <p:spPr>
          <a:xfrm>
            <a:off x="655321" y="2575034"/>
            <a:ext cx="5120113" cy="3462228"/>
          </a:xfrm>
        </p:spPr>
        <p:txBody>
          <a:bodyPr>
            <a:normAutofit/>
          </a:bodyPr>
          <a:lstStyle/>
          <a:p>
            <a:endParaRPr lang="en-US" dirty="0"/>
          </a:p>
          <a:p>
            <a:r>
              <a:rPr lang="en-US" b="1" dirty="0">
                <a:latin typeface="Garamond" panose="02020404030301010803" pitchFamily="18" charset="0"/>
              </a:rPr>
              <a:t>Who Are We?</a:t>
            </a:r>
          </a:p>
          <a:p>
            <a:r>
              <a:rPr lang="en-US" b="1" dirty="0">
                <a:latin typeface="Garamond" panose="02020404030301010803" pitchFamily="18" charset="0"/>
              </a:rPr>
              <a:t>What Do We Do?</a:t>
            </a:r>
          </a:p>
          <a:p>
            <a:r>
              <a:rPr lang="en-US" b="1" dirty="0">
                <a:latin typeface="Garamond" panose="02020404030301010803" pitchFamily="18" charset="0"/>
              </a:rPr>
              <a:t>When Did We Start?</a:t>
            </a:r>
          </a:p>
          <a:p>
            <a:r>
              <a:rPr lang="en-US" b="1" dirty="0">
                <a:latin typeface="Garamond" panose="02020404030301010803" pitchFamily="18" charset="0"/>
              </a:rPr>
              <a:t>Where Are We Located?</a:t>
            </a:r>
          </a:p>
          <a:p>
            <a:r>
              <a:rPr lang="en-US" b="1" dirty="0">
                <a:latin typeface="Garamond" panose="02020404030301010803" pitchFamily="18" charset="0"/>
              </a:rPr>
              <a:t>How Will We Do It?</a:t>
            </a:r>
          </a:p>
          <a:p>
            <a:endParaRPr lang="en-US" sz="1800" dirty="0">
              <a:latin typeface="Garamond" panose="02020404030301010803" pitchFamily="18" charset="0"/>
            </a:endParaRPr>
          </a:p>
        </p:txBody>
      </p:sp>
      <p:pic>
        <p:nvPicPr>
          <p:cNvPr id="5" name="Picture 4" descr="A close up of a toy&#10;&#10;Description automatically generated">
            <a:extLst>
              <a:ext uri="{FF2B5EF4-FFF2-40B4-BE49-F238E27FC236}">
                <a16:creationId xmlns:a16="http://schemas.microsoft.com/office/drawing/2014/main" id="{B5501515-A9E2-4D85-AAE1-851BBC1763D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94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A0F4C98C-2834-4550-A618-30ECA050D93A}"/>
              </a:ext>
            </a:extLst>
          </p:cNvPr>
          <p:cNvSpPr>
            <a:spLocks noGrp="1"/>
          </p:cNvSpPr>
          <p:nvPr>
            <p:ph type="sldNum" sz="quarter" idx="12"/>
          </p:nvPr>
        </p:nvSpPr>
        <p:spPr/>
        <p:txBody>
          <a:bodyPr/>
          <a:lstStyle/>
          <a:p>
            <a:fld id="{9D384779-F870-4625-A8E2-D1FF2A844A97}" type="slidenum">
              <a:rPr lang="en-US" smtClean="0"/>
              <a:t>10</a:t>
            </a:fld>
            <a:endParaRPr lang="en-US"/>
          </a:p>
        </p:txBody>
      </p:sp>
    </p:spTree>
    <p:extLst>
      <p:ext uri="{BB962C8B-B14F-4D97-AF65-F5344CB8AC3E}">
        <p14:creationId xmlns:p14="http://schemas.microsoft.com/office/powerpoint/2010/main" val="318852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EFC0-BA76-4DAA-974F-CEA95C33ACBB}"/>
              </a:ext>
            </a:extLst>
          </p:cNvPr>
          <p:cNvSpPr>
            <a:spLocks noGrp="1"/>
          </p:cNvSpPr>
          <p:nvPr>
            <p:ph type="title"/>
          </p:nvPr>
        </p:nvSpPr>
        <p:spPr/>
        <p:txBody>
          <a:bodyPr>
            <a:normAutofit/>
          </a:bodyPr>
          <a:lstStyle/>
          <a:p>
            <a:r>
              <a:rPr lang="en-US" b="1" dirty="0">
                <a:latin typeface="Garamond" panose="02020404030301010803" pitchFamily="18" charset="0"/>
              </a:rPr>
              <a:t>Who Are We and What Do we Do?</a:t>
            </a:r>
          </a:p>
        </p:txBody>
      </p:sp>
      <p:sp>
        <p:nvSpPr>
          <p:cNvPr id="3" name="Content Placeholder 2">
            <a:extLst>
              <a:ext uri="{FF2B5EF4-FFF2-40B4-BE49-F238E27FC236}">
                <a16:creationId xmlns:a16="http://schemas.microsoft.com/office/drawing/2014/main" id="{19EFE42B-A09A-4D12-997B-75E312AC999B}"/>
              </a:ext>
            </a:extLst>
          </p:cNvPr>
          <p:cNvSpPr>
            <a:spLocks noGrp="1"/>
          </p:cNvSpPr>
          <p:nvPr>
            <p:ph sz="half" idx="1"/>
          </p:nvPr>
        </p:nvSpPr>
        <p:spPr>
          <a:xfrm>
            <a:off x="838200" y="1825624"/>
            <a:ext cx="5181600" cy="4384675"/>
          </a:xfrm>
        </p:spPr>
        <p:txBody>
          <a:bodyPr>
            <a:normAutofit fontScale="25000" lnSpcReduction="20000"/>
          </a:bodyPr>
          <a:lstStyle/>
          <a:p>
            <a:pPr marL="0" indent="0">
              <a:buNone/>
            </a:pPr>
            <a:r>
              <a:rPr lang="en-US" sz="7200" b="1" dirty="0">
                <a:latin typeface="Garamond" panose="02020404030301010803" pitchFamily="18" charset="0"/>
              </a:rPr>
              <a:t>Who Are We?</a:t>
            </a:r>
          </a:p>
          <a:p>
            <a:pPr marL="0" indent="0">
              <a:buNone/>
            </a:pPr>
            <a:r>
              <a:rPr lang="en-US" sz="7200" dirty="0">
                <a:latin typeface="Garamond" panose="02020404030301010803" pitchFamily="18" charset="0"/>
              </a:rPr>
              <a:t>A Charter School Authorizer reviews applications for new charters, grant charters, and oversees the accountability and public supervision of schools in the Institute</a:t>
            </a:r>
          </a:p>
          <a:p>
            <a:pPr marL="0" indent="0">
              <a:buNone/>
            </a:pPr>
            <a:r>
              <a:rPr lang="en-US" sz="7200" b="1" dirty="0">
                <a:latin typeface="Garamond" panose="02020404030301010803" pitchFamily="18" charset="0"/>
              </a:rPr>
              <a:t>Our Mission</a:t>
            </a:r>
          </a:p>
          <a:p>
            <a:pPr marL="0" indent="0">
              <a:buNone/>
            </a:pPr>
            <a:r>
              <a:rPr lang="en-US" sz="7200" dirty="0">
                <a:latin typeface="Garamond" panose="02020404030301010803" pitchFamily="18" charset="0"/>
              </a:rPr>
              <a:t>To empower families and local communities through the establishment and competent operation of high-quality charter schools throughout South Carolina.</a:t>
            </a:r>
          </a:p>
          <a:p>
            <a:pPr marL="0" indent="0">
              <a:buNone/>
            </a:pPr>
            <a:r>
              <a:rPr lang="en-US" sz="7200" b="1" dirty="0">
                <a:latin typeface="Garamond" panose="02020404030301010803" pitchFamily="18" charset="0"/>
              </a:rPr>
              <a:t>Our Team</a:t>
            </a:r>
          </a:p>
          <a:p>
            <a:r>
              <a:rPr lang="en-US" sz="7200" dirty="0">
                <a:latin typeface="Garamond" panose="02020404030301010803" pitchFamily="18" charset="0"/>
              </a:rPr>
              <a:t>Highly Experienced and Competent Educational Leaders</a:t>
            </a:r>
          </a:p>
          <a:p>
            <a:r>
              <a:rPr lang="en-US" sz="7200" dirty="0">
                <a:latin typeface="Garamond" panose="02020404030301010803" pitchFamily="18" charset="0"/>
              </a:rPr>
              <a:t>Understands Unique Needs of Public Charter Schools</a:t>
            </a:r>
          </a:p>
          <a:p>
            <a:r>
              <a:rPr lang="en-US" sz="7200" dirty="0">
                <a:latin typeface="Garamond" panose="02020404030301010803" pitchFamily="18" charset="0"/>
              </a:rPr>
              <a:t>Combined 67 Years of Direct Classroom Experience</a:t>
            </a:r>
          </a:p>
          <a:p>
            <a:pPr marL="0" indent="0">
              <a:buNone/>
            </a:pPr>
            <a:endParaRPr lang="en-US" sz="2400" b="1" dirty="0">
              <a:latin typeface="Garamond" panose="02020404030301010803" pitchFamily="18" charset="0"/>
            </a:endParaRPr>
          </a:p>
          <a:p>
            <a:pPr marL="0" indent="0">
              <a:buNone/>
            </a:pPr>
            <a:endParaRPr lang="en-US" sz="1600" dirty="0"/>
          </a:p>
          <a:p>
            <a:pPr marL="0" indent="0">
              <a:buNone/>
            </a:pPr>
            <a:endParaRPr lang="en-US" sz="1600" dirty="0"/>
          </a:p>
          <a:p>
            <a:pPr marL="0" indent="0">
              <a:buNone/>
            </a:pPr>
            <a:br>
              <a:rPr lang="en-US" sz="1600" dirty="0"/>
            </a:br>
            <a:br>
              <a:rPr lang="en-US" sz="1600" dirty="0"/>
            </a:br>
            <a:endParaRPr lang="en-US" sz="1600" dirty="0"/>
          </a:p>
          <a:p>
            <a:endParaRPr lang="en-US" sz="1600" dirty="0"/>
          </a:p>
        </p:txBody>
      </p:sp>
      <p:pic>
        <p:nvPicPr>
          <p:cNvPr id="14" name="Content Placeholder 13" descr="A group of people posing for a photo&#10;&#10;Description automatically generated">
            <a:extLst>
              <a:ext uri="{FF2B5EF4-FFF2-40B4-BE49-F238E27FC236}">
                <a16:creationId xmlns:a16="http://schemas.microsoft.com/office/drawing/2014/main" id="{D5BB92AA-D153-4049-B0B8-7A169E5C66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42132"/>
            <a:ext cx="5181600" cy="4118323"/>
          </a:xfrm>
        </p:spPr>
      </p:pic>
      <p:sp>
        <p:nvSpPr>
          <p:cNvPr id="4" name="Slide Number Placeholder 3">
            <a:extLst>
              <a:ext uri="{FF2B5EF4-FFF2-40B4-BE49-F238E27FC236}">
                <a16:creationId xmlns:a16="http://schemas.microsoft.com/office/drawing/2014/main" id="{559E77D2-2351-4A2F-9FDB-88848FEE7E20}"/>
              </a:ext>
            </a:extLst>
          </p:cNvPr>
          <p:cNvSpPr>
            <a:spLocks noGrp="1"/>
          </p:cNvSpPr>
          <p:nvPr>
            <p:ph type="sldNum" sz="quarter" idx="12"/>
          </p:nvPr>
        </p:nvSpPr>
        <p:spPr/>
        <p:txBody>
          <a:bodyPr/>
          <a:lstStyle/>
          <a:p>
            <a:fld id="{9D384779-F870-4625-A8E2-D1FF2A844A97}" type="slidenum">
              <a:rPr lang="en-US" smtClean="0"/>
              <a:t>11</a:t>
            </a:fld>
            <a:endParaRPr lang="en-US"/>
          </a:p>
        </p:txBody>
      </p:sp>
    </p:spTree>
    <p:extLst>
      <p:ext uri="{BB962C8B-B14F-4D97-AF65-F5344CB8AC3E}">
        <p14:creationId xmlns:p14="http://schemas.microsoft.com/office/powerpoint/2010/main" val="38317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84CF-6780-4F34-B7BF-F56C5726D297}"/>
              </a:ext>
            </a:extLst>
          </p:cNvPr>
          <p:cNvSpPr>
            <a:spLocks noGrp="1"/>
          </p:cNvSpPr>
          <p:nvPr>
            <p:ph type="title"/>
          </p:nvPr>
        </p:nvSpPr>
        <p:spPr>
          <a:xfrm>
            <a:off x="773723" y="365125"/>
            <a:ext cx="10580077" cy="1325563"/>
          </a:xfrm>
        </p:spPr>
        <p:txBody>
          <a:bodyPr>
            <a:normAutofit/>
          </a:bodyPr>
          <a:lstStyle/>
          <a:p>
            <a:pPr algn="ctr"/>
            <a:r>
              <a:rPr lang="en-US" sz="4000" b="1" dirty="0">
                <a:latin typeface="Garamond" panose="02020404030301010803" pitchFamily="18" charset="0"/>
              </a:rPr>
              <a:t>When Did We Start?</a:t>
            </a:r>
          </a:p>
        </p:txBody>
      </p:sp>
      <p:sp>
        <p:nvSpPr>
          <p:cNvPr id="4" name="Content Placeholder 3">
            <a:extLst>
              <a:ext uri="{FF2B5EF4-FFF2-40B4-BE49-F238E27FC236}">
                <a16:creationId xmlns:a16="http://schemas.microsoft.com/office/drawing/2014/main" id="{99AC3E23-F6F2-409A-8676-D813E479936B}"/>
              </a:ext>
            </a:extLst>
          </p:cNvPr>
          <p:cNvSpPr>
            <a:spLocks noGrp="1"/>
          </p:cNvSpPr>
          <p:nvPr>
            <p:ph sz="half" idx="2"/>
          </p:nvPr>
        </p:nvSpPr>
        <p:spPr/>
        <p:txBody>
          <a:bodyPr>
            <a:normAutofit/>
          </a:bodyPr>
          <a:lstStyle/>
          <a:p>
            <a:r>
              <a:rPr lang="en-US" dirty="0"/>
              <a:t>Erskine College sponsored The Charter Institute at Erskine in May 2017</a:t>
            </a:r>
          </a:p>
          <a:p>
            <a:r>
              <a:rPr lang="en-US" dirty="0"/>
              <a:t>The Institute began sponsoring Charter Schools during the same time period</a:t>
            </a:r>
          </a:p>
          <a:p>
            <a:r>
              <a:rPr lang="en-US" dirty="0"/>
              <a:t>Sponsorships were approved by the Department of Education.</a:t>
            </a:r>
          </a:p>
          <a:p>
            <a:endParaRPr lang="en-US" dirty="0"/>
          </a:p>
          <a:p>
            <a:endParaRPr lang="en-US" dirty="0"/>
          </a:p>
          <a:p>
            <a:endParaRPr lang="en-US" dirty="0"/>
          </a:p>
        </p:txBody>
      </p:sp>
      <p:pic>
        <p:nvPicPr>
          <p:cNvPr id="5" name="Content Placeholder 4" descr="A large red brick tower with grass and trees&#10;&#10;Description generated with very high confidence">
            <a:extLst>
              <a:ext uri="{FF2B5EF4-FFF2-40B4-BE49-F238E27FC236}">
                <a16:creationId xmlns:a16="http://schemas.microsoft.com/office/drawing/2014/main" id="{3EEA380B-B3DB-48E9-8A5B-9FA7C2AACFE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275423"/>
            <a:ext cx="5181600" cy="3451742"/>
          </a:xfrm>
          <a:prstGeom prst="rect">
            <a:avLst/>
          </a:prstGeom>
        </p:spPr>
      </p:pic>
      <p:sp>
        <p:nvSpPr>
          <p:cNvPr id="3" name="Slide Number Placeholder 2">
            <a:extLst>
              <a:ext uri="{FF2B5EF4-FFF2-40B4-BE49-F238E27FC236}">
                <a16:creationId xmlns:a16="http://schemas.microsoft.com/office/drawing/2014/main" id="{00368212-1E6C-4851-9B27-AD1D22225E51}"/>
              </a:ext>
            </a:extLst>
          </p:cNvPr>
          <p:cNvSpPr>
            <a:spLocks noGrp="1"/>
          </p:cNvSpPr>
          <p:nvPr>
            <p:ph type="sldNum" sz="quarter" idx="12"/>
          </p:nvPr>
        </p:nvSpPr>
        <p:spPr/>
        <p:txBody>
          <a:bodyPr/>
          <a:lstStyle/>
          <a:p>
            <a:fld id="{9D384779-F870-4625-A8E2-D1FF2A844A97}" type="slidenum">
              <a:rPr lang="en-US" smtClean="0"/>
              <a:t>12</a:t>
            </a:fld>
            <a:endParaRPr lang="en-US"/>
          </a:p>
        </p:txBody>
      </p:sp>
    </p:spTree>
    <p:extLst>
      <p:ext uri="{BB962C8B-B14F-4D97-AF65-F5344CB8AC3E}">
        <p14:creationId xmlns:p14="http://schemas.microsoft.com/office/powerpoint/2010/main" val="96368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17647D-5039-4EBD-BE3E-DCE5D140E1AF}"/>
              </a:ext>
            </a:extLst>
          </p:cNvPr>
          <p:cNvSpPr>
            <a:spLocks noGrp="1"/>
          </p:cNvSpPr>
          <p:nvPr>
            <p:ph type="title"/>
          </p:nvPr>
        </p:nvSpPr>
        <p:spPr>
          <a:xfrm>
            <a:off x="839788" y="-646123"/>
            <a:ext cx="10515600" cy="2336812"/>
          </a:xfrm>
        </p:spPr>
        <p:txBody>
          <a:bodyPr>
            <a:normAutofit/>
          </a:bodyPr>
          <a:lstStyle/>
          <a:p>
            <a:pPr algn="ctr"/>
            <a:r>
              <a:rPr lang="en-US" sz="4000" b="1" dirty="0">
                <a:latin typeface="Garamond" panose="02020404030301010803" pitchFamily="18" charset="0"/>
              </a:rPr>
              <a:t>Where Are We Located</a:t>
            </a:r>
          </a:p>
        </p:txBody>
      </p:sp>
      <p:sp>
        <p:nvSpPr>
          <p:cNvPr id="11" name="Text Placeholder 10">
            <a:extLst>
              <a:ext uri="{FF2B5EF4-FFF2-40B4-BE49-F238E27FC236}">
                <a16:creationId xmlns:a16="http://schemas.microsoft.com/office/drawing/2014/main" id="{647A2FD4-279C-4500-8439-B800266FDC80}"/>
              </a:ext>
            </a:extLst>
          </p:cNvPr>
          <p:cNvSpPr>
            <a:spLocks noGrp="1"/>
          </p:cNvSpPr>
          <p:nvPr>
            <p:ph type="body" idx="1"/>
          </p:nvPr>
        </p:nvSpPr>
        <p:spPr/>
        <p:txBody>
          <a:bodyPr/>
          <a:lstStyle/>
          <a:p>
            <a:endParaRPr lang="en-US" dirty="0"/>
          </a:p>
        </p:txBody>
      </p:sp>
      <p:sp>
        <p:nvSpPr>
          <p:cNvPr id="3" name="Content Placeholder 2">
            <a:extLst>
              <a:ext uri="{FF2B5EF4-FFF2-40B4-BE49-F238E27FC236}">
                <a16:creationId xmlns:a16="http://schemas.microsoft.com/office/drawing/2014/main" id="{4DF51725-F643-45CC-AF07-3D6F0CDD06B5}"/>
              </a:ext>
            </a:extLst>
          </p:cNvPr>
          <p:cNvSpPr>
            <a:spLocks noGrp="1"/>
          </p:cNvSpPr>
          <p:nvPr>
            <p:ph sz="half" idx="2"/>
          </p:nvPr>
        </p:nvSpPr>
        <p:spPr>
          <a:xfrm>
            <a:off x="5928302" y="2352198"/>
            <a:ext cx="5157787" cy="3684588"/>
          </a:xfrm>
        </p:spPr>
        <p:txBody>
          <a:bodyPr/>
          <a:lstStyle/>
          <a:p>
            <a:r>
              <a:rPr lang="en-US" sz="2000" dirty="0">
                <a:solidFill>
                  <a:srgbClr val="FFFFFF"/>
                </a:solidFill>
              </a:rPr>
              <a:t>New Office located at 1201 Main St, Columbia, SC 29201</a:t>
            </a:r>
          </a:p>
          <a:p>
            <a:r>
              <a:rPr lang="en-US" sz="2000" dirty="0">
                <a:solidFill>
                  <a:srgbClr val="FFFFFF"/>
                </a:solidFill>
              </a:rPr>
              <a:t> Centrally Located: </a:t>
            </a:r>
          </a:p>
          <a:p>
            <a:pPr lvl="2"/>
            <a:r>
              <a:rPr lang="en-US" sz="2400" dirty="0">
                <a:solidFill>
                  <a:srgbClr val="FFFFFF"/>
                </a:solidFill>
              </a:rPr>
              <a:t>Anew cross from Statehouse</a:t>
            </a:r>
          </a:p>
          <a:p>
            <a:pPr lvl="2"/>
            <a:r>
              <a:rPr lang="en-US" sz="2400" dirty="0"/>
              <a:t>1201 Main Street, Columbia, SC  29201, Suite 300</a:t>
            </a:r>
          </a:p>
          <a:p>
            <a:pPr lvl="2"/>
            <a:r>
              <a:rPr lang="en-US" sz="2400" dirty="0"/>
              <a:t>Centrally Located:</a:t>
            </a:r>
          </a:p>
          <a:p>
            <a:pPr lvl="3"/>
            <a:r>
              <a:rPr lang="en-US" sz="2400" dirty="0"/>
              <a:t>Across from Statehouse</a:t>
            </a:r>
          </a:p>
          <a:p>
            <a:pPr lvl="3"/>
            <a:r>
              <a:rPr lang="en-US" sz="2400" dirty="0"/>
              <a:t>Two blocks from SC Department of Education</a:t>
            </a:r>
          </a:p>
          <a:p>
            <a:endParaRPr lang="en-US" dirty="0"/>
          </a:p>
        </p:txBody>
      </p:sp>
      <p:sp>
        <p:nvSpPr>
          <p:cNvPr id="12" name="Text Placeholder 11">
            <a:extLst>
              <a:ext uri="{FF2B5EF4-FFF2-40B4-BE49-F238E27FC236}">
                <a16:creationId xmlns:a16="http://schemas.microsoft.com/office/drawing/2014/main" id="{6625921E-FE03-46DE-8002-241B5E9A898A}"/>
              </a:ext>
            </a:extLst>
          </p:cNvPr>
          <p:cNvSpPr>
            <a:spLocks noGrp="1"/>
          </p:cNvSpPr>
          <p:nvPr>
            <p:ph type="body" sz="quarter" idx="3"/>
          </p:nvPr>
        </p:nvSpPr>
        <p:spPr/>
        <p:txBody>
          <a:bodyPr/>
          <a:lstStyle/>
          <a:p>
            <a:endParaRPr lang="en-US"/>
          </a:p>
        </p:txBody>
      </p:sp>
      <p:sp>
        <p:nvSpPr>
          <p:cNvPr id="4" name="Content Placeholder 3">
            <a:extLst>
              <a:ext uri="{FF2B5EF4-FFF2-40B4-BE49-F238E27FC236}">
                <a16:creationId xmlns:a16="http://schemas.microsoft.com/office/drawing/2014/main" id="{D5BA5C22-4BFB-4474-99CB-8BAD438E94C0}"/>
              </a:ext>
            </a:extLst>
          </p:cNvPr>
          <p:cNvSpPr>
            <a:spLocks noGrp="1"/>
          </p:cNvSpPr>
          <p:nvPr>
            <p:ph sz="quarter" idx="4"/>
          </p:nvPr>
        </p:nvSpPr>
        <p:spPr>
          <a:xfrm>
            <a:off x="271071" y="3529403"/>
            <a:ext cx="4810126" cy="2760663"/>
          </a:xfrm>
        </p:spPr>
        <p:txBody>
          <a:bodyPr>
            <a:normAutofit/>
          </a:bodyPr>
          <a:lstStyle/>
          <a:p>
            <a:pPr marL="0" indent="0">
              <a:buNone/>
            </a:pPr>
            <a:r>
              <a:rPr lang="en-US" sz="5400" b="1" dirty="0"/>
              <a:t>The Charter Institute at Erskine </a:t>
            </a:r>
          </a:p>
        </p:txBody>
      </p:sp>
      <p:pic>
        <p:nvPicPr>
          <p:cNvPr id="5" name="Picture 4" descr="Image result for 1201 main columbia">
            <a:extLst>
              <a:ext uri="{FF2B5EF4-FFF2-40B4-BE49-F238E27FC236}">
                <a16:creationId xmlns:a16="http://schemas.microsoft.com/office/drawing/2014/main" id="{CF1AD27E-0ED1-4CDC-861F-4EC2ECC8BB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10" r="7758" b="5"/>
          <a:stretch/>
        </p:blipFill>
        <p:spPr bwMode="auto">
          <a:xfrm>
            <a:off x="63791" y="923544"/>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person sitting at a desk in front of a window&#10;&#10;Description generated with very high confidence">
            <a:extLst>
              <a:ext uri="{FF2B5EF4-FFF2-40B4-BE49-F238E27FC236}">
                <a16:creationId xmlns:a16="http://schemas.microsoft.com/office/drawing/2014/main" id="{F4670168-AF8D-4916-A13B-C0DEFB27BC0F}"/>
              </a:ext>
            </a:extLst>
          </p:cNvPr>
          <p:cNvPicPr>
            <a:picLocks noChangeAspect="1"/>
          </p:cNvPicPr>
          <p:nvPr/>
        </p:nvPicPr>
        <p:blipFill rotWithShape="1">
          <a:blip r:embed="rId4">
            <a:extLst>
              <a:ext uri="{28A0092B-C50C-407E-A947-70E740481C1C}">
                <a14:useLocalDpi xmlns:a14="http://schemas.microsoft.com/office/drawing/2010/main" val="0"/>
              </a:ext>
            </a:extLst>
          </a:blip>
          <a:srcRect t="1674" r="2" b="2"/>
          <a:stretch/>
        </p:blipFill>
        <p:spPr>
          <a:xfrm>
            <a:off x="2146360" y="914367"/>
            <a:ext cx="3393943"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pic>
        <p:nvPicPr>
          <p:cNvPr id="8" name="Picture 2" descr="Image result for 1201 main columbia">
            <a:extLst>
              <a:ext uri="{FF2B5EF4-FFF2-40B4-BE49-F238E27FC236}">
                <a16:creationId xmlns:a16="http://schemas.microsoft.com/office/drawing/2014/main" id="{7BBE1389-B630-4985-A490-A186C06DE3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19" b="3"/>
          <a:stretch/>
        </p:blipFill>
        <p:spPr bwMode="auto">
          <a:xfrm>
            <a:off x="4370675" y="911754"/>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72ECD0-426C-43C4-93C3-8F943DE2B2A4}"/>
              </a:ext>
            </a:extLst>
          </p:cNvPr>
          <p:cNvPicPr>
            <a:picLocks noChangeAspect="1"/>
          </p:cNvPicPr>
          <p:nvPr/>
        </p:nvPicPr>
        <p:blipFill rotWithShape="1">
          <a:blip r:embed="rId6">
            <a:extLst>
              <a:ext uri="{28A0092B-C50C-407E-A947-70E740481C1C}">
                <a14:useLocalDpi xmlns:a14="http://schemas.microsoft.com/office/drawing/2010/main" val="0"/>
              </a:ext>
            </a:extLst>
          </a:blip>
          <a:srcRect t="7136" r="-3" b="23513"/>
          <a:stretch/>
        </p:blipFill>
        <p:spPr>
          <a:xfrm>
            <a:off x="6921421" y="911754"/>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0" name="Content Placeholder 4" descr="https://erskinecharters.org/wp-content/uploads/2017/11/1.png">
            <a:extLst>
              <a:ext uri="{FF2B5EF4-FFF2-40B4-BE49-F238E27FC236}">
                <a16:creationId xmlns:a16="http://schemas.microsoft.com/office/drawing/2014/main" id="{79FE4D2A-2941-41B7-9407-1A5BB939AB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682877" y="4909734"/>
            <a:ext cx="1471608" cy="14716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BEE046A-6A6C-4AC4-BE5E-27EE78FB2084}"/>
              </a:ext>
            </a:extLst>
          </p:cNvPr>
          <p:cNvSpPr>
            <a:spLocks noGrp="1"/>
          </p:cNvSpPr>
          <p:nvPr>
            <p:ph type="sldNum" sz="quarter" idx="12"/>
          </p:nvPr>
        </p:nvSpPr>
        <p:spPr/>
        <p:txBody>
          <a:bodyPr/>
          <a:lstStyle/>
          <a:p>
            <a:fld id="{9D384779-F870-4625-A8E2-D1FF2A844A97}" type="slidenum">
              <a:rPr lang="en-US" smtClean="0"/>
              <a:t>13</a:t>
            </a:fld>
            <a:endParaRPr lang="en-US"/>
          </a:p>
        </p:txBody>
      </p:sp>
    </p:spTree>
    <p:extLst>
      <p:ext uri="{BB962C8B-B14F-4D97-AF65-F5344CB8AC3E}">
        <p14:creationId xmlns:p14="http://schemas.microsoft.com/office/powerpoint/2010/main" val="183449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8D3F-5461-4761-B99B-BB76A396BC80}"/>
              </a:ext>
            </a:extLst>
          </p:cNvPr>
          <p:cNvSpPr>
            <a:spLocks noGrp="1"/>
          </p:cNvSpPr>
          <p:nvPr>
            <p:ph type="ctrTitle"/>
          </p:nvPr>
        </p:nvSpPr>
        <p:spPr>
          <a:xfrm>
            <a:off x="1524000" y="304800"/>
            <a:ext cx="9144000" cy="957943"/>
          </a:xfrm>
        </p:spPr>
        <p:txBody>
          <a:bodyPr/>
          <a:lstStyle/>
          <a:p>
            <a:r>
              <a:rPr lang="en-US" b="1" dirty="0">
                <a:latin typeface="Garamond" panose="02020404030301010803" pitchFamily="18" charset="0"/>
              </a:rPr>
              <a:t>How Will We Do It?</a:t>
            </a:r>
          </a:p>
        </p:txBody>
      </p:sp>
      <p:sp>
        <p:nvSpPr>
          <p:cNvPr id="3" name="Subtitle 2">
            <a:extLst>
              <a:ext uri="{FF2B5EF4-FFF2-40B4-BE49-F238E27FC236}">
                <a16:creationId xmlns:a16="http://schemas.microsoft.com/office/drawing/2014/main" id="{4EA99D90-4D6B-439E-80B7-90C95F0A688E}"/>
              </a:ext>
            </a:extLst>
          </p:cNvPr>
          <p:cNvSpPr>
            <a:spLocks noGrp="1"/>
          </p:cNvSpPr>
          <p:nvPr>
            <p:ph type="subTitle" idx="1"/>
          </p:nvPr>
        </p:nvSpPr>
        <p:spPr>
          <a:xfrm>
            <a:off x="1524000" y="1262743"/>
            <a:ext cx="9144000" cy="5268686"/>
          </a:xfrm>
        </p:spPr>
        <p:txBody>
          <a:bodyPr>
            <a:normAutofit lnSpcReduction="10000"/>
          </a:bodyPr>
          <a:lstStyle/>
          <a:p>
            <a:pPr marL="342900" indent="-342900" algn="l">
              <a:buFont typeface="Arial" panose="020B0604020202020204" pitchFamily="34" charset="0"/>
              <a:buChar char="•"/>
            </a:pPr>
            <a:r>
              <a:rPr lang="en-US" sz="3200" dirty="0">
                <a:latin typeface="Garamond" panose="02020404030301010803" pitchFamily="18" charset="0"/>
                <a:cs typeface="Adobe Devanagari" panose="02040503050201020203" pitchFamily="18" charset="0"/>
              </a:rPr>
              <a:t>High-quality customer service to the schools</a:t>
            </a:r>
          </a:p>
          <a:p>
            <a:pPr marL="342900" indent="-342900" algn="l">
              <a:buFont typeface="Arial" panose="020B0604020202020204" pitchFamily="34" charset="0"/>
              <a:buChar char="•"/>
            </a:pPr>
            <a:r>
              <a:rPr lang="en-US" sz="3200" dirty="0">
                <a:latin typeface="Garamond" panose="02020404030301010803" pitchFamily="18" charset="0"/>
                <a:cs typeface="Adobe Devanagari" panose="02040503050201020203" pitchFamily="18" charset="0"/>
              </a:rPr>
              <a:t>Technical assistance to schools in several areas of operations such as: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Student Services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Federal Programs Procedures and Finance</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School Services</a:t>
            </a:r>
          </a:p>
          <a:p>
            <a:pPr marL="1257300" lvl="2" indent="-342900" algn="l">
              <a:buFont typeface="Arial" panose="020B0604020202020204" pitchFamily="34" charset="0"/>
              <a:buChar char="•"/>
            </a:pPr>
            <a:r>
              <a:rPr lang="en-US" sz="2600" dirty="0">
                <a:latin typeface="Garamond" panose="02020404030301010803" pitchFamily="18" charset="0"/>
                <a:cs typeface="Adobe Devanagari" panose="02040503050201020203" pitchFamily="18" charset="0"/>
              </a:rPr>
              <a:t>State and Academic Programs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Communications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Finance</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Human Resources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Accountability and Test Data Analysis</a:t>
            </a:r>
          </a:p>
          <a:p>
            <a:pPr marL="800100" lvl="1" indent="-342900" algn="l">
              <a:buFont typeface="Arial" panose="020B0604020202020204" pitchFamily="34" charset="0"/>
              <a:buChar char="•"/>
            </a:pPr>
            <a:r>
              <a:rPr lang="en-US" sz="2800" dirty="0">
                <a:latin typeface="Garamond" panose="02020404030301010803" pitchFamily="18" charset="0"/>
                <a:cs typeface="Adobe Devanagari" panose="02040503050201020203" pitchFamily="18" charset="0"/>
              </a:rPr>
              <a:t>PowerSchool Oversight and State Reporting/Collections</a:t>
            </a:r>
          </a:p>
          <a:p>
            <a:pPr marL="800100" lvl="1" indent="-342900" algn="l">
              <a:buFont typeface="Arial" panose="020B0604020202020204" pitchFamily="34" charset="0"/>
              <a:buChar char="•"/>
            </a:pPr>
            <a:endParaRPr lang="en-US" sz="2800" dirty="0">
              <a:latin typeface="Garamond" panose="02020404030301010803" pitchFamily="18" charset="0"/>
              <a:cs typeface="Adobe Devanagari" panose="02040503050201020203" pitchFamily="18" charset="0"/>
            </a:endParaRPr>
          </a:p>
          <a:p>
            <a:pPr marL="800100" lvl="1" indent="-342900" algn="l">
              <a:buFont typeface="Arial" panose="020B0604020202020204" pitchFamily="34" charset="0"/>
              <a:buChar char="•"/>
            </a:pPr>
            <a:endParaRPr lang="en-US" sz="2800" dirty="0">
              <a:latin typeface="Garamond" panose="02020404030301010803" pitchFamily="18" charset="0"/>
              <a:cs typeface="Adobe Devanagari" panose="02040503050201020203" pitchFamily="18" charset="0"/>
            </a:endParaRPr>
          </a:p>
          <a:p>
            <a:pPr marL="800100" lvl="1" indent="-342900" algn="l">
              <a:buFont typeface="Arial" panose="020B0604020202020204" pitchFamily="34" charset="0"/>
              <a:buChar char="•"/>
            </a:pPr>
            <a:endParaRPr lang="en-US" sz="2800" dirty="0">
              <a:latin typeface="Garamond" panose="02020404030301010803" pitchFamily="18" charset="0"/>
              <a:cs typeface="Adobe Devanagari" panose="02040503050201020203" pitchFamily="18" charset="0"/>
            </a:endParaRPr>
          </a:p>
          <a:p>
            <a:endParaRPr lang="en-US" dirty="0"/>
          </a:p>
        </p:txBody>
      </p:sp>
      <p:sp>
        <p:nvSpPr>
          <p:cNvPr id="4" name="Slide Number Placeholder 3">
            <a:extLst>
              <a:ext uri="{FF2B5EF4-FFF2-40B4-BE49-F238E27FC236}">
                <a16:creationId xmlns:a16="http://schemas.microsoft.com/office/drawing/2014/main" id="{26F14C83-8D3D-483C-A46D-ECD8C1E21B81}"/>
              </a:ext>
            </a:extLst>
          </p:cNvPr>
          <p:cNvSpPr>
            <a:spLocks noGrp="1"/>
          </p:cNvSpPr>
          <p:nvPr>
            <p:ph type="sldNum" sz="quarter" idx="12"/>
          </p:nvPr>
        </p:nvSpPr>
        <p:spPr/>
        <p:txBody>
          <a:bodyPr/>
          <a:lstStyle/>
          <a:p>
            <a:fld id="{9D384779-F870-4625-A8E2-D1FF2A844A97}" type="slidenum">
              <a:rPr lang="en-US" smtClean="0"/>
              <a:t>14</a:t>
            </a:fld>
            <a:endParaRPr lang="en-US"/>
          </a:p>
        </p:txBody>
      </p:sp>
    </p:spTree>
    <p:extLst>
      <p:ext uri="{BB962C8B-B14F-4D97-AF65-F5344CB8AC3E}">
        <p14:creationId xmlns:p14="http://schemas.microsoft.com/office/powerpoint/2010/main" val="421564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6122-DCB1-4664-BB3C-11B6201FFDF3}"/>
              </a:ext>
            </a:extLst>
          </p:cNvPr>
          <p:cNvSpPr>
            <a:spLocks noGrp="1"/>
          </p:cNvSpPr>
          <p:nvPr>
            <p:ph type="title"/>
          </p:nvPr>
        </p:nvSpPr>
        <p:spPr/>
        <p:txBody>
          <a:bodyPr/>
          <a:lstStyle/>
          <a:p>
            <a:pPr algn="ctr"/>
            <a:r>
              <a:rPr lang="en-US" b="1" dirty="0">
                <a:latin typeface="Garamond" panose="02020404030301010803" pitchFamily="18" charset="0"/>
              </a:rPr>
              <a:t>SC Department of Education Compliance</a:t>
            </a:r>
          </a:p>
        </p:txBody>
      </p:sp>
      <p:sp>
        <p:nvSpPr>
          <p:cNvPr id="3" name="Content Placeholder 2">
            <a:extLst>
              <a:ext uri="{FF2B5EF4-FFF2-40B4-BE49-F238E27FC236}">
                <a16:creationId xmlns:a16="http://schemas.microsoft.com/office/drawing/2014/main" id="{94796E0D-DE3B-4CBE-A69C-74D64F89F266}"/>
              </a:ext>
            </a:extLst>
          </p:cNvPr>
          <p:cNvSpPr>
            <a:spLocks noGrp="1"/>
          </p:cNvSpPr>
          <p:nvPr>
            <p:ph idx="1"/>
          </p:nvPr>
        </p:nvSpPr>
        <p:spPr>
          <a:xfrm>
            <a:off x="838200" y="1825624"/>
            <a:ext cx="10515600" cy="4486275"/>
          </a:xfrm>
        </p:spPr>
        <p:txBody>
          <a:bodyPr>
            <a:normAutofit/>
          </a:bodyPr>
          <a:lstStyle/>
          <a:p>
            <a:r>
              <a:rPr lang="en-US" sz="2000" dirty="0"/>
              <a:t>PCS – Professional Certified Staff Requirements</a:t>
            </a:r>
          </a:p>
          <a:p>
            <a:pPr lvl="1"/>
            <a:r>
              <a:rPr lang="en-US" sz="2000" dirty="0"/>
              <a:t>PCS Form Importance  </a:t>
            </a:r>
          </a:p>
          <a:p>
            <a:pPr lvl="1"/>
            <a:r>
              <a:rPr lang="en-US" sz="2000" dirty="0"/>
              <a:t>PCS Form Completion </a:t>
            </a:r>
            <a:r>
              <a:rPr lang="en-US" sz="2000" dirty="0">
                <a:hlinkClick r:id="rId3"/>
              </a:rPr>
              <a:t>PCS Form</a:t>
            </a:r>
            <a:endParaRPr lang="en-US" sz="2000" dirty="0"/>
          </a:p>
          <a:p>
            <a:r>
              <a:rPr lang="en-US" sz="2000" dirty="0"/>
              <a:t>Teacher Certifications and Renewals</a:t>
            </a:r>
          </a:p>
          <a:p>
            <a:pPr lvl="1"/>
            <a:r>
              <a:rPr lang="en-US" sz="2000" dirty="0"/>
              <a:t>Renewals/Extensions</a:t>
            </a:r>
          </a:p>
          <a:p>
            <a:pPr lvl="1"/>
            <a:r>
              <a:rPr lang="en-US" sz="2000" dirty="0"/>
              <a:t>Add-Ons</a:t>
            </a:r>
          </a:p>
          <a:p>
            <a:pPr lvl="1"/>
            <a:r>
              <a:rPr lang="en-US" sz="2000" dirty="0"/>
              <a:t>Name/Address Changes</a:t>
            </a:r>
          </a:p>
          <a:p>
            <a:pPr lvl="1"/>
            <a:r>
              <a:rPr lang="en-US" sz="2000" dirty="0"/>
              <a:t>Class Changes</a:t>
            </a:r>
          </a:p>
          <a:p>
            <a:pPr lvl="1"/>
            <a:r>
              <a:rPr lang="en-US" sz="2000" dirty="0"/>
              <a:t>Additional Information </a:t>
            </a:r>
            <a:r>
              <a:rPr lang="en-US" dirty="0">
                <a:hlinkClick r:id="rId4"/>
              </a:rPr>
              <a:t>here</a:t>
            </a:r>
            <a:r>
              <a:rPr lang="en-US" dirty="0"/>
              <a:t> </a:t>
            </a:r>
            <a:endParaRPr lang="en-US" sz="2000" dirty="0"/>
          </a:p>
          <a:p>
            <a:r>
              <a:rPr lang="en-US" sz="2000" dirty="0"/>
              <a:t>Required Vaccinations</a:t>
            </a:r>
          </a:p>
          <a:p>
            <a:pPr lvl="1"/>
            <a:r>
              <a:rPr lang="en-US" sz="2000" dirty="0">
                <a:hlinkClick r:id="rId5"/>
              </a:rPr>
              <a:t>Back-to-School Immunization Toolkit</a:t>
            </a:r>
            <a:endParaRPr lang="en-US" sz="2000" dirty="0"/>
          </a:p>
          <a:p>
            <a:pPr lvl="1"/>
            <a:endParaRPr lang="en-US" dirty="0"/>
          </a:p>
        </p:txBody>
      </p:sp>
      <p:pic>
        <p:nvPicPr>
          <p:cNvPr id="5" name="Picture 4" descr="A close up of a logo&#10;&#10;Description automatically generated">
            <a:extLst>
              <a:ext uri="{FF2B5EF4-FFF2-40B4-BE49-F238E27FC236}">
                <a16:creationId xmlns:a16="http://schemas.microsoft.com/office/drawing/2014/main" id="{B66D745A-2DC4-43D9-90A3-F08E916431B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43431" y="1825624"/>
            <a:ext cx="4267467" cy="4057650"/>
          </a:xfrm>
          <a:prstGeom prst="rect">
            <a:avLst/>
          </a:prstGeom>
        </p:spPr>
      </p:pic>
      <p:sp>
        <p:nvSpPr>
          <p:cNvPr id="4" name="Slide Number Placeholder 3">
            <a:extLst>
              <a:ext uri="{FF2B5EF4-FFF2-40B4-BE49-F238E27FC236}">
                <a16:creationId xmlns:a16="http://schemas.microsoft.com/office/drawing/2014/main" id="{6E2ED83B-FD6B-4046-B6DB-7B8F374166F8}"/>
              </a:ext>
            </a:extLst>
          </p:cNvPr>
          <p:cNvSpPr>
            <a:spLocks noGrp="1"/>
          </p:cNvSpPr>
          <p:nvPr>
            <p:ph type="sldNum" sz="quarter" idx="12"/>
          </p:nvPr>
        </p:nvSpPr>
        <p:spPr/>
        <p:txBody>
          <a:bodyPr/>
          <a:lstStyle/>
          <a:p>
            <a:fld id="{9D384779-F870-4625-A8E2-D1FF2A844A97}" type="slidenum">
              <a:rPr lang="en-US" smtClean="0"/>
              <a:t>15</a:t>
            </a:fld>
            <a:endParaRPr lang="en-US"/>
          </a:p>
        </p:txBody>
      </p:sp>
    </p:spTree>
    <p:extLst>
      <p:ext uri="{BB962C8B-B14F-4D97-AF65-F5344CB8AC3E}">
        <p14:creationId xmlns:p14="http://schemas.microsoft.com/office/powerpoint/2010/main" val="155354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7438-83F9-4155-871C-C23E1D02C257}"/>
              </a:ext>
            </a:extLst>
          </p:cNvPr>
          <p:cNvSpPr>
            <a:spLocks noGrp="1"/>
          </p:cNvSpPr>
          <p:nvPr>
            <p:ph type="title"/>
          </p:nvPr>
        </p:nvSpPr>
        <p:spPr>
          <a:xfrm>
            <a:off x="838200" y="365125"/>
            <a:ext cx="10515600" cy="1325563"/>
          </a:xfrm>
        </p:spPr>
        <p:txBody>
          <a:bodyPr>
            <a:normAutofit/>
          </a:bodyPr>
          <a:lstStyle/>
          <a:p>
            <a:r>
              <a:rPr lang="en-US" b="1" dirty="0"/>
              <a:t>Job Posting Requirements</a:t>
            </a:r>
          </a:p>
        </p:txBody>
      </p:sp>
      <p:sp>
        <p:nvSpPr>
          <p:cNvPr id="3" name="Content Placeholder 2">
            <a:extLst>
              <a:ext uri="{FF2B5EF4-FFF2-40B4-BE49-F238E27FC236}">
                <a16:creationId xmlns:a16="http://schemas.microsoft.com/office/drawing/2014/main" id="{DD97932A-CD2F-4DFC-960F-A9373C60D79C}"/>
              </a:ext>
            </a:extLst>
          </p:cNvPr>
          <p:cNvSpPr>
            <a:spLocks noGrp="1"/>
          </p:cNvSpPr>
          <p:nvPr>
            <p:ph idx="1"/>
          </p:nvPr>
        </p:nvSpPr>
        <p:spPr>
          <a:xfrm>
            <a:off x="779614" y="1390651"/>
            <a:ext cx="5132656" cy="4786312"/>
          </a:xfrm>
        </p:spPr>
        <p:txBody>
          <a:bodyPr>
            <a:normAutofit fontScale="25000" lnSpcReduction="20000"/>
          </a:bodyPr>
          <a:lstStyle/>
          <a:p>
            <a:pPr marL="0" indent="0">
              <a:buNone/>
            </a:pPr>
            <a:r>
              <a:rPr lang="en-US" sz="7200" b="1" dirty="0"/>
              <a:t>In order to comply with the Equal Employment Opportunity Act, and be in line with State job vacancy posting requirements </a:t>
            </a:r>
          </a:p>
          <a:p>
            <a:pPr marL="0" indent="0">
              <a:buNone/>
            </a:pPr>
            <a:endParaRPr lang="en-US" sz="7200" b="1" dirty="0"/>
          </a:p>
          <a:p>
            <a:r>
              <a:rPr lang="en-US" sz="7200" dirty="0"/>
              <a:t>Post all vacant positions.  Exceptions Include:</a:t>
            </a:r>
          </a:p>
          <a:p>
            <a:pPr marL="800100" lvl="1" indent="-342900"/>
            <a:r>
              <a:rPr lang="en-US" sz="7200" dirty="0"/>
              <a:t>You promote an employee one organizational level above the employee's current level;</a:t>
            </a:r>
          </a:p>
          <a:p>
            <a:pPr marL="800100" lvl="1" indent="-342900"/>
            <a:r>
              <a:rPr lang="en-US" sz="7200" dirty="0"/>
              <a:t>An employee is reassigned to another position;</a:t>
            </a:r>
          </a:p>
          <a:p>
            <a:pPr marL="800100" lvl="1" indent="-342900"/>
            <a:r>
              <a:rPr lang="en-US" sz="7200" dirty="0"/>
              <a:t>The school leader/board determines that an emergency exists requiring the vacancy to be filled immediately;</a:t>
            </a:r>
          </a:p>
          <a:p>
            <a:pPr marL="800100" lvl="1" indent="-342900"/>
            <a:r>
              <a:rPr lang="en-US" sz="7200" dirty="0"/>
              <a:t>An employee, in lieu of a Reduction in Force, is moved to a vacant position; or</a:t>
            </a:r>
          </a:p>
          <a:p>
            <a:pPr marL="800100" lvl="1" indent="-342900"/>
            <a:r>
              <a:rPr lang="en-US" sz="7200" dirty="0"/>
              <a:t>An employee is demoted to another position for disciplinary or performance reasons.</a:t>
            </a:r>
          </a:p>
          <a:p>
            <a:r>
              <a:rPr lang="en-US" sz="7200" dirty="0"/>
              <a:t>Notices should be posted for at least five (5) workdays prior to the close of the application period.</a:t>
            </a:r>
          </a:p>
          <a:p>
            <a:pPr marL="0" indent="0">
              <a:buNone/>
            </a:pPr>
            <a:endParaRPr lang="en-US" sz="1300" dirty="0"/>
          </a:p>
          <a:p>
            <a:pPr marL="0" indent="0">
              <a:buNone/>
            </a:pPr>
            <a:r>
              <a:rPr lang="en-US" sz="1300" dirty="0"/>
              <a:t>I</a:t>
            </a:r>
          </a:p>
        </p:txBody>
      </p:sp>
      <p:pic>
        <p:nvPicPr>
          <p:cNvPr id="5" name="Picture 4" descr="A close up of a sign&#10;&#10;Description automatically generated">
            <a:extLst>
              <a:ext uri="{FF2B5EF4-FFF2-40B4-BE49-F238E27FC236}">
                <a16:creationId xmlns:a16="http://schemas.microsoft.com/office/drawing/2014/main" id="{72DCBACC-D4FB-4A74-8136-91DF6BE606F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928" r="2" b="4868"/>
          <a:stretch/>
        </p:blipFill>
        <p:spPr>
          <a:xfrm>
            <a:off x="6484320" y="1409701"/>
            <a:ext cx="4937478" cy="4157662"/>
          </a:xfrm>
          <a:prstGeom prst="rect">
            <a:avLst/>
          </a:prstGeom>
        </p:spPr>
      </p:pic>
      <p:sp>
        <p:nvSpPr>
          <p:cNvPr id="6" name="TextBox 5">
            <a:extLst>
              <a:ext uri="{FF2B5EF4-FFF2-40B4-BE49-F238E27FC236}">
                <a16:creationId xmlns:a16="http://schemas.microsoft.com/office/drawing/2014/main" id="{A47F5F9F-405E-4811-8AA5-1076AC16401F}"/>
              </a:ext>
            </a:extLst>
          </p:cNvPr>
          <p:cNvSpPr txBox="1"/>
          <p:nvPr/>
        </p:nvSpPr>
        <p:spPr>
          <a:xfrm>
            <a:off x="8953059" y="5976907"/>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yopinionsdocumented.blogspot.com/2010_10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Slide Number Placeholder 3">
            <a:extLst>
              <a:ext uri="{FF2B5EF4-FFF2-40B4-BE49-F238E27FC236}">
                <a16:creationId xmlns:a16="http://schemas.microsoft.com/office/drawing/2014/main" id="{221D9598-BBEC-4490-88CE-B0A85CA6AE70}"/>
              </a:ext>
            </a:extLst>
          </p:cNvPr>
          <p:cNvSpPr>
            <a:spLocks noGrp="1"/>
          </p:cNvSpPr>
          <p:nvPr>
            <p:ph type="sldNum" sz="quarter" idx="12"/>
          </p:nvPr>
        </p:nvSpPr>
        <p:spPr/>
        <p:txBody>
          <a:bodyPr/>
          <a:lstStyle/>
          <a:p>
            <a:fld id="{9D384779-F870-4625-A8E2-D1FF2A844A97}" type="slidenum">
              <a:rPr lang="en-US" smtClean="0"/>
              <a:t>16</a:t>
            </a:fld>
            <a:endParaRPr lang="en-US"/>
          </a:p>
        </p:txBody>
      </p:sp>
    </p:spTree>
    <p:extLst>
      <p:ext uri="{BB962C8B-B14F-4D97-AF65-F5344CB8AC3E}">
        <p14:creationId xmlns:p14="http://schemas.microsoft.com/office/powerpoint/2010/main" val="316128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F4F9-D5C0-42CD-8DAB-4FA811C71D61}"/>
              </a:ext>
            </a:extLst>
          </p:cNvPr>
          <p:cNvSpPr>
            <a:spLocks noGrp="1"/>
          </p:cNvSpPr>
          <p:nvPr>
            <p:ph type="ctrTitle"/>
          </p:nvPr>
        </p:nvSpPr>
        <p:spPr>
          <a:xfrm>
            <a:off x="1524000" y="637953"/>
            <a:ext cx="9144000" cy="581247"/>
          </a:xfrm>
        </p:spPr>
        <p:txBody>
          <a:bodyPr>
            <a:normAutofit fontScale="90000"/>
          </a:bodyPr>
          <a:lstStyle/>
          <a:p>
            <a:r>
              <a:rPr lang="en-US" sz="4000" b="1" dirty="0"/>
              <a:t>Job Posting Process </a:t>
            </a:r>
          </a:p>
        </p:txBody>
      </p:sp>
      <p:sp>
        <p:nvSpPr>
          <p:cNvPr id="3" name="Subtitle 2">
            <a:extLst>
              <a:ext uri="{FF2B5EF4-FFF2-40B4-BE49-F238E27FC236}">
                <a16:creationId xmlns:a16="http://schemas.microsoft.com/office/drawing/2014/main" id="{CFF59A93-22ED-4C5E-A95E-15F7D1EA0BC3}"/>
              </a:ext>
            </a:extLst>
          </p:cNvPr>
          <p:cNvSpPr>
            <a:spLocks noGrp="1"/>
          </p:cNvSpPr>
          <p:nvPr>
            <p:ph type="subTitle" idx="1"/>
          </p:nvPr>
        </p:nvSpPr>
        <p:spPr>
          <a:xfrm>
            <a:off x="1524000" y="1219200"/>
            <a:ext cx="9144000" cy="5208103"/>
          </a:xfrm>
        </p:spPr>
        <p:txBody>
          <a:bodyPr>
            <a:noAutofit/>
          </a:bodyPr>
          <a:lstStyle/>
          <a:p>
            <a:pPr marL="342900" indent="-342900" algn="l">
              <a:buFont typeface="Arial" panose="020B0604020202020204" pitchFamily="34" charset="0"/>
              <a:buChar char="•"/>
            </a:pPr>
            <a:r>
              <a:rPr lang="en-US" sz="2800" dirty="0"/>
              <a:t>The description of the job responsibilities;</a:t>
            </a:r>
          </a:p>
          <a:p>
            <a:pPr marL="342900" indent="-342900" algn="l">
              <a:buFont typeface="Arial" panose="020B0604020202020204" pitchFamily="34" charset="0"/>
              <a:buChar char="•"/>
            </a:pPr>
            <a:r>
              <a:rPr lang="en-US" sz="2800" dirty="0"/>
              <a:t>Entry salary or salary range;</a:t>
            </a:r>
          </a:p>
          <a:p>
            <a:pPr marL="342900" indent="-342900" algn="l">
              <a:buFont typeface="Arial" panose="020B0604020202020204" pitchFamily="34" charset="0"/>
              <a:buChar char="•"/>
            </a:pPr>
            <a:r>
              <a:rPr lang="en-US" sz="2800" dirty="0"/>
              <a:t>Name of school and location where vacancy exists;</a:t>
            </a:r>
          </a:p>
          <a:p>
            <a:pPr marL="342900" indent="-342900" algn="l">
              <a:buFont typeface="Arial" panose="020B0604020202020204" pitchFamily="34" charset="0"/>
              <a:buChar char="•"/>
            </a:pPr>
            <a:r>
              <a:rPr lang="en-US" sz="2800" dirty="0"/>
              <a:t>Description of the application process;</a:t>
            </a:r>
          </a:p>
          <a:p>
            <a:pPr marL="342900" indent="-342900" algn="l">
              <a:buFont typeface="Arial" panose="020B0604020202020204" pitchFamily="34" charset="0"/>
              <a:buChar char="•"/>
            </a:pPr>
            <a:r>
              <a:rPr lang="en-US" sz="2800" dirty="0"/>
              <a:t>Minimum training and experience requirements and any preferred qualifications for the position;</a:t>
            </a:r>
          </a:p>
          <a:p>
            <a:pPr marL="342900" indent="-342900" algn="l">
              <a:buFont typeface="Arial" panose="020B0604020202020204" pitchFamily="34" charset="0"/>
              <a:buChar char="•"/>
            </a:pPr>
            <a:r>
              <a:rPr lang="en-US" sz="2800" dirty="0"/>
              <a:t>The opening and closing dates for applying for the position;</a:t>
            </a:r>
          </a:p>
          <a:p>
            <a:pPr marL="342900" indent="-342900" algn="l">
              <a:buFont typeface="Arial" panose="020B0604020202020204" pitchFamily="34" charset="0"/>
              <a:buChar char="•"/>
            </a:pPr>
            <a:r>
              <a:rPr lang="en-US" sz="2800" dirty="0"/>
              <a:t>Normal work schedule and whether the position is full-time or part-time; and</a:t>
            </a:r>
          </a:p>
          <a:p>
            <a:pPr marL="342900" indent="-342900" algn="l">
              <a:buFont typeface="Arial" panose="020B0604020202020204" pitchFamily="34" charset="0"/>
              <a:buChar char="•"/>
            </a:pPr>
            <a:r>
              <a:rPr lang="en-US" sz="2800" dirty="0"/>
              <a:t>A statement certifying that the employer is an equal employment opportunity employer.</a:t>
            </a:r>
          </a:p>
        </p:txBody>
      </p:sp>
      <p:pic>
        <p:nvPicPr>
          <p:cNvPr id="5" name="Picture 4" descr="A close up of a sign&#10;&#10;Description automatically generated">
            <a:extLst>
              <a:ext uri="{FF2B5EF4-FFF2-40B4-BE49-F238E27FC236}">
                <a16:creationId xmlns:a16="http://schemas.microsoft.com/office/drawing/2014/main" id="{31909792-CA11-4DB3-A9E2-AEE4AB3F71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4950" y="292366"/>
            <a:ext cx="2129204" cy="1774337"/>
          </a:xfrm>
          <a:prstGeom prst="rect">
            <a:avLst/>
          </a:prstGeom>
        </p:spPr>
      </p:pic>
      <p:sp>
        <p:nvSpPr>
          <p:cNvPr id="4" name="Slide Number Placeholder 3">
            <a:extLst>
              <a:ext uri="{FF2B5EF4-FFF2-40B4-BE49-F238E27FC236}">
                <a16:creationId xmlns:a16="http://schemas.microsoft.com/office/drawing/2014/main" id="{FCAF34AF-50AF-412B-9DFE-D523C4AAEBA3}"/>
              </a:ext>
            </a:extLst>
          </p:cNvPr>
          <p:cNvSpPr>
            <a:spLocks noGrp="1"/>
          </p:cNvSpPr>
          <p:nvPr>
            <p:ph type="sldNum" sz="quarter" idx="12"/>
          </p:nvPr>
        </p:nvSpPr>
        <p:spPr/>
        <p:txBody>
          <a:bodyPr/>
          <a:lstStyle/>
          <a:p>
            <a:fld id="{9D384779-F870-4625-A8E2-D1FF2A844A97}" type="slidenum">
              <a:rPr lang="en-US" smtClean="0"/>
              <a:t>17</a:t>
            </a:fld>
            <a:endParaRPr lang="en-US"/>
          </a:p>
        </p:txBody>
      </p:sp>
    </p:spTree>
    <p:extLst>
      <p:ext uri="{BB962C8B-B14F-4D97-AF65-F5344CB8AC3E}">
        <p14:creationId xmlns:p14="http://schemas.microsoft.com/office/powerpoint/2010/main" val="242438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B0DB93-200A-453A-A47E-59487C56FFEB}"/>
              </a:ext>
            </a:extLst>
          </p:cNvPr>
          <p:cNvSpPr/>
          <p:nvPr/>
        </p:nvSpPr>
        <p:spPr>
          <a:xfrm>
            <a:off x="838200" y="1690688"/>
            <a:ext cx="10845209" cy="4401205"/>
          </a:xfrm>
          <a:prstGeom prst="rect">
            <a:avLst/>
          </a:prstGeom>
        </p:spPr>
        <p:txBody>
          <a:bodyPr wrap="square">
            <a:spAutoFit/>
          </a:bodyPr>
          <a:lstStyle/>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a:p>
            <a:endParaRPr lang="en-US" sz="2800" dirty="0">
              <a:solidFill>
                <a:srgbClr val="333333"/>
              </a:solidFill>
              <a:latin typeface="CIDFont+F4"/>
            </a:endParaRPr>
          </a:p>
        </p:txBody>
      </p:sp>
      <p:sp>
        <p:nvSpPr>
          <p:cNvPr id="3" name="Title 2">
            <a:extLst>
              <a:ext uri="{FF2B5EF4-FFF2-40B4-BE49-F238E27FC236}">
                <a16:creationId xmlns:a16="http://schemas.microsoft.com/office/drawing/2014/main" id="{1215BF96-9BBD-45B2-B3BF-F0DCD7D00072}"/>
              </a:ext>
            </a:extLst>
          </p:cNvPr>
          <p:cNvSpPr>
            <a:spLocks noGrp="1"/>
          </p:cNvSpPr>
          <p:nvPr>
            <p:ph type="title"/>
          </p:nvPr>
        </p:nvSpPr>
        <p:spPr/>
        <p:txBody>
          <a:bodyPr/>
          <a:lstStyle/>
          <a:p>
            <a:pPr algn="ctr"/>
            <a:r>
              <a:rPr lang="en-US" b="1" dirty="0"/>
              <a:t>Job Posting Process – Cont.</a:t>
            </a:r>
          </a:p>
        </p:txBody>
      </p:sp>
      <p:sp>
        <p:nvSpPr>
          <p:cNvPr id="4" name="Content Placeholder 3">
            <a:extLst>
              <a:ext uri="{FF2B5EF4-FFF2-40B4-BE49-F238E27FC236}">
                <a16:creationId xmlns:a16="http://schemas.microsoft.com/office/drawing/2014/main" id="{88AC2105-DA97-473A-A04A-F6332E6EC281}"/>
              </a:ext>
            </a:extLst>
          </p:cNvPr>
          <p:cNvSpPr>
            <a:spLocks noGrp="1"/>
          </p:cNvSpPr>
          <p:nvPr>
            <p:ph idx="1"/>
          </p:nvPr>
        </p:nvSpPr>
        <p:spPr/>
        <p:txBody>
          <a:bodyPr>
            <a:normAutofit lnSpcReduction="10000"/>
          </a:bodyPr>
          <a:lstStyle/>
          <a:p>
            <a:r>
              <a:rPr lang="en-US" dirty="0"/>
              <a:t>All vacancies should be posted on your school’s website and the Public Charter School Alliance of SC, if a member.</a:t>
            </a:r>
          </a:p>
          <a:p>
            <a:r>
              <a:rPr lang="en-US" dirty="0"/>
              <a:t>All administrative vacancies should be posted on the Institute’s website and any other preferred venue. Options are:</a:t>
            </a:r>
          </a:p>
          <a:p>
            <a:pPr lvl="1"/>
            <a:r>
              <a:rPr lang="en-US" dirty="0"/>
              <a:t>The SC Association of School Administrators</a:t>
            </a:r>
          </a:p>
          <a:p>
            <a:pPr lvl="1"/>
            <a:r>
              <a:rPr lang="en-US" dirty="0"/>
              <a:t>CERRA – for Certified Vacancies - Director of Human Resources and Benefits will post positions to this site on your behalf</a:t>
            </a:r>
          </a:p>
          <a:p>
            <a:pPr marL="0" indent="0">
              <a:buNone/>
            </a:pPr>
            <a:r>
              <a:rPr lang="en-US" b="1" dirty="0"/>
              <a:t>**Important Reminder</a:t>
            </a:r>
          </a:p>
          <a:p>
            <a:pPr marL="0" indent="0">
              <a:buNone/>
            </a:pPr>
            <a:r>
              <a:rPr lang="en-US" dirty="0"/>
              <a:t>The South Carolina Charter Schools Act  requires that at least one administrative staff must be certified or experienced in the field of school administration. Ensure one of your staff meets this qualification.</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D1C98AC-4771-4003-A580-47A14B049F6D}"/>
              </a:ext>
            </a:extLst>
          </p:cNvPr>
          <p:cNvSpPr>
            <a:spLocks noGrp="1"/>
          </p:cNvSpPr>
          <p:nvPr>
            <p:ph type="sldNum" sz="quarter" idx="12"/>
          </p:nvPr>
        </p:nvSpPr>
        <p:spPr/>
        <p:txBody>
          <a:bodyPr/>
          <a:lstStyle/>
          <a:p>
            <a:fld id="{9D384779-F870-4625-A8E2-D1FF2A844A97}" type="slidenum">
              <a:rPr lang="en-US" smtClean="0"/>
              <a:t>18</a:t>
            </a:fld>
            <a:endParaRPr lang="en-US"/>
          </a:p>
        </p:txBody>
      </p:sp>
    </p:spTree>
    <p:extLst>
      <p:ext uri="{BB962C8B-B14F-4D97-AF65-F5344CB8AC3E}">
        <p14:creationId xmlns:p14="http://schemas.microsoft.com/office/powerpoint/2010/main" val="63933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F97E-3256-4C65-A8BD-DEB8A7AB6AA1}"/>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b="1" dirty="0"/>
              <a:t>Job Applicants </a:t>
            </a:r>
          </a:p>
        </p:txBody>
      </p:sp>
      <p:sp>
        <p:nvSpPr>
          <p:cNvPr id="3" name="Subtitle 2">
            <a:extLst>
              <a:ext uri="{FF2B5EF4-FFF2-40B4-BE49-F238E27FC236}">
                <a16:creationId xmlns:a16="http://schemas.microsoft.com/office/drawing/2014/main" id="{5DCA39F3-F01E-4E1D-8902-25BD6BA80E06}"/>
              </a:ext>
            </a:extLst>
          </p:cNvPr>
          <p:cNvSpPr>
            <a:spLocks noGrp="1"/>
          </p:cNvSpPr>
          <p:nvPr>
            <p:ph type="subTitle" idx="1"/>
          </p:nvPr>
        </p:nvSpPr>
        <p:spPr>
          <a:xfrm>
            <a:off x="838200" y="1825625"/>
            <a:ext cx="5015484" cy="4351338"/>
          </a:xfrm>
        </p:spPr>
        <p:txBody>
          <a:bodyPr vert="horz" lIns="91440" tIns="45720" rIns="91440" bIns="45720" rtlCol="0">
            <a:normAutofit fontScale="92500" lnSpcReduction="10000"/>
          </a:bodyPr>
          <a:lstStyle/>
          <a:p>
            <a:pPr marL="342900" indent="-228600" algn="l">
              <a:buFont typeface="Arial" panose="020B0604020202020204" pitchFamily="34" charset="0"/>
              <a:buChar char="•"/>
            </a:pPr>
            <a:r>
              <a:rPr lang="en-US" sz="2000" dirty="0"/>
              <a:t>When an applicant expresses interest in a position, review resumes/application to ensure that he/she meets the basic or preferred qualification</a:t>
            </a:r>
          </a:p>
          <a:p>
            <a:pPr marL="342900" indent="-228600" algn="l">
              <a:buFont typeface="Arial" panose="020B0604020202020204" pitchFamily="34" charset="0"/>
              <a:buChar char="•"/>
            </a:pPr>
            <a:r>
              <a:rPr lang="en-US" sz="2000" b="1" dirty="0"/>
              <a:t>Interview the Most Qualified Prospective Employees</a:t>
            </a:r>
          </a:p>
          <a:p>
            <a:pPr marL="800100" lvl="1" indent="-228600" algn="l">
              <a:buFont typeface="Arial" panose="020B0604020202020204" pitchFamily="34" charset="0"/>
              <a:buChar char="•"/>
            </a:pPr>
            <a:r>
              <a:rPr lang="en-US" dirty="0"/>
              <a:t>Telephone Screening</a:t>
            </a:r>
          </a:p>
          <a:p>
            <a:pPr marL="800100" lvl="1" indent="-228600" algn="l">
              <a:buFont typeface="Arial" panose="020B0604020202020204" pitchFamily="34" charset="0"/>
              <a:buChar char="•"/>
            </a:pPr>
            <a:r>
              <a:rPr lang="en-US" dirty="0"/>
              <a:t>In person Interview type:</a:t>
            </a:r>
          </a:p>
          <a:p>
            <a:pPr marL="1257300" lvl="2" indent="-228600" algn="l">
              <a:buFont typeface="Arial" panose="020B0604020202020204" pitchFamily="34" charset="0"/>
              <a:buChar char="•"/>
            </a:pPr>
            <a:r>
              <a:rPr lang="en-US" sz="2000" dirty="0"/>
              <a:t>Panel</a:t>
            </a:r>
          </a:p>
          <a:p>
            <a:pPr marL="1257300" lvl="2" indent="-228600" algn="l">
              <a:buFont typeface="Arial" panose="020B0604020202020204" pitchFamily="34" charset="0"/>
              <a:buChar char="•"/>
            </a:pPr>
            <a:r>
              <a:rPr lang="en-US" sz="2000" dirty="0"/>
              <a:t>Hiring Manager and/or Human Resources</a:t>
            </a:r>
          </a:p>
          <a:p>
            <a:pPr marL="1257300" lvl="2" indent="-228600" algn="l">
              <a:buFont typeface="Arial" panose="020B0604020202020204" pitchFamily="34" charset="0"/>
              <a:buChar char="•"/>
            </a:pPr>
            <a:r>
              <a:rPr lang="en-US" sz="2000" dirty="0"/>
              <a:t>Second Interviews</a:t>
            </a:r>
          </a:p>
          <a:p>
            <a:pPr marL="342900" indent="-228600" algn="l">
              <a:buFont typeface="Arial" panose="020B0604020202020204" pitchFamily="34" charset="0"/>
              <a:buChar char="•"/>
            </a:pPr>
            <a:r>
              <a:rPr lang="en-US" sz="2000" b="1" dirty="0"/>
              <a:t>Develop Standard Interview Questions</a:t>
            </a:r>
          </a:p>
          <a:p>
            <a:pPr marL="800100" lvl="1" indent="-228600" algn="l">
              <a:buFont typeface="Arial" panose="020B0604020202020204" pitchFamily="34" charset="0"/>
              <a:buChar char="•"/>
            </a:pPr>
            <a:r>
              <a:rPr lang="en-US" dirty="0"/>
              <a:t>Behavioral Interview Questions</a:t>
            </a:r>
          </a:p>
          <a:p>
            <a:pPr marL="800100" lvl="1" indent="-228600" algn="l">
              <a:buFont typeface="Arial" panose="020B0604020202020204" pitchFamily="34" charset="0"/>
              <a:buChar char="•"/>
            </a:pPr>
            <a:r>
              <a:rPr lang="en-US" dirty="0"/>
              <a:t>Illegal Questions</a:t>
            </a:r>
          </a:p>
          <a:p>
            <a:pPr lvl="1" indent="-228600" algn="l">
              <a:buFont typeface="Arial" panose="020B0604020202020204" pitchFamily="34" charset="0"/>
              <a:buChar char="•"/>
            </a:pPr>
            <a:endParaRPr lang="en-US" sz="1700" dirty="0"/>
          </a:p>
          <a:p>
            <a:pPr marL="1257300" lvl="2" indent="-228600" algn="l">
              <a:buFont typeface="Arial" panose="020B0604020202020204" pitchFamily="34" charset="0"/>
              <a:buChar char="•"/>
            </a:pPr>
            <a:endParaRPr lang="en-US" sz="1700" dirty="0"/>
          </a:p>
          <a:p>
            <a:pPr marL="342900" indent="-228600" algn="l">
              <a:buFont typeface="Arial" panose="020B0604020202020204" pitchFamily="34" charset="0"/>
              <a:buChar char="•"/>
            </a:pPr>
            <a:endParaRPr lang="en-US" sz="1700" dirty="0"/>
          </a:p>
          <a:p>
            <a:pPr marL="342900" indent="-228600" algn="l">
              <a:buFont typeface="Arial" panose="020B0604020202020204" pitchFamily="34" charset="0"/>
              <a:buChar char="•"/>
            </a:pPr>
            <a:endParaRPr lang="en-US" sz="1700" dirty="0"/>
          </a:p>
        </p:txBody>
      </p:sp>
      <p:pic>
        <p:nvPicPr>
          <p:cNvPr id="5" name="Picture 4" descr="A close up of a sign&#10;&#10;Description automatically generated">
            <a:extLst>
              <a:ext uri="{FF2B5EF4-FFF2-40B4-BE49-F238E27FC236}">
                <a16:creationId xmlns:a16="http://schemas.microsoft.com/office/drawing/2014/main" id="{C0633E8F-5E49-4066-B7F2-B205E15E1A4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30" r="-1" b="3484"/>
          <a:stretch/>
        </p:blipFill>
        <p:spPr>
          <a:xfrm>
            <a:off x="6338316" y="1904281"/>
            <a:ext cx="5074070" cy="4272681"/>
          </a:xfrm>
          <a:prstGeom prst="rect">
            <a:avLst/>
          </a:prstGeom>
        </p:spPr>
      </p:pic>
      <p:sp>
        <p:nvSpPr>
          <p:cNvPr id="6" name="TextBox 5">
            <a:extLst>
              <a:ext uri="{FF2B5EF4-FFF2-40B4-BE49-F238E27FC236}">
                <a16:creationId xmlns:a16="http://schemas.microsoft.com/office/drawing/2014/main" id="{32BCB6A3-5DFA-4442-961C-0B9850FBA18C}"/>
              </a:ext>
            </a:extLst>
          </p:cNvPr>
          <p:cNvSpPr txBox="1"/>
          <p:nvPr/>
        </p:nvSpPr>
        <p:spPr>
          <a:xfrm>
            <a:off x="8953059" y="5976907"/>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aspiringprofessionalshub.com/2015/05/15/going-to-an-interview-prepare-and-perfor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Slide Number Placeholder 3">
            <a:extLst>
              <a:ext uri="{FF2B5EF4-FFF2-40B4-BE49-F238E27FC236}">
                <a16:creationId xmlns:a16="http://schemas.microsoft.com/office/drawing/2014/main" id="{1DCF2F41-A76B-4AAD-AD70-6BD70D349620}"/>
              </a:ext>
            </a:extLst>
          </p:cNvPr>
          <p:cNvSpPr>
            <a:spLocks noGrp="1"/>
          </p:cNvSpPr>
          <p:nvPr>
            <p:ph type="sldNum" sz="quarter" idx="12"/>
          </p:nvPr>
        </p:nvSpPr>
        <p:spPr/>
        <p:txBody>
          <a:bodyPr/>
          <a:lstStyle/>
          <a:p>
            <a:fld id="{9D384779-F870-4625-A8E2-D1FF2A844A97}" type="slidenum">
              <a:rPr lang="en-US" smtClean="0"/>
              <a:t>19</a:t>
            </a:fld>
            <a:endParaRPr lang="en-US"/>
          </a:p>
        </p:txBody>
      </p:sp>
    </p:spTree>
    <p:extLst>
      <p:ext uri="{BB962C8B-B14F-4D97-AF65-F5344CB8AC3E}">
        <p14:creationId xmlns:p14="http://schemas.microsoft.com/office/powerpoint/2010/main" val="80189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76243-9836-4CB7-BC0F-64DC80E06C25}"/>
              </a:ext>
            </a:extLst>
          </p:cNvPr>
          <p:cNvSpPr>
            <a:spLocks noGrp="1"/>
          </p:cNvSpPr>
          <p:nvPr>
            <p:ph type="title"/>
          </p:nvPr>
        </p:nvSpPr>
        <p:spPr>
          <a:xfrm>
            <a:off x="648929" y="629267"/>
            <a:ext cx="5127031" cy="1009034"/>
          </a:xfrm>
        </p:spPr>
        <p:txBody>
          <a:bodyPr>
            <a:normAutofit/>
          </a:bodyPr>
          <a:lstStyle/>
          <a:p>
            <a:r>
              <a:rPr lang="en-US" b="1" dirty="0">
                <a:latin typeface="Garamond" panose="02020404030301010803" pitchFamily="18" charset="0"/>
              </a:rPr>
              <a:t>Objectives </a:t>
            </a:r>
          </a:p>
        </p:txBody>
      </p:sp>
      <p:sp>
        <p:nvSpPr>
          <p:cNvPr id="7" name="Content Placeholder 6">
            <a:extLst>
              <a:ext uri="{FF2B5EF4-FFF2-40B4-BE49-F238E27FC236}">
                <a16:creationId xmlns:a16="http://schemas.microsoft.com/office/drawing/2014/main" id="{D83BD7F0-59E0-4D61-8415-4853C998CDA6}"/>
              </a:ext>
            </a:extLst>
          </p:cNvPr>
          <p:cNvSpPr>
            <a:spLocks noGrp="1"/>
          </p:cNvSpPr>
          <p:nvPr>
            <p:ph idx="1"/>
          </p:nvPr>
        </p:nvSpPr>
        <p:spPr>
          <a:xfrm>
            <a:off x="648930" y="1847850"/>
            <a:ext cx="5127029" cy="4375969"/>
          </a:xfrm>
        </p:spPr>
        <p:txBody>
          <a:bodyPr>
            <a:normAutofit/>
          </a:bodyPr>
          <a:lstStyle/>
          <a:p>
            <a:r>
              <a:rPr lang="en-US" sz="2000" b="1" dirty="0">
                <a:latin typeface="Garamond" panose="02020404030301010803" pitchFamily="18" charset="0"/>
              </a:rPr>
              <a:t>Recognize the Charter Institute at Erskine’s Background and Mission</a:t>
            </a:r>
          </a:p>
          <a:p>
            <a:r>
              <a:rPr lang="en-US" sz="2000" b="1" dirty="0">
                <a:latin typeface="Garamond" panose="02020404030301010803" pitchFamily="18" charset="0"/>
              </a:rPr>
              <a:t>Understand Compliance Regulations/Requirements such as Zero Tolerance, FMLA, Immunization Requirements, TB Testing, Employee Handbooks, Employee File Retention, Administrative Leave, and School Safety</a:t>
            </a:r>
          </a:p>
          <a:p>
            <a:r>
              <a:rPr lang="en-US" sz="2000" b="1" dirty="0">
                <a:latin typeface="Garamond" panose="02020404030301010803" pitchFamily="18" charset="0"/>
              </a:rPr>
              <a:t>Identify shared responsibilities between Institute Human Resources and Schools relative to processing PCS, Insurance Benefits, and Insurance Billing</a:t>
            </a:r>
          </a:p>
          <a:p>
            <a:r>
              <a:rPr lang="en-US" sz="2000" b="1" dirty="0">
                <a:latin typeface="Garamond" panose="02020404030301010803" pitchFamily="18" charset="0"/>
              </a:rPr>
              <a:t>Explain the job posting process, applicant selection process, and hiring best practices</a:t>
            </a: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a:p>
            <a:endParaRPr lang="en-US" sz="1700" dirty="0">
              <a:latin typeface="Garamond" panose="02020404030301010803" pitchFamily="18" charset="0"/>
            </a:endParaRPr>
          </a:p>
        </p:txBody>
      </p:sp>
      <p:pic>
        <p:nvPicPr>
          <p:cNvPr id="9" name="Picture 8">
            <a:extLst>
              <a:ext uri="{FF2B5EF4-FFF2-40B4-BE49-F238E27FC236}">
                <a16:creationId xmlns:a16="http://schemas.microsoft.com/office/drawing/2014/main" id="{912B2367-9CB2-4F62-9BEB-91EA7925DF2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37" r="213"/>
          <a:stretch/>
        </p:blipFill>
        <p:spPr>
          <a:xfrm>
            <a:off x="6090612" y="10"/>
            <a:ext cx="6101387" cy="6857990"/>
          </a:xfrm>
          <a:prstGeom prst="rect">
            <a:avLst/>
          </a:prstGeom>
          <a:effectLst/>
        </p:spPr>
      </p:pic>
      <p:sp>
        <p:nvSpPr>
          <p:cNvPr id="10" name="TextBox 9">
            <a:extLst>
              <a:ext uri="{FF2B5EF4-FFF2-40B4-BE49-F238E27FC236}">
                <a16:creationId xmlns:a16="http://schemas.microsoft.com/office/drawing/2014/main" id="{F0076DFE-3AD3-445F-A5AF-3FE9EB244D2A}"/>
              </a:ext>
            </a:extLst>
          </p:cNvPr>
          <p:cNvSpPr txBox="1"/>
          <p:nvPr/>
        </p:nvSpPr>
        <p:spPr>
          <a:xfrm>
            <a:off x="10005182"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asementdesigner.com/basement-finishing-10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2" name="Slide Number Placeholder 1">
            <a:extLst>
              <a:ext uri="{FF2B5EF4-FFF2-40B4-BE49-F238E27FC236}">
                <a16:creationId xmlns:a16="http://schemas.microsoft.com/office/drawing/2014/main" id="{DC87FB89-CB4A-4797-88FC-1C48A688127F}"/>
              </a:ext>
            </a:extLst>
          </p:cNvPr>
          <p:cNvSpPr>
            <a:spLocks noGrp="1"/>
          </p:cNvSpPr>
          <p:nvPr>
            <p:ph type="sldNum" sz="quarter" idx="12"/>
          </p:nvPr>
        </p:nvSpPr>
        <p:spPr/>
        <p:txBody>
          <a:bodyPr/>
          <a:lstStyle/>
          <a:p>
            <a:fld id="{9D384779-F870-4625-A8E2-D1FF2A844A97}" type="slidenum">
              <a:rPr lang="en-US" smtClean="0"/>
              <a:t>2</a:t>
            </a:fld>
            <a:endParaRPr lang="en-US"/>
          </a:p>
        </p:txBody>
      </p:sp>
    </p:spTree>
    <p:extLst>
      <p:ext uri="{BB962C8B-B14F-4D97-AF65-F5344CB8AC3E}">
        <p14:creationId xmlns:p14="http://schemas.microsoft.com/office/powerpoint/2010/main" val="16157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F97E-3256-4C65-A8BD-DEB8A7AB6AA1}"/>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b="1" dirty="0"/>
              <a:t>Job Applicants - </a:t>
            </a:r>
            <a:r>
              <a:rPr lang="en-US" sz="4400" b="1" dirty="0" err="1"/>
              <a:t>Cont</a:t>
            </a:r>
            <a:endParaRPr lang="en-US" sz="4400" b="1" dirty="0"/>
          </a:p>
        </p:txBody>
      </p:sp>
      <p:sp>
        <p:nvSpPr>
          <p:cNvPr id="3" name="Subtitle 2">
            <a:extLst>
              <a:ext uri="{FF2B5EF4-FFF2-40B4-BE49-F238E27FC236}">
                <a16:creationId xmlns:a16="http://schemas.microsoft.com/office/drawing/2014/main" id="{5DCA39F3-F01E-4E1D-8902-25BD6BA80E06}"/>
              </a:ext>
            </a:extLst>
          </p:cNvPr>
          <p:cNvSpPr>
            <a:spLocks noGrp="1"/>
          </p:cNvSpPr>
          <p:nvPr>
            <p:ph type="subTitle" idx="1"/>
          </p:nvPr>
        </p:nvSpPr>
        <p:spPr>
          <a:xfrm>
            <a:off x="838200" y="1825625"/>
            <a:ext cx="6714744" cy="4351338"/>
          </a:xfrm>
        </p:spPr>
        <p:txBody>
          <a:bodyPr vert="horz" lIns="91440" tIns="45720" rIns="91440" bIns="45720" rtlCol="0">
            <a:normAutofit/>
          </a:bodyPr>
          <a:lstStyle/>
          <a:p>
            <a:pPr algn="l"/>
            <a:r>
              <a:rPr lang="en-US" b="1" dirty="0"/>
              <a:t>Selection Process</a:t>
            </a:r>
          </a:p>
          <a:p>
            <a:pPr marL="342900" indent="-228600" algn="l">
              <a:buFont typeface="Arial" panose="020B0604020202020204" pitchFamily="34" charset="0"/>
              <a:buChar char="•"/>
            </a:pPr>
            <a:r>
              <a:rPr lang="en-US" dirty="0"/>
              <a:t>Select Most Qualified Applicant</a:t>
            </a:r>
          </a:p>
          <a:p>
            <a:pPr marL="342900" indent="-228600" algn="l">
              <a:buFont typeface="Arial" panose="020B0604020202020204" pitchFamily="34" charset="0"/>
              <a:buChar char="•"/>
            </a:pPr>
            <a:r>
              <a:rPr lang="en-US" dirty="0"/>
              <a:t>Check References and Perform Background Checks</a:t>
            </a:r>
          </a:p>
          <a:p>
            <a:pPr marL="342900" indent="-228600" algn="l">
              <a:buFont typeface="Arial" panose="020B0604020202020204" pitchFamily="34" charset="0"/>
              <a:buChar char="•"/>
            </a:pPr>
            <a:r>
              <a:rPr lang="en-US" dirty="0"/>
              <a:t>The Job Offer</a:t>
            </a:r>
          </a:p>
          <a:p>
            <a:pPr marL="800100" lvl="1" indent="-228600" algn="l">
              <a:buFont typeface="Arial" panose="020B0604020202020204" pitchFamily="34" charset="0"/>
              <a:buChar char="•"/>
            </a:pPr>
            <a:r>
              <a:rPr lang="en-US" dirty="0"/>
              <a:t>Verbal offers should be followed by a written letter of offer contingent upon acceptable background check</a:t>
            </a:r>
          </a:p>
          <a:p>
            <a:pPr marL="800100" lvl="1" indent="-228600" algn="l">
              <a:buFont typeface="Arial" panose="020B0604020202020204" pitchFamily="34" charset="0"/>
              <a:buChar char="•"/>
            </a:pPr>
            <a:r>
              <a:rPr lang="en-US" dirty="0"/>
              <a:t>Offer letters should state that the position is at-will and may be broken by either party with no explanation</a:t>
            </a:r>
          </a:p>
          <a:p>
            <a:pPr marL="342900" indent="-228600" algn="l">
              <a:buFont typeface="Arial" panose="020B0604020202020204" pitchFamily="34" charset="0"/>
              <a:buChar char="•"/>
            </a:pPr>
            <a:r>
              <a:rPr lang="en-US" dirty="0"/>
              <a:t>Negotiate Salary Details and Start Date</a:t>
            </a:r>
          </a:p>
          <a:p>
            <a:pPr marL="342900" indent="-228600" algn="l">
              <a:buFont typeface="Arial" panose="020B0604020202020204" pitchFamily="34" charset="0"/>
              <a:buChar char="•"/>
            </a:pPr>
            <a:r>
              <a:rPr lang="en-US" dirty="0"/>
              <a:t>Notify applicants not selected</a:t>
            </a:r>
          </a:p>
          <a:p>
            <a:pPr indent="-228600" algn="l">
              <a:buFont typeface="Arial" panose="020B0604020202020204" pitchFamily="34" charset="0"/>
              <a:buChar char="•"/>
            </a:pPr>
            <a:endParaRPr lang="en-US" dirty="0"/>
          </a:p>
          <a:p>
            <a:pPr marL="342900" indent="-228600" algn="l">
              <a:buFont typeface="Arial" panose="020B0604020202020204" pitchFamily="34" charset="0"/>
              <a:buChar char="•"/>
            </a:pPr>
            <a:endParaRPr lang="en-US" dirty="0"/>
          </a:p>
          <a:p>
            <a:pPr marL="1257300" lvl="2" indent="-228600" algn="l">
              <a:buFont typeface="Arial" panose="020B0604020202020204" pitchFamily="34" charset="0"/>
              <a:buChar char="•"/>
            </a:pPr>
            <a:endParaRPr lang="en-US" sz="2400" dirty="0"/>
          </a:p>
          <a:p>
            <a:pPr marL="342900" indent="-228600" algn="l">
              <a:buFont typeface="Arial" panose="020B0604020202020204" pitchFamily="34" charset="0"/>
              <a:buChar char="•"/>
            </a:pPr>
            <a:endParaRPr lang="en-US" dirty="0"/>
          </a:p>
          <a:p>
            <a:pPr marL="342900" indent="-228600" algn="l">
              <a:buFont typeface="Arial" panose="020B0604020202020204" pitchFamily="34" charset="0"/>
              <a:buChar char="•"/>
            </a:pPr>
            <a:endParaRPr lang="en-US" dirty="0"/>
          </a:p>
        </p:txBody>
      </p:sp>
      <p:pic>
        <p:nvPicPr>
          <p:cNvPr id="5" name="Picture 4" descr="A picture containing clipart&#10;&#10;Description automatically generated">
            <a:extLst>
              <a:ext uri="{FF2B5EF4-FFF2-40B4-BE49-F238E27FC236}">
                <a16:creationId xmlns:a16="http://schemas.microsoft.com/office/drawing/2014/main" id="{2818038F-2100-48B6-BAFB-F33BAE157D6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677" b="2"/>
          <a:stretch/>
        </p:blipFill>
        <p:spPr>
          <a:xfrm>
            <a:off x="8037576" y="1904281"/>
            <a:ext cx="3374810" cy="4272681"/>
          </a:xfrm>
          <a:prstGeom prst="rect">
            <a:avLst/>
          </a:prstGeom>
        </p:spPr>
      </p:pic>
      <p:sp>
        <p:nvSpPr>
          <p:cNvPr id="6" name="TextBox 5">
            <a:extLst>
              <a:ext uri="{FF2B5EF4-FFF2-40B4-BE49-F238E27FC236}">
                <a16:creationId xmlns:a16="http://schemas.microsoft.com/office/drawing/2014/main" id="{D12A2C3F-5521-4AE4-844F-60671F0704D8}"/>
              </a:ext>
            </a:extLst>
          </p:cNvPr>
          <p:cNvSpPr txBox="1"/>
          <p:nvPr/>
        </p:nvSpPr>
        <p:spPr>
          <a:xfrm>
            <a:off x="8972294" y="5976907"/>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erenniallyconfused.wordpress.com/page/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4" name="Slide Number Placeholder 3">
            <a:extLst>
              <a:ext uri="{FF2B5EF4-FFF2-40B4-BE49-F238E27FC236}">
                <a16:creationId xmlns:a16="http://schemas.microsoft.com/office/drawing/2014/main" id="{64379733-1F5D-4B7D-AF25-CD4B772C181B}"/>
              </a:ext>
            </a:extLst>
          </p:cNvPr>
          <p:cNvSpPr>
            <a:spLocks noGrp="1"/>
          </p:cNvSpPr>
          <p:nvPr>
            <p:ph type="sldNum" sz="quarter" idx="12"/>
          </p:nvPr>
        </p:nvSpPr>
        <p:spPr/>
        <p:txBody>
          <a:bodyPr/>
          <a:lstStyle/>
          <a:p>
            <a:fld id="{9D384779-F870-4625-A8E2-D1FF2A844A97}" type="slidenum">
              <a:rPr lang="en-US" smtClean="0"/>
              <a:t>20</a:t>
            </a:fld>
            <a:endParaRPr lang="en-US"/>
          </a:p>
        </p:txBody>
      </p:sp>
    </p:spTree>
    <p:extLst>
      <p:ext uri="{BB962C8B-B14F-4D97-AF65-F5344CB8AC3E}">
        <p14:creationId xmlns:p14="http://schemas.microsoft.com/office/powerpoint/2010/main" val="74770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27F0-3A20-4DD7-8E13-84EDCFB0F8DC}"/>
              </a:ext>
            </a:extLst>
          </p:cNvPr>
          <p:cNvSpPr>
            <a:spLocks noGrp="1"/>
          </p:cNvSpPr>
          <p:nvPr>
            <p:ph type="title"/>
          </p:nvPr>
        </p:nvSpPr>
        <p:spPr>
          <a:xfrm>
            <a:off x="838200" y="365125"/>
            <a:ext cx="10515600" cy="1325563"/>
          </a:xfrm>
        </p:spPr>
        <p:txBody>
          <a:bodyPr>
            <a:normAutofit/>
          </a:bodyPr>
          <a:lstStyle/>
          <a:p>
            <a:pPr algn="ctr"/>
            <a:r>
              <a:rPr lang="en-US" b="1" dirty="0">
                <a:latin typeface="Garamond" panose="02020404030301010803" pitchFamily="18" charset="0"/>
              </a:rPr>
              <a:t>Workplace Compliance</a:t>
            </a:r>
          </a:p>
        </p:txBody>
      </p:sp>
      <p:graphicFrame>
        <p:nvGraphicFramePr>
          <p:cNvPr id="7" name="Content Placeholder 2">
            <a:extLst>
              <a:ext uri="{FF2B5EF4-FFF2-40B4-BE49-F238E27FC236}">
                <a16:creationId xmlns:a16="http://schemas.microsoft.com/office/drawing/2014/main" id="{BCDD773D-2087-49D3-A824-56BA4C5AE82D}"/>
              </a:ext>
            </a:extLst>
          </p:cNvPr>
          <p:cNvGraphicFramePr>
            <a:graphicFrameLocks noGrp="1"/>
          </p:cNvGraphicFramePr>
          <p:nvPr>
            <p:ph idx="1"/>
            <p:extLst>
              <p:ext uri="{D42A27DB-BD31-4B8C-83A1-F6EECF244321}">
                <p14:modId xmlns:p14="http://schemas.microsoft.com/office/powerpoint/2010/main" val="7304736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FD0B939-6216-48C2-B193-837BFD0745DC}"/>
              </a:ext>
            </a:extLst>
          </p:cNvPr>
          <p:cNvSpPr>
            <a:spLocks noGrp="1"/>
          </p:cNvSpPr>
          <p:nvPr>
            <p:ph type="sldNum" sz="quarter" idx="12"/>
          </p:nvPr>
        </p:nvSpPr>
        <p:spPr/>
        <p:txBody>
          <a:bodyPr/>
          <a:lstStyle/>
          <a:p>
            <a:fld id="{9D384779-F870-4625-A8E2-D1FF2A844A97}" type="slidenum">
              <a:rPr lang="en-US" smtClean="0"/>
              <a:t>21</a:t>
            </a:fld>
            <a:endParaRPr lang="en-US"/>
          </a:p>
        </p:txBody>
      </p:sp>
    </p:spTree>
    <p:extLst>
      <p:ext uri="{BB962C8B-B14F-4D97-AF65-F5344CB8AC3E}">
        <p14:creationId xmlns:p14="http://schemas.microsoft.com/office/powerpoint/2010/main" val="163394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77F2-A2F6-46CC-A806-2664F0B87AE3}"/>
              </a:ext>
            </a:extLst>
          </p:cNvPr>
          <p:cNvSpPr>
            <a:spLocks noGrp="1"/>
          </p:cNvSpPr>
          <p:nvPr>
            <p:ph type="ctrTitle"/>
          </p:nvPr>
        </p:nvSpPr>
        <p:spPr>
          <a:xfrm>
            <a:off x="1524000" y="1122363"/>
            <a:ext cx="9144000" cy="852211"/>
          </a:xfrm>
        </p:spPr>
        <p:txBody>
          <a:bodyPr>
            <a:normAutofit/>
          </a:bodyPr>
          <a:lstStyle/>
          <a:p>
            <a:r>
              <a:rPr lang="en-US" sz="4400" b="1" dirty="0">
                <a:latin typeface="Garamond" panose="02020404030301010803" pitchFamily="18" charset="0"/>
              </a:rPr>
              <a:t>Employee Handbook</a:t>
            </a:r>
          </a:p>
        </p:txBody>
      </p:sp>
      <p:sp>
        <p:nvSpPr>
          <p:cNvPr id="3" name="Subtitle 2">
            <a:extLst>
              <a:ext uri="{FF2B5EF4-FFF2-40B4-BE49-F238E27FC236}">
                <a16:creationId xmlns:a16="http://schemas.microsoft.com/office/drawing/2014/main" id="{AE768FA0-6C39-4506-B3AD-3A23779EFAEA}"/>
              </a:ext>
            </a:extLst>
          </p:cNvPr>
          <p:cNvSpPr>
            <a:spLocks noGrp="1"/>
          </p:cNvSpPr>
          <p:nvPr>
            <p:ph type="subTitle" idx="1"/>
          </p:nvPr>
        </p:nvSpPr>
        <p:spPr>
          <a:xfrm>
            <a:off x="1524000" y="1974573"/>
            <a:ext cx="9144000" cy="4532243"/>
          </a:xfrm>
        </p:spPr>
        <p:txBody>
          <a:bodyPr>
            <a:normAutofit/>
          </a:bodyPr>
          <a:lstStyle/>
          <a:p>
            <a:pPr marL="457200" indent="-457200" algn="l">
              <a:buFont typeface="Arial" panose="020B0604020202020204" pitchFamily="34" charset="0"/>
              <a:buChar char="•"/>
            </a:pPr>
            <a:r>
              <a:rPr lang="en-US" sz="2800" dirty="0"/>
              <a:t>Given to all school employees</a:t>
            </a:r>
          </a:p>
          <a:p>
            <a:pPr marL="457200" indent="-457200" algn="l">
              <a:buFont typeface="Arial" panose="020B0604020202020204" pitchFamily="34" charset="0"/>
              <a:buChar char="•"/>
            </a:pPr>
            <a:r>
              <a:rPr lang="en-US" sz="2800" dirty="0"/>
              <a:t>Signature page acknowledging receipt</a:t>
            </a:r>
          </a:p>
          <a:p>
            <a:pPr marL="457200" indent="-457200" algn="l">
              <a:buFont typeface="Arial" panose="020B0604020202020204" pitchFamily="34" charset="0"/>
              <a:buChar char="•"/>
            </a:pPr>
            <a:r>
              <a:rPr lang="en-US" sz="2800" dirty="0"/>
              <a:t>Should include, at a minimum:</a:t>
            </a:r>
          </a:p>
          <a:p>
            <a:pPr marL="800100" lvl="1" indent="-342900" algn="l">
              <a:buFont typeface="Arial" panose="020B0604020202020204" pitchFamily="34" charset="0"/>
              <a:buChar char="•"/>
            </a:pPr>
            <a:r>
              <a:rPr lang="en-US" sz="2400" dirty="0"/>
              <a:t>Mission Statement</a:t>
            </a:r>
          </a:p>
          <a:p>
            <a:pPr marL="800100" lvl="1" indent="-342900" algn="l">
              <a:buFont typeface="Arial" panose="020B0604020202020204" pitchFamily="34" charset="0"/>
              <a:buChar char="•"/>
            </a:pPr>
            <a:r>
              <a:rPr lang="en-US" sz="2400" dirty="0"/>
              <a:t>EEO Statement				</a:t>
            </a:r>
          </a:p>
          <a:p>
            <a:pPr marL="800100" lvl="1" indent="-342900" algn="l">
              <a:buFont typeface="Arial" panose="020B0604020202020204" pitchFamily="34" charset="0"/>
              <a:buChar char="•"/>
            </a:pPr>
            <a:r>
              <a:rPr lang="en-US" sz="2400" dirty="0"/>
              <a:t>Leave and Holiday Guidelines</a:t>
            </a:r>
          </a:p>
          <a:p>
            <a:pPr marL="800100" lvl="1" indent="-342900" algn="l">
              <a:buFont typeface="Arial" panose="020B0604020202020204" pitchFamily="34" charset="0"/>
              <a:buChar char="•"/>
            </a:pPr>
            <a:r>
              <a:rPr lang="en-US" sz="2400" dirty="0"/>
              <a:t>Pay Guidelines </a:t>
            </a:r>
          </a:p>
          <a:p>
            <a:pPr marL="800100" lvl="1" indent="-342900" algn="l">
              <a:buFont typeface="Arial" panose="020B0604020202020204" pitchFamily="34" charset="0"/>
              <a:buChar char="•"/>
            </a:pPr>
            <a:r>
              <a:rPr lang="en-US" sz="2400" dirty="0"/>
              <a:t>Zero Tolerance</a:t>
            </a:r>
          </a:p>
          <a:p>
            <a:pPr marL="800100" lvl="1" indent="-342900" algn="l">
              <a:buFont typeface="Arial" panose="020B0604020202020204" pitchFamily="34" charset="0"/>
              <a:buChar char="•"/>
            </a:pPr>
            <a:r>
              <a:rPr lang="en-US" sz="2400" dirty="0"/>
              <a:t>Travel Reimbursement</a:t>
            </a:r>
          </a:p>
          <a:p>
            <a:pPr marL="800100" lvl="1" indent="-342900" algn="l">
              <a:buFont typeface="Arial" panose="020B0604020202020204" pitchFamily="34" charset="0"/>
              <a:buChar char="•"/>
            </a:pPr>
            <a:r>
              <a:rPr lang="en-US" sz="2400" dirty="0"/>
              <a:t>Confidentiality Expectations</a:t>
            </a:r>
          </a:p>
          <a:p>
            <a:pPr marL="800100" lvl="1" indent="-342900" algn="l">
              <a:buFont typeface="Arial" panose="020B0604020202020204" pitchFamily="34" charset="0"/>
              <a:buChar char="•"/>
            </a:pPr>
            <a:endParaRPr lang="en-US" sz="2400" dirty="0"/>
          </a:p>
        </p:txBody>
      </p:sp>
      <p:pic>
        <p:nvPicPr>
          <p:cNvPr id="5" name="Picture 4" descr="A close up of a piece of paper&#10;&#10;Description automatically generated">
            <a:extLst>
              <a:ext uri="{FF2B5EF4-FFF2-40B4-BE49-F238E27FC236}">
                <a16:creationId xmlns:a16="http://schemas.microsoft.com/office/drawing/2014/main" id="{FDD83787-C795-4A7A-BE32-8C04637FD5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8000" y="3609589"/>
            <a:ext cx="3372236" cy="2259398"/>
          </a:xfrm>
          <a:prstGeom prst="rect">
            <a:avLst/>
          </a:prstGeom>
        </p:spPr>
      </p:pic>
      <p:sp>
        <p:nvSpPr>
          <p:cNvPr id="4" name="Slide Number Placeholder 3">
            <a:extLst>
              <a:ext uri="{FF2B5EF4-FFF2-40B4-BE49-F238E27FC236}">
                <a16:creationId xmlns:a16="http://schemas.microsoft.com/office/drawing/2014/main" id="{907CB2EF-473A-46C7-B3DA-7E1725872CB4}"/>
              </a:ext>
            </a:extLst>
          </p:cNvPr>
          <p:cNvSpPr>
            <a:spLocks noGrp="1"/>
          </p:cNvSpPr>
          <p:nvPr>
            <p:ph type="sldNum" sz="quarter" idx="12"/>
          </p:nvPr>
        </p:nvSpPr>
        <p:spPr/>
        <p:txBody>
          <a:bodyPr/>
          <a:lstStyle/>
          <a:p>
            <a:fld id="{9D384779-F870-4625-A8E2-D1FF2A844A97}" type="slidenum">
              <a:rPr lang="en-US" smtClean="0"/>
              <a:t>22</a:t>
            </a:fld>
            <a:endParaRPr lang="en-US"/>
          </a:p>
        </p:txBody>
      </p:sp>
    </p:spTree>
    <p:extLst>
      <p:ext uri="{BB962C8B-B14F-4D97-AF65-F5344CB8AC3E}">
        <p14:creationId xmlns:p14="http://schemas.microsoft.com/office/powerpoint/2010/main" val="425416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77F2-A2F6-46CC-A806-2664F0B87AE3}"/>
              </a:ext>
            </a:extLst>
          </p:cNvPr>
          <p:cNvSpPr>
            <a:spLocks noGrp="1"/>
          </p:cNvSpPr>
          <p:nvPr>
            <p:ph type="ctrTitle"/>
          </p:nvPr>
        </p:nvSpPr>
        <p:spPr>
          <a:xfrm>
            <a:off x="1524000" y="1122363"/>
            <a:ext cx="9144000" cy="852211"/>
          </a:xfrm>
        </p:spPr>
        <p:txBody>
          <a:bodyPr>
            <a:normAutofit/>
          </a:bodyPr>
          <a:lstStyle/>
          <a:p>
            <a:r>
              <a:rPr lang="en-US" sz="4400" b="1" dirty="0">
                <a:latin typeface="Garamond" panose="02020404030301010803" pitchFamily="18" charset="0"/>
              </a:rPr>
              <a:t>Employee Handbook – Cont.</a:t>
            </a:r>
          </a:p>
        </p:txBody>
      </p:sp>
      <p:sp>
        <p:nvSpPr>
          <p:cNvPr id="3" name="Subtitle 2">
            <a:extLst>
              <a:ext uri="{FF2B5EF4-FFF2-40B4-BE49-F238E27FC236}">
                <a16:creationId xmlns:a16="http://schemas.microsoft.com/office/drawing/2014/main" id="{AE768FA0-6C39-4506-B3AD-3A23779EFAEA}"/>
              </a:ext>
            </a:extLst>
          </p:cNvPr>
          <p:cNvSpPr>
            <a:spLocks noGrp="1"/>
          </p:cNvSpPr>
          <p:nvPr>
            <p:ph type="subTitle" idx="1"/>
          </p:nvPr>
        </p:nvSpPr>
        <p:spPr>
          <a:xfrm>
            <a:off x="1524000" y="1974573"/>
            <a:ext cx="9144000" cy="4532243"/>
          </a:xfrm>
        </p:spPr>
        <p:txBody>
          <a:bodyPr>
            <a:normAutofit/>
          </a:bodyPr>
          <a:lstStyle/>
          <a:p>
            <a:pPr marL="800100" lvl="1" indent="-342900" algn="l">
              <a:buFont typeface="Arial" panose="020B0604020202020204" pitchFamily="34" charset="0"/>
              <a:buChar char="•"/>
            </a:pPr>
            <a:r>
              <a:rPr lang="en-US" sz="2400" dirty="0"/>
              <a:t>Ethics</a:t>
            </a:r>
          </a:p>
          <a:p>
            <a:pPr marL="800100" lvl="1" indent="-342900" algn="l">
              <a:buFont typeface="Arial" panose="020B0604020202020204" pitchFamily="34" charset="0"/>
              <a:buChar char="•"/>
            </a:pPr>
            <a:r>
              <a:rPr lang="en-US" sz="2400" dirty="0"/>
              <a:t>Performance Reviews</a:t>
            </a:r>
          </a:p>
          <a:p>
            <a:pPr marL="800100" lvl="1" indent="-342900" algn="l">
              <a:buFont typeface="Arial" panose="020B0604020202020204" pitchFamily="34" charset="0"/>
              <a:buChar char="•"/>
            </a:pPr>
            <a:r>
              <a:rPr lang="en-US" sz="2400" dirty="0"/>
              <a:t>Social Medial Policy</a:t>
            </a:r>
          </a:p>
          <a:p>
            <a:pPr marL="800100" lvl="1" indent="-342900" algn="l">
              <a:buFont typeface="Arial" panose="020B0604020202020204" pitchFamily="34" charset="0"/>
              <a:buChar char="•"/>
            </a:pPr>
            <a:r>
              <a:rPr lang="en-US" sz="2400" dirty="0"/>
              <a:t>Sexual Harassment Policy</a:t>
            </a:r>
          </a:p>
          <a:p>
            <a:pPr marL="800100" lvl="1" indent="-342900" algn="l">
              <a:buFont typeface="Arial" panose="020B0604020202020204" pitchFamily="34" charset="0"/>
              <a:buChar char="•"/>
            </a:pPr>
            <a:r>
              <a:rPr lang="en-US" sz="2400" dirty="0"/>
              <a:t>Reporting Suspected Violations</a:t>
            </a:r>
          </a:p>
          <a:p>
            <a:pPr marL="800100" lvl="1" indent="-342900" algn="l">
              <a:buFont typeface="Arial" panose="020B0604020202020204" pitchFamily="34" charset="0"/>
              <a:buChar char="•"/>
            </a:pPr>
            <a:r>
              <a:rPr lang="en-US" sz="2400" dirty="0"/>
              <a:t>Grievance Policy</a:t>
            </a:r>
          </a:p>
          <a:p>
            <a:pPr marL="800100" lvl="1" indent="-342900" algn="l">
              <a:buFont typeface="Arial" panose="020B0604020202020204" pitchFamily="34" charset="0"/>
              <a:buChar char="•"/>
            </a:pPr>
            <a:r>
              <a:rPr lang="en-US" sz="2400" dirty="0"/>
              <a:t>Progressive Discipline Process</a:t>
            </a:r>
          </a:p>
          <a:p>
            <a:pPr marL="800100" lvl="1" indent="-342900" algn="l">
              <a:buFont typeface="Arial" panose="020B0604020202020204" pitchFamily="34" charset="0"/>
              <a:buChar char="•"/>
            </a:pPr>
            <a:r>
              <a:rPr lang="en-US" sz="2400" dirty="0"/>
              <a:t>Benefits</a:t>
            </a:r>
          </a:p>
          <a:p>
            <a:pPr marL="800100" lvl="1" indent="-342900" algn="l">
              <a:buFont typeface="Arial" panose="020B0604020202020204" pitchFamily="34" charset="0"/>
              <a:buChar char="•"/>
            </a:pPr>
            <a:endParaRPr lang="en-US" sz="2400" dirty="0"/>
          </a:p>
        </p:txBody>
      </p:sp>
      <p:pic>
        <p:nvPicPr>
          <p:cNvPr id="5" name="Picture 4" descr="A close up of a piece of paper&#10;&#10;Description automatically generated">
            <a:extLst>
              <a:ext uri="{FF2B5EF4-FFF2-40B4-BE49-F238E27FC236}">
                <a16:creationId xmlns:a16="http://schemas.microsoft.com/office/drawing/2014/main" id="{FDD83787-C795-4A7A-BE32-8C04637FD59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00203" y="2299301"/>
            <a:ext cx="3372236" cy="2259398"/>
          </a:xfrm>
          <a:prstGeom prst="rect">
            <a:avLst/>
          </a:prstGeom>
        </p:spPr>
      </p:pic>
      <p:sp>
        <p:nvSpPr>
          <p:cNvPr id="4" name="Slide Number Placeholder 3">
            <a:extLst>
              <a:ext uri="{FF2B5EF4-FFF2-40B4-BE49-F238E27FC236}">
                <a16:creationId xmlns:a16="http://schemas.microsoft.com/office/drawing/2014/main" id="{A0A0B2AB-DFF2-4FC7-8108-E4713BDACE10}"/>
              </a:ext>
            </a:extLst>
          </p:cNvPr>
          <p:cNvSpPr>
            <a:spLocks noGrp="1"/>
          </p:cNvSpPr>
          <p:nvPr>
            <p:ph type="sldNum" sz="quarter" idx="12"/>
          </p:nvPr>
        </p:nvSpPr>
        <p:spPr/>
        <p:txBody>
          <a:bodyPr/>
          <a:lstStyle/>
          <a:p>
            <a:fld id="{9D384779-F870-4625-A8E2-D1FF2A844A97}" type="slidenum">
              <a:rPr lang="en-US" smtClean="0"/>
              <a:t>23</a:t>
            </a:fld>
            <a:endParaRPr lang="en-US"/>
          </a:p>
        </p:txBody>
      </p:sp>
    </p:spTree>
    <p:extLst>
      <p:ext uri="{BB962C8B-B14F-4D97-AF65-F5344CB8AC3E}">
        <p14:creationId xmlns:p14="http://schemas.microsoft.com/office/powerpoint/2010/main" val="315918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5DB8-5DBE-499E-9BE0-576C201C942D}"/>
              </a:ext>
            </a:extLst>
          </p:cNvPr>
          <p:cNvSpPr>
            <a:spLocks noGrp="1"/>
          </p:cNvSpPr>
          <p:nvPr>
            <p:ph type="title"/>
          </p:nvPr>
        </p:nvSpPr>
        <p:spPr/>
        <p:txBody>
          <a:bodyPr>
            <a:normAutofit/>
          </a:bodyPr>
          <a:lstStyle/>
          <a:p>
            <a:pPr algn="ctr"/>
            <a:r>
              <a:rPr lang="en-US" sz="4000" b="1" dirty="0">
                <a:latin typeface="Garamond" panose="02020404030301010803" pitchFamily="18" charset="0"/>
              </a:rPr>
              <a:t>Employee Files</a:t>
            </a:r>
            <a:br>
              <a:rPr lang="en-US" sz="4000" b="1" dirty="0">
                <a:latin typeface="Garamond" panose="02020404030301010803" pitchFamily="18" charset="0"/>
              </a:rPr>
            </a:br>
            <a:r>
              <a:rPr lang="en-US" sz="4000" b="1" dirty="0">
                <a:latin typeface="Garamond" panose="02020404030301010803" pitchFamily="18" charset="0"/>
              </a:rPr>
              <a:t>What Should and Shouldn’t Be Included</a:t>
            </a:r>
          </a:p>
        </p:txBody>
      </p:sp>
      <p:sp>
        <p:nvSpPr>
          <p:cNvPr id="3" name="Subtitle 2">
            <a:extLst>
              <a:ext uri="{FF2B5EF4-FFF2-40B4-BE49-F238E27FC236}">
                <a16:creationId xmlns:a16="http://schemas.microsoft.com/office/drawing/2014/main" id="{0308BCED-170A-4651-948D-A2805C2FDBCC}"/>
              </a:ext>
            </a:extLst>
          </p:cNvPr>
          <p:cNvSpPr>
            <a:spLocks noGrp="1"/>
          </p:cNvSpPr>
          <p:nvPr>
            <p:ph sz="half" idx="1"/>
          </p:nvPr>
        </p:nvSpPr>
        <p:spPr>
          <a:xfrm>
            <a:off x="838200" y="1825625"/>
            <a:ext cx="5181600" cy="4667250"/>
          </a:xfrm>
        </p:spPr>
        <p:txBody>
          <a:bodyPr>
            <a:noAutofit/>
          </a:bodyPr>
          <a:lstStyle/>
          <a:p>
            <a:pPr marL="0" indent="0" algn="l">
              <a:buNone/>
            </a:pPr>
            <a:r>
              <a:rPr lang="en-US" sz="3600" b="1" dirty="0">
                <a:latin typeface="Garamond" panose="02020404030301010803" pitchFamily="18" charset="0"/>
              </a:rPr>
              <a:t>General Personnel Files</a:t>
            </a:r>
          </a:p>
          <a:p>
            <a:r>
              <a:rPr lang="en-US" dirty="0">
                <a:latin typeface="Garamond" panose="02020404030301010803" pitchFamily="18" charset="0"/>
              </a:rPr>
              <a:t>All Job-related Documentation</a:t>
            </a:r>
          </a:p>
          <a:p>
            <a:pPr lvl="1"/>
            <a:r>
              <a:rPr lang="en-US" dirty="0">
                <a:latin typeface="Garamond" panose="02020404030301010803" pitchFamily="18" charset="0"/>
              </a:rPr>
              <a:t>Hiring Records</a:t>
            </a:r>
          </a:p>
          <a:p>
            <a:pPr lvl="2"/>
            <a:r>
              <a:rPr lang="en-US" sz="2400" dirty="0">
                <a:latin typeface="Garamond" panose="02020404030301010803" pitchFamily="18" charset="0"/>
              </a:rPr>
              <a:t>Resumes</a:t>
            </a:r>
          </a:p>
          <a:p>
            <a:pPr lvl="2"/>
            <a:r>
              <a:rPr lang="en-US" sz="2400" dirty="0">
                <a:latin typeface="Garamond" panose="02020404030301010803" pitchFamily="18" charset="0"/>
              </a:rPr>
              <a:t>Employment Applications</a:t>
            </a:r>
          </a:p>
          <a:p>
            <a:pPr lvl="2"/>
            <a:r>
              <a:rPr lang="en-US" sz="2400" dirty="0">
                <a:latin typeface="Garamond" panose="02020404030301010803" pitchFamily="18" charset="0"/>
              </a:rPr>
              <a:t>Background Checks</a:t>
            </a:r>
          </a:p>
          <a:p>
            <a:pPr lvl="2"/>
            <a:r>
              <a:rPr lang="en-US" sz="2400" dirty="0">
                <a:latin typeface="Garamond" panose="02020404030301010803" pitchFamily="18" charset="0"/>
              </a:rPr>
              <a:t>Offer Letters</a:t>
            </a:r>
          </a:p>
          <a:p>
            <a:pPr lvl="1"/>
            <a:r>
              <a:rPr lang="en-US" dirty="0">
                <a:latin typeface="Garamond" panose="02020404030301010803" pitchFamily="18" charset="0"/>
              </a:rPr>
              <a:t>Performance reviews</a:t>
            </a:r>
          </a:p>
          <a:p>
            <a:pPr lvl="1"/>
            <a:r>
              <a:rPr lang="en-US" dirty="0">
                <a:latin typeface="Garamond" panose="02020404030301010803" pitchFamily="18" charset="0"/>
              </a:rPr>
              <a:t>Emergency Contact Information</a:t>
            </a:r>
          </a:p>
          <a:p>
            <a:pPr lvl="1"/>
            <a:r>
              <a:rPr lang="en-US" dirty="0">
                <a:latin typeface="Garamond" panose="02020404030301010803" pitchFamily="18" charset="0"/>
              </a:rPr>
              <a:t>Disciplinary Actions</a:t>
            </a:r>
          </a:p>
          <a:p>
            <a:pPr lvl="1"/>
            <a:r>
              <a:rPr lang="en-US" dirty="0">
                <a:latin typeface="Garamond" panose="02020404030301010803" pitchFamily="18" charset="0"/>
              </a:rPr>
              <a:t>Job Descriptions</a:t>
            </a:r>
          </a:p>
          <a:p>
            <a:pPr marL="0" indent="0" algn="l">
              <a:buNone/>
            </a:pPr>
            <a:endParaRPr lang="en-US" sz="3600" dirty="0"/>
          </a:p>
          <a:p>
            <a:pPr algn="l"/>
            <a:endParaRPr lang="en-US" sz="3600" dirty="0"/>
          </a:p>
        </p:txBody>
      </p:sp>
      <p:sp>
        <p:nvSpPr>
          <p:cNvPr id="4" name="Content Placeholder 3">
            <a:extLst>
              <a:ext uri="{FF2B5EF4-FFF2-40B4-BE49-F238E27FC236}">
                <a16:creationId xmlns:a16="http://schemas.microsoft.com/office/drawing/2014/main" id="{B87E2356-6ABA-4170-BD23-E43D7255812A}"/>
              </a:ext>
            </a:extLst>
          </p:cNvPr>
          <p:cNvSpPr>
            <a:spLocks noGrp="1"/>
          </p:cNvSpPr>
          <p:nvPr>
            <p:ph sz="half" idx="2"/>
          </p:nvPr>
        </p:nvSpPr>
        <p:spPr>
          <a:xfrm>
            <a:off x="6172200" y="1825625"/>
            <a:ext cx="5181600" cy="4547040"/>
          </a:xfrm>
        </p:spPr>
        <p:txBody>
          <a:bodyPr>
            <a:normAutofit fontScale="92500" lnSpcReduction="10000"/>
          </a:bodyPr>
          <a:lstStyle/>
          <a:p>
            <a:pPr marL="0" indent="0">
              <a:buNone/>
            </a:pPr>
            <a:r>
              <a:rPr lang="en-US" sz="3600" b="1" dirty="0">
                <a:latin typeface="Garamond" panose="02020404030301010803" pitchFamily="18" charset="0"/>
              </a:rPr>
              <a:t>Medical Records</a:t>
            </a:r>
          </a:p>
          <a:p>
            <a:r>
              <a:rPr lang="en-US" sz="2400" dirty="0"/>
              <a:t>The Americans with Disabilities Act (ADA) prohibits employers from including medical information in an employee's general personnel file. </a:t>
            </a:r>
          </a:p>
          <a:p>
            <a:r>
              <a:rPr lang="en-US" sz="2400" dirty="0"/>
              <a:t>Medical records must be maintained separate from the personnel file</a:t>
            </a:r>
          </a:p>
          <a:p>
            <a:r>
              <a:rPr lang="en-US" sz="2400" dirty="0"/>
              <a:t>Medical Records include:</a:t>
            </a:r>
          </a:p>
          <a:p>
            <a:pPr lvl="1"/>
            <a:r>
              <a:rPr lang="en-US" dirty="0"/>
              <a:t>Medical Leave</a:t>
            </a:r>
          </a:p>
          <a:p>
            <a:pPr lvl="1"/>
            <a:r>
              <a:rPr lang="en-US" dirty="0"/>
              <a:t>Reasonable Accommodations</a:t>
            </a:r>
          </a:p>
          <a:p>
            <a:pPr lvl="1"/>
            <a:r>
              <a:rPr lang="en-US" dirty="0"/>
              <a:t>Workers Compensation</a:t>
            </a:r>
          </a:p>
          <a:p>
            <a:pPr lvl="1"/>
            <a:r>
              <a:rPr lang="en-US" dirty="0"/>
              <a:t>Self-Identification under the ADA</a:t>
            </a:r>
          </a:p>
          <a:p>
            <a:pPr lvl="1"/>
            <a:r>
              <a:rPr lang="en-US" dirty="0"/>
              <a:t>Any other medical related form</a:t>
            </a:r>
          </a:p>
          <a:p>
            <a:endParaRPr lang="en-US" sz="2400" dirty="0"/>
          </a:p>
          <a:p>
            <a:pPr marL="0" indent="0">
              <a:buNone/>
            </a:pPr>
            <a:endParaRPr lang="en-US" dirty="0"/>
          </a:p>
        </p:txBody>
      </p:sp>
      <p:sp>
        <p:nvSpPr>
          <p:cNvPr id="5" name="Slide Number Placeholder 4">
            <a:extLst>
              <a:ext uri="{FF2B5EF4-FFF2-40B4-BE49-F238E27FC236}">
                <a16:creationId xmlns:a16="http://schemas.microsoft.com/office/drawing/2014/main" id="{4819A6AA-99C6-417F-A6BF-53ABE05A956B}"/>
              </a:ext>
            </a:extLst>
          </p:cNvPr>
          <p:cNvSpPr>
            <a:spLocks noGrp="1"/>
          </p:cNvSpPr>
          <p:nvPr>
            <p:ph type="sldNum" sz="quarter" idx="12"/>
          </p:nvPr>
        </p:nvSpPr>
        <p:spPr/>
        <p:txBody>
          <a:bodyPr/>
          <a:lstStyle/>
          <a:p>
            <a:fld id="{9D384779-F870-4625-A8E2-D1FF2A844A97}" type="slidenum">
              <a:rPr lang="en-US" smtClean="0"/>
              <a:t>24</a:t>
            </a:fld>
            <a:endParaRPr lang="en-US"/>
          </a:p>
        </p:txBody>
      </p:sp>
    </p:spTree>
    <p:extLst>
      <p:ext uri="{BB962C8B-B14F-4D97-AF65-F5344CB8AC3E}">
        <p14:creationId xmlns:p14="http://schemas.microsoft.com/office/powerpoint/2010/main" val="360465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52FE-F94C-4080-9508-65BF60798F66}"/>
              </a:ext>
            </a:extLst>
          </p:cNvPr>
          <p:cNvSpPr>
            <a:spLocks noGrp="1"/>
          </p:cNvSpPr>
          <p:nvPr>
            <p:ph type="title"/>
          </p:nvPr>
        </p:nvSpPr>
        <p:spPr/>
        <p:txBody>
          <a:bodyPr/>
          <a:lstStyle/>
          <a:p>
            <a:pPr algn="ctr"/>
            <a:r>
              <a:rPr lang="en-US" b="1" dirty="0">
                <a:latin typeface="Garamond" panose="02020404030301010803" pitchFamily="18" charset="0"/>
              </a:rPr>
              <a:t>Employee Files - Continued</a:t>
            </a:r>
          </a:p>
        </p:txBody>
      </p:sp>
      <p:sp>
        <p:nvSpPr>
          <p:cNvPr id="3" name="Content Placeholder 2">
            <a:extLst>
              <a:ext uri="{FF2B5EF4-FFF2-40B4-BE49-F238E27FC236}">
                <a16:creationId xmlns:a16="http://schemas.microsoft.com/office/drawing/2014/main" id="{620EC6C9-86C8-4E00-85FB-87F94846BD60}"/>
              </a:ext>
            </a:extLst>
          </p:cNvPr>
          <p:cNvSpPr>
            <a:spLocks noGrp="1"/>
          </p:cNvSpPr>
          <p:nvPr>
            <p:ph idx="1"/>
          </p:nvPr>
        </p:nvSpPr>
        <p:spPr/>
        <p:txBody>
          <a:bodyPr>
            <a:normAutofit lnSpcReduction="10000"/>
          </a:bodyPr>
          <a:lstStyle/>
          <a:p>
            <a:pPr marL="0" indent="0" algn="ctr">
              <a:buNone/>
            </a:pPr>
            <a:r>
              <a:rPr lang="en-US" b="1" dirty="0">
                <a:latin typeface="Garamond" panose="02020404030301010803" pitchFamily="18" charset="0"/>
              </a:rPr>
              <a:t>Confidential/Sensitive Information</a:t>
            </a:r>
          </a:p>
          <a:p>
            <a:pPr marL="0" indent="0">
              <a:buNone/>
            </a:pPr>
            <a:r>
              <a:rPr lang="en-US" sz="2400" dirty="0">
                <a:latin typeface="Garamond" panose="02020404030301010803" pitchFamily="18" charset="0"/>
              </a:rPr>
              <a:t>Information which should never be accessible to managers and supervisors include:</a:t>
            </a:r>
          </a:p>
          <a:p>
            <a:pPr indent="-91440">
              <a:lnSpc>
                <a:spcPct val="100000"/>
              </a:lnSpc>
            </a:pPr>
            <a:r>
              <a:rPr lang="en-US" sz="2400" dirty="0">
                <a:latin typeface="Garamond" panose="02020404030301010803" pitchFamily="18" charset="0"/>
              </a:rPr>
              <a:t>Birthdate and marital status</a:t>
            </a:r>
          </a:p>
          <a:p>
            <a:pPr indent="-91440">
              <a:lnSpc>
                <a:spcPct val="100000"/>
              </a:lnSpc>
            </a:pPr>
            <a:r>
              <a:rPr lang="en-US" sz="2400" dirty="0">
                <a:latin typeface="Garamond" panose="02020404030301010803" pitchFamily="18" charset="0"/>
              </a:rPr>
              <a:t>Dependent information			</a:t>
            </a:r>
          </a:p>
          <a:p>
            <a:pPr indent="-91440">
              <a:lnSpc>
                <a:spcPct val="100000"/>
              </a:lnSpc>
            </a:pPr>
            <a:r>
              <a:rPr lang="en-US" sz="2400" dirty="0">
                <a:latin typeface="Garamond" panose="02020404030301010803" pitchFamily="18" charset="0"/>
              </a:rPr>
              <a:t>Social Security number</a:t>
            </a:r>
          </a:p>
          <a:p>
            <a:pPr indent="-91440">
              <a:lnSpc>
                <a:spcPct val="100000"/>
              </a:lnSpc>
            </a:pPr>
            <a:r>
              <a:rPr lang="en-US" sz="2400" dirty="0">
                <a:latin typeface="Garamond" panose="02020404030301010803" pitchFamily="18" charset="0"/>
              </a:rPr>
              <a:t>Immigration status/national origin</a:t>
            </a:r>
          </a:p>
          <a:p>
            <a:pPr indent="-91440">
              <a:lnSpc>
                <a:spcPct val="100000"/>
              </a:lnSpc>
            </a:pPr>
            <a:r>
              <a:rPr lang="en-US" sz="2400" dirty="0">
                <a:latin typeface="Garamond" panose="02020404030301010803" pitchFamily="18" charset="0"/>
              </a:rPr>
              <a:t> Race, Gender, Religion</a:t>
            </a:r>
          </a:p>
          <a:p>
            <a:pPr indent="-91440">
              <a:lnSpc>
                <a:spcPct val="100000"/>
              </a:lnSpc>
            </a:pPr>
            <a:r>
              <a:rPr lang="en-US" sz="2400" dirty="0">
                <a:latin typeface="Garamond" panose="02020404030301010803" pitchFamily="18" charset="0"/>
              </a:rPr>
              <a:t>Sexual Orientation</a:t>
            </a:r>
          </a:p>
          <a:p>
            <a:pPr indent="-91440">
              <a:lnSpc>
                <a:spcPct val="100000"/>
              </a:lnSpc>
            </a:pPr>
            <a:r>
              <a:rPr lang="en-US" sz="2400" dirty="0">
                <a:latin typeface="Garamond" panose="02020404030301010803" pitchFamily="18" charset="0"/>
              </a:rPr>
              <a:t>Criminal history</a:t>
            </a:r>
          </a:p>
          <a:p>
            <a:endParaRPr lang="en-US" b="1" dirty="0"/>
          </a:p>
        </p:txBody>
      </p:sp>
      <p:pic>
        <p:nvPicPr>
          <p:cNvPr id="6" name="Picture 5" descr="A close up of a box&#10;&#10;Description automatically generated">
            <a:extLst>
              <a:ext uri="{FF2B5EF4-FFF2-40B4-BE49-F238E27FC236}">
                <a16:creationId xmlns:a16="http://schemas.microsoft.com/office/drawing/2014/main" id="{9BA3B18B-D5C5-413E-818F-84F06F65EEC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91200" y="2901950"/>
            <a:ext cx="5562600" cy="3409950"/>
          </a:xfrm>
          <a:prstGeom prst="rect">
            <a:avLst/>
          </a:prstGeom>
        </p:spPr>
      </p:pic>
      <p:sp>
        <p:nvSpPr>
          <p:cNvPr id="7" name="TextBox 6">
            <a:extLst>
              <a:ext uri="{FF2B5EF4-FFF2-40B4-BE49-F238E27FC236}">
                <a16:creationId xmlns:a16="http://schemas.microsoft.com/office/drawing/2014/main" id="{6A77D414-E3AD-4E16-8CC5-FA44FF63A9A5}"/>
              </a:ext>
            </a:extLst>
          </p:cNvPr>
          <p:cNvSpPr txBox="1"/>
          <p:nvPr/>
        </p:nvSpPr>
        <p:spPr>
          <a:xfrm>
            <a:off x="5791200" y="6311900"/>
            <a:ext cx="5562600" cy="230832"/>
          </a:xfrm>
          <a:prstGeom prst="rect">
            <a:avLst/>
          </a:prstGeom>
          <a:noFill/>
        </p:spPr>
        <p:txBody>
          <a:bodyPr wrap="square" rtlCol="0">
            <a:spAutoFit/>
          </a:bodyPr>
          <a:lstStyle/>
          <a:p>
            <a:r>
              <a:rPr lang="en-US" sz="900">
                <a:hlinkClick r:id="rId4" tooltip="http://www.dri.ie/dri-blog-research-evidence-how-boston-college-case-exposes-challenges-protecting-sensitive-research"/>
              </a:rPr>
              <a:t>This Photo</a:t>
            </a:r>
            <a:r>
              <a:rPr lang="en-US" sz="900"/>
              <a:t> by Unknown Author is licensed under </a:t>
            </a:r>
            <a:r>
              <a:rPr lang="en-US" sz="900">
                <a:hlinkClick r:id="rId5" tooltip="https://creativecommons.org/licenses/by/3.0/"/>
              </a:rPr>
              <a:t>CC BY</a:t>
            </a:r>
            <a:endParaRPr lang="en-US" sz="900"/>
          </a:p>
        </p:txBody>
      </p:sp>
      <p:sp>
        <p:nvSpPr>
          <p:cNvPr id="4" name="Slide Number Placeholder 3">
            <a:extLst>
              <a:ext uri="{FF2B5EF4-FFF2-40B4-BE49-F238E27FC236}">
                <a16:creationId xmlns:a16="http://schemas.microsoft.com/office/drawing/2014/main" id="{F381F4D6-9633-4AEC-AB76-C06DFFC98B5A}"/>
              </a:ext>
            </a:extLst>
          </p:cNvPr>
          <p:cNvSpPr>
            <a:spLocks noGrp="1"/>
          </p:cNvSpPr>
          <p:nvPr>
            <p:ph type="sldNum" sz="quarter" idx="12"/>
          </p:nvPr>
        </p:nvSpPr>
        <p:spPr/>
        <p:txBody>
          <a:bodyPr/>
          <a:lstStyle/>
          <a:p>
            <a:fld id="{9D384779-F870-4625-A8E2-D1FF2A844A97}" type="slidenum">
              <a:rPr lang="en-US" smtClean="0"/>
              <a:t>25</a:t>
            </a:fld>
            <a:endParaRPr lang="en-US"/>
          </a:p>
        </p:txBody>
      </p:sp>
    </p:spTree>
    <p:extLst>
      <p:ext uri="{BB962C8B-B14F-4D97-AF65-F5344CB8AC3E}">
        <p14:creationId xmlns:p14="http://schemas.microsoft.com/office/powerpoint/2010/main" val="1483497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23E8-6826-4111-AEFB-C6974DD7305F}"/>
              </a:ext>
            </a:extLst>
          </p:cNvPr>
          <p:cNvSpPr>
            <a:spLocks noGrp="1"/>
          </p:cNvSpPr>
          <p:nvPr>
            <p:ph type="title"/>
          </p:nvPr>
        </p:nvSpPr>
        <p:spPr/>
        <p:txBody>
          <a:bodyPr/>
          <a:lstStyle/>
          <a:p>
            <a:pPr algn="ctr"/>
            <a:r>
              <a:rPr lang="en-US" b="1" dirty="0">
                <a:latin typeface="Garamond" panose="02020404030301010803" pitchFamily="18" charset="0"/>
              </a:rPr>
              <a:t>I-9 Form Completion and E-Verify</a:t>
            </a:r>
            <a:br>
              <a:rPr lang="en-US" b="1" dirty="0">
                <a:latin typeface="Garamond" panose="02020404030301010803" pitchFamily="18" charset="0"/>
              </a:rPr>
            </a:br>
            <a:endParaRPr lang="en-US" dirty="0"/>
          </a:p>
        </p:txBody>
      </p:sp>
      <p:sp>
        <p:nvSpPr>
          <p:cNvPr id="3" name="Content Placeholder 2">
            <a:extLst>
              <a:ext uri="{FF2B5EF4-FFF2-40B4-BE49-F238E27FC236}">
                <a16:creationId xmlns:a16="http://schemas.microsoft.com/office/drawing/2014/main" id="{4F6AA6DB-6A1B-47F6-9D51-B248E234921A}"/>
              </a:ext>
            </a:extLst>
          </p:cNvPr>
          <p:cNvSpPr>
            <a:spLocks noGrp="1"/>
          </p:cNvSpPr>
          <p:nvPr>
            <p:ph idx="1"/>
          </p:nvPr>
        </p:nvSpPr>
        <p:spPr>
          <a:xfrm>
            <a:off x="838200" y="1195753"/>
            <a:ext cx="10515600" cy="5450335"/>
          </a:xfrm>
        </p:spPr>
        <p:txBody>
          <a:bodyPr>
            <a:normAutofit fontScale="25000" lnSpcReduction="20000"/>
          </a:bodyPr>
          <a:lstStyle/>
          <a:p>
            <a:pPr marL="0" indent="0">
              <a:buNone/>
            </a:pPr>
            <a:r>
              <a:rPr lang="en-US" sz="8000" b="1" dirty="0">
                <a:latin typeface="Garamond" panose="02020404030301010803" pitchFamily="18" charset="0"/>
              </a:rPr>
              <a:t>I-9 Forms</a:t>
            </a:r>
          </a:p>
          <a:p>
            <a:r>
              <a:rPr lang="en-US" sz="7200" dirty="0">
                <a:latin typeface="Garamond" panose="02020404030301010803" pitchFamily="18" charset="0"/>
              </a:rPr>
              <a:t>An employee must complete Section 1 of Form I-9 by his or her first day of work.   </a:t>
            </a:r>
          </a:p>
          <a:p>
            <a:r>
              <a:rPr lang="en-US" sz="7200" dirty="0">
                <a:latin typeface="Garamond" panose="02020404030301010803" pitchFamily="18" charset="0"/>
              </a:rPr>
              <a:t>The employer must complete Section 2 of Form I-9 by the end of the third business day</a:t>
            </a:r>
            <a:endParaRPr lang="en-US" sz="7200" b="1" dirty="0">
              <a:latin typeface="Garamond" panose="02020404030301010803" pitchFamily="18" charset="0"/>
            </a:endParaRPr>
          </a:p>
          <a:p>
            <a:r>
              <a:rPr lang="en-US" sz="7200" dirty="0">
                <a:latin typeface="Garamond" panose="02020404030301010803" pitchFamily="18" charset="0"/>
              </a:rPr>
              <a:t>I-9 forms must be kept in a separate file</a:t>
            </a:r>
          </a:p>
          <a:p>
            <a:r>
              <a:rPr lang="en-US" sz="7200" dirty="0">
                <a:latin typeface="Garamond" panose="02020404030301010803" pitchFamily="18" charset="0"/>
              </a:rPr>
              <a:t>Employers must retain an employee's completed Form I-9 for as long as the individual works for the employer.</a:t>
            </a:r>
          </a:p>
          <a:p>
            <a:r>
              <a:rPr lang="en-US" sz="7200" dirty="0">
                <a:latin typeface="Garamond" panose="02020404030301010803" pitchFamily="18" charset="0"/>
              </a:rPr>
              <a:t>Once the individual's employment has terminated, the employer must determine how long after termination the Form I-9 must be retained, which is either three years after the date of hire or one year after the date employment is terminated, whichever is later.</a:t>
            </a:r>
          </a:p>
          <a:p>
            <a:pPr marL="0" indent="0">
              <a:buNone/>
            </a:pPr>
            <a:r>
              <a:rPr lang="en-US" sz="8000" b="1" dirty="0">
                <a:latin typeface="Garamond" panose="02020404030301010803" pitchFamily="18" charset="0"/>
              </a:rPr>
              <a:t>E-Verification</a:t>
            </a:r>
          </a:p>
          <a:p>
            <a:r>
              <a:rPr lang="en-US" sz="7200" dirty="0">
                <a:latin typeface="Garamond" panose="02020404030301010803" pitchFamily="18" charset="0"/>
              </a:rPr>
              <a:t>Federal and SC law requires employers to verify the legal status of all new hires through E-Verify within 3 days from the date of hire</a:t>
            </a:r>
          </a:p>
          <a:p>
            <a:r>
              <a:rPr lang="en-US" sz="7200" dirty="0">
                <a:latin typeface="Garamond" panose="02020404030301010803" pitchFamily="18" charset="0"/>
              </a:rPr>
              <a:t>SC Law requires employers report newly hired employees on SC New Hire within 20 days from their first day at work.</a:t>
            </a:r>
          </a:p>
          <a:p>
            <a:pPr marL="0" indent="0">
              <a:buNone/>
            </a:pPr>
            <a:r>
              <a:rPr lang="en-US" sz="8000" b="1" dirty="0">
                <a:latin typeface="Garamond" panose="02020404030301010803" pitchFamily="18" charset="0"/>
              </a:rPr>
              <a:t>Links</a:t>
            </a:r>
          </a:p>
          <a:p>
            <a:r>
              <a:rPr lang="en-US" sz="7200" dirty="0"/>
              <a:t>E-Verify : </a:t>
            </a:r>
            <a:r>
              <a:rPr lang="en-US" sz="7200" dirty="0">
                <a:hlinkClick r:id="rId3"/>
              </a:rPr>
              <a:t>https://www.e-verify.gov/employers</a:t>
            </a:r>
            <a:r>
              <a:rPr lang="en-US" sz="7200" dirty="0"/>
              <a:t>		</a:t>
            </a:r>
          </a:p>
          <a:p>
            <a:r>
              <a:rPr lang="en-US" sz="7200" dirty="0"/>
              <a:t>SC New Hire:  </a:t>
            </a:r>
            <a:r>
              <a:rPr lang="en-US" sz="7200" dirty="0">
                <a:hlinkClick r:id="rId4"/>
              </a:rPr>
              <a:t>https://newhire.sc.gov/</a:t>
            </a:r>
            <a:endParaRPr lang="en-US" sz="7200" dirty="0"/>
          </a:p>
          <a:p>
            <a:endParaRPr lang="en-US" dirty="0"/>
          </a:p>
        </p:txBody>
      </p:sp>
      <p:pic>
        <p:nvPicPr>
          <p:cNvPr id="7" name="Picture 6" descr="A close up of a sign&#10;&#10;Description automatically generated">
            <a:extLst>
              <a:ext uri="{FF2B5EF4-FFF2-40B4-BE49-F238E27FC236}">
                <a16:creationId xmlns:a16="http://schemas.microsoft.com/office/drawing/2014/main" id="{66AEFA2C-3C43-4F1D-8F63-177C6CEBE71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45682" y="4784358"/>
            <a:ext cx="1967686" cy="196768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0EBA96C-D0B7-49E6-91CE-21C15D58ED9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915150" y="4847456"/>
            <a:ext cx="1553601" cy="2010543"/>
          </a:xfrm>
          <a:prstGeom prst="rect">
            <a:avLst/>
          </a:prstGeom>
        </p:spPr>
      </p:pic>
      <p:sp>
        <p:nvSpPr>
          <p:cNvPr id="4" name="Slide Number Placeholder 3">
            <a:extLst>
              <a:ext uri="{FF2B5EF4-FFF2-40B4-BE49-F238E27FC236}">
                <a16:creationId xmlns:a16="http://schemas.microsoft.com/office/drawing/2014/main" id="{088D57C7-74A5-462C-B442-7CF754C4FCE9}"/>
              </a:ext>
            </a:extLst>
          </p:cNvPr>
          <p:cNvSpPr>
            <a:spLocks noGrp="1"/>
          </p:cNvSpPr>
          <p:nvPr>
            <p:ph type="sldNum" sz="quarter" idx="12"/>
          </p:nvPr>
        </p:nvSpPr>
        <p:spPr/>
        <p:txBody>
          <a:bodyPr/>
          <a:lstStyle/>
          <a:p>
            <a:fld id="{9D384779-F870-4625-A8E2-D1FF2A844A97}" type="slidenum">
              <a:rPr lang="en-US" smtClean="0"/>
              <a:t>26</a:t>
            </a:fld>
            <a:endParaRPr lang="en-US"/>
          </a:p>
        </p:txBody>
      </p:sp>
    </p:spTree>
    <p:extLst>
      <p:ext uri="{BB962C8B-B14F-4D97-AF65-F5344CB8AC3E}">
        <p14:creationId xmlns:p14="http://schemas.microsoft.com/office/powerpoint/2010/main" val="2452415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7BED-B315-42AD-BEA5-AA0722F16A3A}"/>
              </a:ext>
            </a:extLst>
          </p:cNvPr>
          <p:cNvSpPr>
            <a:spLocks noGrp="1"/>
          </p:cNvSpPr>
          <p:nvPr>
            <p:ph type="ctrTitle"/>
          </p:nvPr>
        </p:nvSpPr>
        <p:spPr>
          <a:xfrm>
            <a:off x="1524000" y="361507"/>
            <a:ext cx="9144000" cy="914400"/>
          </a:xfrm>
        </p:spPr>
        <p:txBody>
          <a:bodyPr>
            <a:normAutofit fontScale="90000"/>
          </a:bodyPr>
          <a:lstStyle/>
          <a:p>
            <a:r>
              <a:rPr lang="en-US" b="1" dirty="0">
                <a:latin typeface="Garamond" panose="02020404030301010803" pitchFamily="18" charset="0"/>
              </a:rPr>
              <a:t>TB Testing</a:t>
            </a:r>
          </a:p>
        </p:txBody>
      </p:sp>
      <p:sp>
        <p:nvSpPr>
          <p:cNvPr id="3" name="Subtitle 2">
            <a:extLst>
              <a:ext uri="{FF2B5EF4-FFF2-40B4-BE49-F238E27FC236}">
                <a16:creationId xmlns:a16="http://schemas.microsoft.com/office/drawing/2014/main" id="{28E2D224-FE6C-4574-B859-51C41C236D6E}"/>
              </a:ext>
            </a:extLst>
          </p:cNvPr>
          <p:cNvSpPr>
            <a:spLocks noGrp="1"/>
          </p:cNvSpPr>
          <p:nvPr>
            <p:ph type="subTitle" idx="1"/>
          </p:nvPr>
        </p:nvSpPr>
        <p:spPr>
          <a:xfrm>
            <a:off x="464234" y="1637414"/>
            <a:ext cx="11444230" cy="5220586"/>
          </a:xfrm>
        </p:spPr>
        <p:txBody>
          <a:bodyPr>
            <a:normAutofit/>
          </a:bodyPr>
          <a:lstStyle/>
          <a:p>
            <a:pPr algn="l"/>
            <a:endParaRPr lang="en-US" sz="3200" dirty="0"/>
          </a:p>
          <a:p>
            <a:pPr algn="l"/>
            <a:r>
              <a:rPr lang="en-US" sz="3200" b="1" dirty="0"/>
              <a:t>TB Testing Requirements for Schools/Childcare Employees Include</a:t>
            </a:r>
            <a:r>
              <a:rPr lang="en-US" sz="3200" dirty="0"/>
              <a:t>:</a:t>
            </a:r>
          </a:p>
          <a:p>
            <a:pPr marL="457200" indent="-457200" algn="l">
              <a:buFont typeface="Arial" panose="020B0604020202020204" pitchFamily="34" charset="0"/>
              <a:buChar char="•"/>
            </a:pPr>
            <a:r>
              <a:rPr lang="en-US" sz="3200" dirty="0"/>
              <a:t>One single Tuberculin Skin Test (TST) or Interferon-Gamma Release Assays (IGRAs)</a:t>
            </a:r>
          </a:p>
          <a:p>
            <a:pPr marL="457200" indent="-457200" algn="l">
              <a:buFont typeface="Arial" panose="020B0604020202020204" pitchFamily="34" charset="0"/>
              <a:buChar char="•"/>
            </a:pPr>
            <a:r>
              <a:rPr lang="en-US" sz="3200" dirty="0"/>
              <a:t>Documentation of screening must be documented on DHEC 1420 School Employee Certificate of Evaluation for Tuberculosis form</a:t>
            </a:r>
          </a:p>
          <a:p>
            <a:pPr marL="457200" indent="-457200" algn="l">
              <a:buFont typeface="Arial" panose="020B0604020202020204" pitchFamily="34" charset="0"/>
              <a:buChar char="•"/>
            </a:pPr>
            <a:r>
              <a:rPr lang="en-US" sz="3200" dirty="0"/>
              <a:t>Test Screenings must be completed within twelve months before hire for those new to working in schools or child care centers.</a:t>
            </a:r>
          </a:p>
          <a:p>
            <a:pPr marL="457200" indent="-457200" algn="l">
              <a:buFont typeface="Arial" panose="020B0604020202020204" pitchFamily="34" charset="0"/>
              <a:buChar char="•"/>
            </a:pPr>
            <a:r>
              <a:rPr lang="en-US" sz="3200" dirty="0"/>
              <a:t>Potential employees and health care providers may get a blank copy of the DHEC 1420 </a:t>
            </a:r>
            <a:r>
              <a:rPr lang="en-US" sz="3200" dirty="0">
                <a:hlinkClick r:id="rId3"/>
              </a:rPr>
              <a:t>Here</a:t>
            </a:r>
            <a:r>
              <a:rPr lang="en-US" sz="3200" dirty="0"/>
              <a:t>. </a:t>
            </a:r>
          </a:p>
          <a:p>
            <a:pPr algn="l"/>
            <a:endParaRPr lang="en-US" sz="3200" dirty="0"/>
          </a:p>
        </p:txBody>
      </p:sp>
      <p:pic>
        <p:nvPicPr>
          <p:cNvPr id="5" name="Picture 4">
            <a:extLst>
              <a:ext uri="{FF2B5EF4-FFF2-40B4-BE49-F238E27FC236}">
                <a16:creationId xmlns:a16="http://schemas.microsoft.com/office/drawing/2014/main" id="{DB084869-1C5A-4AB6-B235-AAD0ED3B0C3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890329" y="217043"/>
            <a:ext cx="2417635" cy="1611757"/>
          </a:xfrm>
          <a:prstGeom prst="rect">
            <a:avLst/>
          </a:prstGeom>
        </p:spPr>
      </p:pic>
      <p:sp>
        <p:nvSpPr>
          <p:cNvPr id="4" name="Slide Number Placeholder 3">
            <a:extLst>
              <a:ext uri="{FF2B5EF4-FFF2-40B4-BE49-F238E27FC236}">
                <a16:creationId xmlns:a16="http://schemas.microsoft.com/office/drawing/2014/main" id="{26D184C2-2B0A-4DDE-9DBB-8BD60D49FD4F}"/>
              </a:ext>
            </a:extLst>
          </p:cNvPr>
          <p:cNvSpPr>
            <a:spLocks noGrp="1"/>
          </p:cNvSpPr>
          <p:nvPr>
            <p:ph type="sldNum" sz="quarter" idx="12"/>
          </p:nvPr>
        </p:nvSpPr>
        <p:spPr/>
        <p:txBody>
          <a:bodyPr/>
          <a:lstStyle/>
          <a:p>
            <a:fld id="{9D384779-F870-4625-A8E2-D1FF2A844A97}" type="slidenum">
              <a:rPr lang="en-US" smtClean="0"/>
              <a:t>27</a:t>
            </a:fld>
            <a:endParaRPr lang="en-US"/>
          </a:p>
        </p:txBody>
      </p:sp>
    </p:spTree>
    <p:extLst>
      <p:ext uri="{BB962C8B-B14F-4D97-AF65-F5344CB8AC3E}">
        <p14:creationId xmlns:p14="http://schemas.microsoft.com/office/powerpoint/2010/main" val="3348455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6CE1-512B-4792-B75C-211DD0071B4D}"/>
              </a:ext>
            </a:extLst>
          </p:cNvPr>
          <p:cNvSpPr>
            <a:spLocks noGrp="1"/>
          </p:cNvSpPr>
          <p:nvPr>
            <p:ph type="title"/>
          </p:nvPr>
        </p:nvSpPr>
        <p:spPr>
          <a:xfrm>
            <a:off x="838200" y="365125"/>
            <a:ext cx="10515600" cy="1325563"/>
          </a:xfrm>
        </p:spPr>
        <p:txBody>
          <a:bodyPr>
            <a:normAutofit/>
          </a:bodyPr>
          <a:lstStyle/>
          <a:p>
            <a:pPr algn="ctr"/>
            <a:r>
              <a:rPr lang="en-US" b="1" dirty="0"/>
              <a:t>Administrative Leave</a:t>
            </a:r>
          </a:p>
        </p:txBody>
      </p:sp>
      <p:sp>
        <p:nvSpPr>
          <p:cNvPr id="3" name="Content Placeholder 2">
            <a:extLst>
              <a:ext uri="{FF2B5EF4-FFF2-40B4-BE49-F238E27FC236}">
                <a16:creationId xmlns:a16="http://schemas.microsoft.com/office/drawing/2014/main" id="{FAA61667-CAE4-40A8-BEEC-17A4737670CA}"/>
              </a:ext>
            </a:extLst>
          </p:cNvPr>
          <p:cNvSpPr>
            <a:spLocks noGrp="1"/>
          </p:cNvSpPr>
          <p:nvPr>
            <p:ph idx="1"/>
          </p:nvPr>
        </p:nvSpPr>
        <p:spPr>
          <a:xfrm>
            <a:off x="838200" y="1825625"/>
            <a:ext cx="5015484" cy="4351338"/>
          </a:xfrm>
        </p:spPr>
        <p:txBody>
          <a:bodyPr>
            <a:normAutofit/>
          </a:bodyPr>
          <a:lstStyle/>
          <a:p>
            <a:pPr marL="0" indent="0">
              <a:buNone/>
            </a:pPr>
            <a:r>
              <a:rPr lang="en-US" sz="1900" b="1" dirty="0"/>
              <a:t>Administrative leave</a:t>
            </a:r>
            <a:r>
              <a:rPr lang="en-US" sz="1900" dirty="0"/>
              <a:t> is a temporary leave from a job assignment, with pay and benefits.  It </a:t>
            </a:r>
            <a:r>
              <a:rPr lang="en-US" sz="1900" b="1" dirty="0"/>
              <a:t>may</a:t>
            </a:r>
            <a:r>
              <a:rPr lang="en-US" sz="1900" dirty="0"/>
              <a:t> be granted for the following reasons:</a:t>
            </a:r>
          </a:p>
          <a:p>
            <a:r>
              <a:rPr lang="en-US" sz="1900" dirty="0"/>
              <a:t>Physical attack or accidental injury while in the course of employment.  The leave may not exceed 180 calendar days, per incident. Workers Compensation Claims must be filed.</a:t>
            </a:r>
          </a:p>
          <a:p>
            <a:r>
              <a:rPr lang="en-US" sz="1900" dirty="0"/>
              <a:t>To allow individuals to improve themselves academically and to engage in research to foster their effectiveness as teachers and scholars.</a:t>
            </a:r>
            <a:endParaRPr lang="en-US" sz="1900" baseline="30000" dirty="0"/>
          </a:p>
          <a:p>
            <a:r>
              <a:rPr lang="en-US" sz="1900" dirty="0"/>
              <a:t>To remove an employee from the workplace pending the outcome of a personnel/HR investigation. </a:t>
            </a:r>
          </a:p>
        </p:txBody>
      </p:sp>
      <p:pic>
        <p:nvPicPr>
          <p:cNvPr id="5" name="Picture 4" descr="A yellow sign with black text&#10;&#10;Description automatically generated">
            <a:extLst>
              <a:ext uri="{FF2B5EF4-FFF2-40B4-BE49-F238E27FC236}">
                <a16:creationId xmlns:a16="http://schemas.microsoft.com/office/drawing/2014/main" id="{0B18DBA8-0784-4E30-90F9-36E256CFC53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292" r="16909" b="2"/>
          <a:stretch/>
        </p:blipFill>
        <p:spPr>
          <a:xfrm>
            <a:off x="6338316" y="1904281"/>
            <a:ext cx="5074070" cy="4272681"/>
          </a:xfrm>
          <a:prstGeom prst="rect">
            <a:avLst/>
          </a:prstGeom>
        </p:spPr>
      </p:pic>
      <p:sp>
        <p:nvSpPr>
          <p:cNvPr id="6" name="TextBox 5">
            <a:extLst>
              <a:ext uri="{FF2B5EF4-FFF2-40B4-BE49-F238E27FC236}">
                <a16:creationId xmlns:a16="http://schemas.microsoft.com/office/drawing/2014/main" id="{29570D72-BA21-44C6-B440-A4B546981E8D}"/>
              </a:ext>
            </a:extLst>
          </p:cNvPr>
          <p:cNvSpPr txBox="1"/>
          <p:nvPr/>
        </p:nvSpPr>
        <p:spPr>
          <a:xfrm>
            <a:off x="8972295" y="5976907"/>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eoplematters.in/article/compensation-benefits/changing-framework-of-leave-structure-in-the-future-of-work-1687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4" name="Slide Number Placeholder 3">
            <a:extLst>
              <a:ext uri="{FF2B5EF4-FFF2-40B4-BE49-F238E27FC236}">
                <a16:creationId xmlns:a16="http://schemas.microsoft.com/office/drawing/2014/main" id="{8872E327-D79D-4216-9848-4F7F846BB6FE}"/>
              </a:ext>
            </a:extLst>
          </p:cNvPr>
          <p:cNvSpPr>
            <a:spLocks noGrp="1"/>
          </p:cNvSpPr>
          <p:nvPr>
            <p:ph type="sldNum" sz="quarter" idx="12"/>
          </p:nvPr>
        </p:nvSpPr>
        <p:spPr/>
        <p:txBody>
          <a:bodyPr/>
          <a:lstStyle/>
          <a:p>
            <a:fld id="{9D384779-F870-4625-A8E2-D1FF2A844A97}" type="slidenum">
              <a:rPr lang="en-US" smtClean="0"/>
              <a:t>28</a:t>
            </a:fld>
            <a:endParaRPr lang="en-US"/>
          </a:p>
        </p:txBody>
      </p:sp>
    </p:spTree>
    <p:extLst>
      <p:ext uri="{BB962C8B-B14F-4D97-AF65-F5344CB8AC3E}">
        <p14:creationId xmlns:p14="http://schemas.microsoft.com/office/powerpoint/2010/main" val="308328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A976-12F6-41FA-8EFD-3B493456CB01}"/>
              </a:ext>
            </a:extLst>
          </p:cNvPr>
          <p:cNvSpPr>
            <a:spLocks noGrp="1"/>
          </p:cNvSpPr>
          <p:nvPr>
            <p:ph type="title"/>
          </p:nvPr>
        </p:nvSpPr>
        <p:spPr/>
        <p:txBody>
          <a:bodyPr>
            <a:normAutofit/>
          </a:bodyPr>
          <a:lstStyle/>
          <a:p>
            <a:pPr algn="ctr"/>
            <a:r>
              <a:rPr lang="en-US" sz="4400" b="1" dirty="0">
                <a:latin typeface="Garamond" panose="02020404030301010803" pitchFamily="18" charset="0"/>
              </a:rPr>
              <a:t>FMLA</a:t>
            </a:r>
          </a:p>
        </p:txBody>
      </p:sp>
      <p:sp>
        <p:nvSpPr>
          <p:cNvPr id="3" name="Subtitle 2">
            <a:extLst>
              <a:ext uri="{FF2B5EF4-FFF2-40B4-BE49-F238E27FC236}">
                <a16:creationId xmlns:a16="http://schemas.microsoft.com/office/drawing/2014/main" id="{4A59912D-69F4-4CC2-9819-8619A10C94E2}"/>
              </a:ext>
            </a:extLst>
          </p:cNvPr>
          <p:cNvSpPr>
            <a:spLocks noGrp="1"/>
          </p:cNvSpPr>
          <p:nvPr>
            <p:ph sz="half" idx="1"/>
          </p:nvPr>
        </p:nvSpPr>
        <p:spPr/>
        <p:txBody>
          <a:bodyPr>
            <a:normAutofit/>
          </a:bodyPr>
          <a:lstStyle/>
          <a:p>
            <a:pPr marL="0" indent="0" algn="l">
              <a:buNone/>
            </a:pPr>
            <a:r>
              <a:rPr lang="en-US" sz="3200" dirty="0">
                <a:latin typeface="Garamond" panose="02020404030301010803" pitchFamily="18" charset="0"/>
              </a:rPr>
              <a:t>The  Family and Medical Leave Act (FMLA) entitles eligible employees of covered employers to take unpaid, job protected leave for specified family and medical reasons.</a:t>
            </a:r>
          </a:p>
          <a:p>
            <a:endParaRPr lang="en-US" sz="3200" dirty="0">
              <a:latin typeface="Garamond" panose="02020404030301010803" pitchFamily="18" charset="0"/>
            </a:endParaRPr>
          </a:p>
        </p:txBody>
      </p:sp>
      <p:sp>
        <p:nvSpPr>
          <p:cNvPr id="7" name="Content Placeholder 6">
            <a:extLst>
              <a:ext uri="{FF2B5EF4-FFF2-40B4-BE49-F238E27FC236}">
                <a16:creationId xmlns:a16="http://schemas.microsoft.com/office/drawing/2014/main" id="{1A38602E-13A8-4E68-9508-7DEAAC6F9487}"/>
              </a:ext>
            </a:extLst>
          </p:cNvPr>
          <p:cNvSpPr>
            <a:spLocks noGrp="1"/>
          </p:cNvSpPr>
          <p:nvPr>
            <p:ph sz="half" idx="2"/>
          </p:nvPr>
        </p:nvSpPr>
        <p:spPr/>
        <p:txBody>
          <a:bodyPr>
            <a:normAutofit/>
          </a:bodyPr>
          <a:lstStyle/>
          <a:p>
            <a:pPr marL="0" indent="0" algn="ctr">
              <a:buNone/>
            </a:pPr>
            <a:r>
              <a:rPr lang="en-US" b="1" dirty="0">
                <a:latin typeface="Garamond" panose="02020404030301010803" pitchFamily="18" charset="0"/>
              </a:rPr>
              <a:t>Regulations</a:t>
            </a:r>
          </a:p>
          <a:p>
            <a:r>
              <a:rPr lang="en-US" dirty="0">
                <a:hlinkClick r:id="rId3"/>
              </a:rPr>
              <a:t>https://www.dol.gov/whd/regs/compliance/whdfs28.htm</a:t>
            </a:r>
            <a:endParaRPr lang="en-US" dirty="0"/>
          </a:p>
          <a:p>
            <a:endParaRPr lang="en-US" dirty="0"/>
          </a:p>
        </p:txBody>
      </p:sp>
      <p:pic>
        <p:nvPicPr>
          <p:cNvPr id="5" name="Picture 4" descr="A close up of a piece of paper&#10;&#10;Description automatically generated">
            <a:extLst>
              <a:ext uri="{FF2B5EF4-FFF2-40B4-BE49-F238E27FC236}">
                <a16:creationId xmlns:a16="http://schemas.microsoft.com/office/drawing/2014/main" id="{402A28B8-5543-49F0-9172-F502694ECB9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75084" y="3497234"/>
            <a:ext cx="4512369" cy="2368994"/>
          </a:xfrm>
          <a:prstGeom prst="rect">
            <a:avLst/>
          </a:prstGeom>
        </p:spPr>
      </p:pic>
      <p:sp>
        <p:nvSpPr>
          <p:cNvPr id="4" name="Slide Number Placeholder 3">
            <a:extLst>
              <a:ext uri="{FF2B5EF4-FFF2-40B4-BE49-F238E27FC236}">
                <a16:creationId xmlns:a16="http://schemas.microsoft.com/office/drawing/2014/main" id="{B198C3DE-5F87-4A16-94F1-5EA769A1890A}"/>
              </a:ext>
            </a:extLst>
          </p:cNvPr>
          <p:cNvSpPr>
            <a:spLocks noGrp="1"/>
          </p:cNvSpPr>
          <p:nvPr>
            <p:ph type="sldNum" sz="quarter" idx="12"/>
          </p:nvPr>
        </p:nvSpPr>
        <p:spPr/>
        <p:txBody>
          <a:bodyPr/>
          <a:lstStyle/>
          <a:p>
            <a:fld id="{9D384779-F870-4625-A8E2-D1FF2A844A97}" type="slidenum">
              <a:rPr lang="en-US" smtClean="0"/>
              <a:t>29</a:t>
            </a:fld>
            <a:endParaRPr lang="en-US"/>
          </a:p>
        </p:txBody>
      </p:sp>
    </p:spTree>
    <p:extLst>
      <p:ext uri="{BB962C8B-B14F-4D97-AF65-F5344CB8AC3E}">
        <p14:creationId xmlns:p14="http://schemas.microsoft.com/office/powerpoint/2010/main" val="272256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104" y="685799"/>
            <a:ext cx="5105400" cy="1569660"/>
          </a:xfrm>
          <a:prstGeom prst="rect">
            <a:avLst/>
          </a:prstGeom>
          <a:noFill/>
        </p:spPr>
        <p:txBody>
          <a:bodyPr wrap="square" rtlCol="0">
            <a:spAutoFit/>
          </a:bodyPr>
          <a:lstStyle/>
          <a:p>
            <a:pPr algn="ctr"/>
            <a:r>
              <a:rPr lang="en-US" sz="4800" b="1" dirty="0"/>
              <a:t>BEAT THE CLOCK!!!   Word Scramble</a:t>
            </a:r>
          </a:p>
        </p:txBody>
      </p:sp>
      <p:pic>
        <p:nvPicPr>
          <p:cNvPr id="1026" name="Picture 2" descr="C:\Users\Summer's\AppData\Local\Microsoft\Windows\Temporary Internet Files\Content.IE5\KS216RYS\MC9000551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755" y="2514602"/>
            <a:ext cx="3470495" cy="3431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791290">
            <a:off x="1930399" y="2755900"/>
            <a:ext cx="457200" cy="923330"/>
          </a:xfrm>
          <a:prstGeom prst="rect">
            <a:avLst/>
          </a:prstGeom>
          <a:noFill/>
        </p:spPr>
        <p:txBody>
          <a:bodyPr wrap="square" rtlCol="0">
            <a:spAutoFit/>
          </a:bodyPr>
          <a:lstStyle/>
          <a:p>
            <a:r>
              <a:rPr lang="en-US" sz="5400" dirty="0"/>
              <a:t>A</a:t>
            </a:r>
          </a:p>
        </p:txBody>
      </p:sp>
      <p:sp>
        <p:nvSpPr>
          <p:cNvPr id="13" name="TextBox 12"/>
          <p:cNvSpPr txBox="1"/>
          <p:nvPr/>
        </p:nvSpPr>
        <p:spPr>
          <a:xfrm rot="20791290">
            <a:off x="2631933" y="3810001"/>
            <a:ext cx="457200" cy="923330"/>
          </a:xfrm>
          <a:prstGeom prst="rect">
            <a:avLst/>
          </a:prstGeom>
          <a:noFill/>
        </p:spPr>
        <p:txBody>
          <a:bodyPr wrap="square" rtlCol="0">
            <a:spAutoFit/>
          </a:bodyPr>
          <a:lstStyle/>
          <a:p>
            <a:r>
              <a:rPr lang="en-US" sz="5400" dirty="0">
                <a:solidFill>
                  <a:srgbClr val="00B050"/>
                </a:solidFill>
              </a:rPr>
              <a:t>K</a:t>
            </a:r>
          </a:p>
        </p:txBody>
      </p:sp>
      <p:sp>
        <p:nvSpPr>
          <p:cNvPr id="14" name="TextBox 13"/>
          <p:cNvSpPr txBox="1"/>
          <p:nvPr/>
        </p:nvSpPr>
        <p:spPr>
          <a:xfrm rot="19058464">
            <a:off x="3378504" y="1926658"/>
            <a:ext cx="457200" cy="923330"/>
          </a:xfrm>
          <a:prstGeom prst="rect">
            <a:avLst/>
          </a:prstGeom>
          <a:noFill/>
        </p:spPr>
        <p:txBody>
          <a:bodyPr wrap="square" rtlCol="0">
            <a:spAutoFit/>
          </a:bodyPr>
          <a:lstStyle/>
          <a:p>
            <a:r>
              <a:rPr lang="en-US" sz="5400" dirty="0"/>
              <a:t>J</a:t>
            </a:r>
          </a:p>
        </p:txBody>
      </p:sp>
      <p:sp>
        <p:nvSpPr>
          <p:cNvPr id="15" name="TextBox 14"/>
          <p:cNvSpPr txBox="1"/>
          <p:nvPr/>
        </p:nvSpPr>
        <p:spPr>
          <a:xfrm rot="20791290">
            <a:off x="8191500" y="4064000"/>
            <a:ext cx="457200" cy="923330"/>
          </a:xfrm>
          <a:prstGeom prst="rect">
            <a:avLst/>
          </a:prstGeom>
          <a:noFill/>
        </p:spPr>
        <p:txBody>
          <a:bodyPr wrap="square" rtlCol="0">
            <a:spAutoFit/>
          </a:bodyPr>
          <a:lstStyle/>
          <a:p>
            <a:r>
              <a:rPr lang="en-US" sz="5400" dirty="0">
                <a:solidFill>
                  <a:srgbClr val="0070C0"/>
                </a:solidFill>
              </a:rPr>
              <a:t>I</a:t>
            </a:r>
          </a:p>
        </p:txBody>
      </p:sp>
      <p:sp>
        <p:nvSpPr>
          <p:cNvPr id="16" name="TextBox 15"/>
          <p:cNvSpPr txBox="1"/>
          <p:nvPr/>
        </p:nvSpPr>
        <p:spPr>
          <a:xfrm rot="20528729">
            <a:off x="5003800" y="5867399"/>
            <a:ext cx="457200" cy="923330"/>
          </a:xfrm>
          <a:prstGeom prst="rect">
            <a:avLst/>
          </a:prstGeom>
          <a:noFill/>
        </p:spPr>
        <p:txBody>
          <a:bodyPr wrap="square" rtlCol="0">
            <a:spAutoFit/>
          </a:bodyPr>
          <a:lstStyle/>
          <a:p>
            <a:r>
              <a:rPr lang="en-US" sz="5400" dirty="0"/>
              <a:t>H</a:t>
            </a:r>
          </a:p>
        </p:txBody>
      </p:sp>
      <p:sp>
        <p:nvSpPr>
          <p:cNvPr id="17" name="TextBox 16"/>
          <p:cNvSpPr txBox="1"/>
          <p:nvPr/>
        </p:nvSpPr>
        <p:spPr>
          <a:xfrm rot="808586">
            <a:off x="3708400" y="5702300"/>
            <a:ext cx="457200" cy="923330"/>
          </a:xfrm>
          <a:prstGeom prst="rect">
            <a:avLst/>
          </a:prstGeom>
          <a:noFill/>
        </p:spPr>
        <p:txBody>
          <a:bodyPr wrap="square" rtlCol="0">
            <a:spAutoFit/>
          </a:bodyPr>
          <a:lstStyle/>
          <a:p>
            <a:r>
              <a:rPr lang="en-US" sz="5400" dirty="0">
                <a:solidFill>
                  <a:srgbClr val="0070C0"/>
                </a:solidFill>
              </a:rPr>
              <a:t>G</a:t>
            </a:r>
          </a:p>
        </p:txBody>
      </p:sp>
      <p:sp>
        <p:nvSpPr>
          <p:cNvPr id="18" name="TextBox 17"/>
          <p:cNvSpPr txBox="1"/>
          <p:nvPr/>
        </p:nvSpPr>
        <p:spPr>
          <a:xfrm rot="20791290">
            <a:off x="1930111" y="1409598"/>
            <a:ext cx="457200" cy="923330"/>
          </a:xfrm>
          <a:prstGeom prst="rect">
            <a:avLst/>
          </a:prstGeom>
          <a:noFill/>
        </p:spPr>
        <p:txBody>
          <a:bodyPr wrap="square" rtlCol="0">
            <a:spAutoFit/>
          </a:bodyPr>
          <a:lstStyle/>
          <a:p>
            <a:r>
              <a:rPr lang="en-US" sz="5400" dirty="0"/>
              <a:t>F</a:t>
            </a:r>
          </a:p>
        </p:txBody>
      </p:sp>
      <p:sp>
        <p:nvSpPr>
          <p:cNvPr id="19" name="TextBox 18"/>
          <p:cNvSpPr txBox="1"/>
          <p:nvPr/>
        </p:nvSpPr>
        <p:spPr>
          <a:xfrm rot="19302015">
            <a:off x="9008671" y="2969781"/>
            <a:ext cx="457200" cy="923330"/>
          </a:xfrm>
          <a:prstGeom prst="rect">
            <a:avLst/>
          </a:prstGeom>
          <a:noFill/>
        </p:spPr>
        <p:txBody>
          <a:bodyPr wrap="square" rtlCol="0">
            <a:spAutoFit/>
          </a:bodyPr>
          <a:lstStyle/>
          <a:p>
            <a:r>
              <a:rPr lang="en-US" sz="5400" dirty="0">
                <a:solidFill>
                  <a:srgbClr val="FFC000"/>
                </a:solidFill>
              </a:rPr>
              <a:t>E</a:t>
            </a:r>
          </a:p>
        </p:txBody>
      </p:sp>
      <p:sp>
        <p:nvSpPr>
          <p:cNvPr id="20" name="TextBox 19"/>
          <p:cNvSpPr txBox="1"/>
          <p:nvPr/>
        </p:nvSpPr>
        <p:spPr>
          <a:xfrm rot="20791290">
            <a:off x="2755900" y="5372100"/>
            <a:ext cx="457200" cy="923330"/>
          </a:xfrm>
          <a:prstGeom prst="rect">
            <a:avLst/>
          </a:prstGeom>
          <a:noFill/>
        </p:spPr>
        <p:txBody>
          <a:bodyPr wrap="square" rtlCol="0">
            <a:spAutoFit/>
          </a:bodyPr>
          <a:lstStyle/>
          <a:p>
            <a:r>
              <a:rPr lang="en-US" sz="5400" dirty="0"/>
              <a:t>D</a:t>
            </a:r>
          </a:p>
        </p:txBody>
      </p:sp>
      <p:sp>
        <p:nvSpPr>
          <p:cNvPr id="21" name="TextBox 20"/>
          <p:cNvSpPr txBox="1"/>
          <p:nvPr/>
        </p:nvSpPr>
        <p:spPr>
          <a:xfrm rot="21313534">
            <a:off x="8343611" y="5484198"/>
            <a:ext cx="457200" cy="923330"/>
          </a:xfrm>
          <a:prstGeom prst="rect">
            <a:avLst/>
          </a:prstGeom>
          <a:noFill/>
        </p:spPr>
        <p:txBody>
          <a:bodyPr wrap="square" rtlCol="0">
            <a:spAutoFit/>
          </a:bodyPr>
          <a:lstStyle/>
          <a:p>
            <a:r>
              <a:rPr lang="en-US" sz="5400" dirty="0"/>
              <a:t>C</a:t>
            </a:r>
          </a:p>
        </p:txBody>
      </p:sp>
      <p:sp>
        <p:nvSpPr>
          <p:cNvPr id="22" name="TextBox 21"/>
          <p:cNvSpPr txBox="1"/>
          <p:nvPr/>
        </p:nvSpPr>
        <p:spPr>
          <a:xfrm rot="693539">
            <a:off x="9258323" y="1787893"/>
            <a:ext cx="457200" cy="923330"/>
          </a:xfrm>
          <a:prstGeom prst="rect">
            <a:avLst/>
          </a:prstGeom>
          <a:noFill/>
        </p:spPr>
        <p:txBody>
          <a:bodyPr wrap="square" rtlCol="0">
            <a:spAutoFit/>
          </a:bodyPr>
          <a:lstStyle/>
          <a:p>
            <a:r>
              <a:rPr lang="en-US" sz="5400" dirty="0"/>
              <a:t>B</a:t>
            </a:r>
          </a:p>
        </p:txBody>
      </p:sp>
      <p:sp>
        <p:nvSpPr>
          <p:cNvPr id="23" name="TextBox 22"/>
          <p:cNvSpPr txBox="1"/>
          <p:nvPr/>
        </p:nvSpPr>
        <p:spPr>
          <a:xfrm rot="20791290">
            <a:off x="8322183" y="2017894"/>
            <a:ext cx="457200" cy="923330"/>
          </a:xfrm>
          <a:prstGeom prst="rect">
            <a:avLst/>
          </a:prstGeom>
          <a:noFill/>
        </p:spPr>
        <p:txBody>
          <a:bodyPr wrap="square" rtlCol="0">
            <a:spAutoFit/>
          </a:bodyPr>
          <a:lstStyle/>
          <a:p>
            <a:r>
              <a:rPr lang="en-US" sz="5400" dirty="0">
                <a:solidFill>
                  <a:srgbClr val="C00000"/>
                </a:solidFill>
              </a:rPr>
              <a:t>Q</a:t>
            </a:r>
          </a:p>
        </p:txBody>
      </p:sp>
      <p:sp>
        <p:nvSpPr>
          <p:cNvPr id="24" name="TextBox 23"/>
          <p:cNvSpPr txBox="1"/>
          <p:nvPr/>
        </p:nvSpPr>
        <p:spPr>
          <a:xfrm rot="669086">
            <a:off x="7471531" y="5899176"/>
            <a:ext cx="457200" cy="923330"/>
          </a:xfrm>
          <a:prstGeom prst="rect">
            <a:avLst/>
          </a:prstGeom>
          <a:noFill/>
        </p:spPr>
        <p:txBody>
          <a:bodyPr wrap="square" rtlCol="0">
            <a:spAutoFit/>
          </a:bodyPr>
          <a:lstStyle/>
          <a:p>
            <a:r>
              <a:rPr lang="en-US" sz="5400" dirty="0"/>
              <a:t>P</a:t>
            </a:r>
          </a:p>
        </p:txBody>
      </p:sp>
      <p:sp>
        <p:nvSpPr>
          <p:cNvPr id="25" name="TextBox 24"/>
          <p:cNvSpPr txBox="1"/>
          <p:nvPr/>
        </p:nvSpPr>
        <p:spPr>
          <a:xfrm rot="20791290">
            <a:off x="9943809" y="3814960"/>
            <a:ext cx="457200" cy="923330"/>
          </a:xfrm>
          <a:prstGeom prst="rect">
            <a:avLst/>
          </a:prstGeom>
          <a:noFill/>
        </p:spPr>
        <p:txBody>
          <a:bodyPr wrap="square" rtlCol="0">
            <a:spAutoFit/>
          </a:bodyPr>
          <a:lstStyle/>
          <a:p>
            <a:r>
              <a:rPr lang="en-US" sz="5400" dirty="0">
                <a:solidFill>
                  <a:srgbClr val="FF0000"/>
                </a:solidFill>
              </a:rPr>
              <a:t>O</a:t>
            </a:r>
          </a:p>
        </p:txBody>
      </p:sp>
      <p:sp>
        <p:nvSpPr>
          <p:cNvPr id="26" name="TextBox 25"/>
          <p:cNvSpPr txBox="1"/>
          <p:nvPr/>
        </p:nvSpPr>
        <p:spPr>
          <a:xfrm rot="20791290">
            <a:off x="2564528" y="2131030"/>
            <a:ext cx="457200" cy="923330"/>
          </a:xfrm>
          <a:prstGeom prst="rect">
            <a:avLst/>
          </a:prstGeom>
          <a:noFill/>
        </p:spPr>
        <p:txBody>
          <a:bodyPr wrap="square" rtlCol="0">
            <a:spAutoFit/>
          </a:bodyPr>
          <a:lstStyle/>
          <a:p>
            <a:r>
              <a:rPr lang="en-US" sz="5400" dirty="0">
                <a:solidFill>
                  <a:srgbClr val="FF0000"/>
                </a:solidFill>
              </a:rPr>
              <a:t>N</a:t>
            </a:r>
          </a:p>
        </p:txBody>
      </p:sp>
      <p:sp>
        <p:nvSpPr>
          <p:cNvPr id="27" name="TextBox 26"/>
          <p:cNvSpPr txBox="1"/>
          <p:nvPr/>
        </p:nvSpPr>
        <p:spPr>
          <a:xfrm rot="1851265">
            <a:off x="6108700" y="5829301"/>
            <a:ext cx="457200" cy="923330"/>
          </a:xfrm>
          <a:prstGeom prst="rect">
            <a:avLst/>
          </a:prstGeom>
          <a:noFill/>
        </p:spPr>
        <p:txBody>
          <a:bodyPr wrap="square" rtlCol="0">
            <a:spAutoFit/>
          </a:bodyPr>
          <a:lstStyle/>
          <a:p>
            <a:r>
              <a:rPr lang="en-US" sz="5400" dirty="0">
                <a:solidFill>
                  <a:schemeClr val="accent2">
                    <a:lumMod val="75000"/>
                  </a:schemeClr>
                </a:solidFill>
              </a:rPr>
              <a:t>M</a:t>
            </a:r>
          </a:p>
        </p:txBody>
      </p:sp>
      <p:sp>
        <p:nvSpPr>
          <p:cNvPr id="28" name="TextBox 27"/>
          <p:cNvSpPr txBox="1"/>
          <p:nvPr/>
        </p:nvSpPr>
        <p:spPr>
          <a:xfrm rot="789980">
            <a:off x="3403600" y="4342632"/>
            <a:ext cx="457200" cy="923330"/>
          </a:xfrm>
          <a:prstGeom prst="rect">
            <a:avLst/>
          </a:prstGeom>
          <a:noFill/>
        </p:spPr>
        <p:txBody>
          <a:bodyPr wrap="square" rtlCol="0">
            <a:spAutoFit/>
          </a:bodyPr>
          <a:lstStyle/>
          <a:p>
            <a:r>
              <a:rPr lang="en-US" sz="5400" dirty="0"/>
              <a:t>L</a:t>
            </a:r>
          </a:p>
        </p:txBody>
      </p:sp>
      <p:sp>
        <p:nvSpPr>
          <p:cNvPr id="29" name="TextBox 28"/>
          <p:cNvSpPr txBox="1"/>
          <p:nvPr/>
        </p:nvSpPr>
        <p:spPr>
          <a:xfrm rot="151663">
            <a:off x="1785440" y="5524742"/>
            <a:ext cx="457200" cy="923330"/>
          </a:xfrm>
          <a:prstGeom prst="rect">
            <a:avLst/>
          </a:prstGeom>
          <a:noFill/>
        </p:spPr>
        <p:txBody>
          <a:bodyPr wrap="square" rtlCol="0">
            <a:spAutoFit/>
          </a:bodyPr>
          <a:lstStyle/>
          <a:p>
            <a:r>
              <a:rPr lang="en-US" sz="5400" dirty="0"/>
              <a:t>V</a:t>
            </a:r>
          </a:p>
        </p:txBody>
      </p:sp>
      <p:sp>
        <p:nvSpPr>
          <p:cNvPr id="30" name="TextBox 29"/>
          <p:cNvSpPr txBox="1"/>
          <p:nvPr/>
        </p:nvSpPr>
        <p:spPr>
          <a:xfrm rot="20791290">
            <a:off x="9980880" y="1291562"/>
            <a:ext cx="457200" cy="923330"/>
          </a:xfrm>
          <a:prstGeom prst="rect">
            <a:avLst/>
          </a:prstGeom>
          <a:noFill/>
        </p:spPr>
        <p:txBody>
          <a:bodyPr wrap="square" rtlCol="0">
            <a:spAutoFit/>
          </a:bodyPr>
          <a:lstStyle/>
          <a:p>
            <a:r>
              <a:rPr lang="en-US" sz="5400" dirty="0">
                <a:solidFill>
                  <a:srgbClr val="7030A0"/>
                </a:solidFill>
              </a:rPr>
              <a:t>U</a:t>
            </a:r>
          </a:p>
        </p:txBody>
      </p:sp>
      <p:sp>
        <p:nvSpPr>
          <p:cNvPr id="31" name="TextBox 30"/>
          <p:cNvSpPr txBox="1"/>
          <p:nvPr/>
        </p:nvSpPr>
        <p:spPr>
          <a:xfrm rot="20791290">
            <a:off x="8115011" y="2866664"/>
            <a:ext cx="457200" cy="923330"/>
          </a:xfrm>
          <a:prstGeom prst="rect">
            <a:avLst/>
          </a:prstGeom>
          <a:noFill/>
        </p:spPr>
        <p:txBody>
          <a:bodyPr wrap="square" rtlCol="0">
            <a:spAutoFit/>
          </a:bodyPr>
          <a:lstStyle/>
          <a:p>
            <a:r>
              <a:rPr lang="en-US" sz="5400" dirty="0"/>
              <a:t>T</a:t>
            </a:r>
          </a:p>
        </p:txBody>
      </p:sp>
      <p:sp>
        <p:nvSpPr>
          <p:cNvPr id="32" name="TextBox 31"/>
          <p:cNvSpPr txBox="1"/>
          <p:nvPr/>
        </p:nvSpPr>
        <p:spPr>
          <a:xfrm rot="1011863">
            <a:off x="3171809" y="2881848"/>
            <a:ext cx="457200" cy="923330"/>
          </a:xfrm>
          <a:prstGeom prst="rect">
            <a:avLst/>
          </a:prstGeom>
          <a:noFill/>
        </p:spPr>
        <p:txBody>
          <a:bodyPr wrap="square" rtlCol="0">
            <a:spAutoFit/>
          </a:bodyPr>
          <a:lstStyle/>
          <a:p>
            <a:r>
              <a:rPr lang="en-US" sz="5400" dirty="0"/>
              <a:t>S</a:t>
            </a:r>
          </a:p>
        </p:txBody>
      </p:sp>
      <p:sp>
        <p:nvSpPr>
          <p:cNvPr id="33" name="TextBox 32"/>
          <p:cNvSpPr txBox="1"/>
          <p:nvPr/>
        </p:nvSpPr>
        <p:spPr>
          <a:xfrm rot="1098210">
            <a:off x="9147101" y="4987430"/>
            <a:ext cx="457200" cy="923330"/>
          </a:xfrm>
          <a:prstGeom prst="rect">
            <a:avLst/>
          </a:prstGeom>
          <a:noFill/>
        </p:spPr>
        <p:txBody>
          <a:bodyPr wrap="square" rtlCol="0">
            <a:spAutoFit/>
          </a:bodyPr>
          <a:lstStyle/>
          <a:p>
            <a:r>
              <a:rPr lang="en-US" sz="5400" dirty="0">
                <a:solidFill>
                  <a:srgbClr val="00B050"/>
                </a:solidFill>
              </a:rPr>
              <a:t>R</a:t>
            </a:r>
          </a:p>
        </p:txBody>
      </p:sp>
      <p:sp>
        <p:nvSpPr>
          <p:cNvPr id="34" name="TextBox 33"/>
          <p:cNvSpPr txBox="1"/>
          <p:nvPr/>
        </p:nvSpPr>
        <p:spPr>
          <a:xfrm rot="20791290">
            <a:off x="1853911" y="4413830"/>
            <a:ext cx="457200" cy="923330"/>
          </a:xfrm>
          <a:prstGeom prst="rect">
            <a:avLst/>
          </a:prstGeom>
          <a:noFill/>
        </p:spPr>
        <p:txBody>
          <a:bodyPr wrap="square" rtlCol="0">
            <a:spAutoFit/>
          </a:bodyPr>
          <a:lstStyle/>
          <a:p>
            <a:r>
              <a:rPr lang="en-US" sz="5400" dirty="0">
                <a:solidFill>
                  <a:schemeClr val="accent6">
                    <a:lumMod val="75000"/>
                  </a:schemeClr>
                </a:solidFill>
              </a:rPr>
              <a:t>Y</a:t>
            </a:r>
          </a:p>
        </p:txBody>
      </p:sp>
      <p:sp>
        <p:nvSpPr>
          <p:cNvPr id="35" name="TextBox 34"/>
          <p:cNvSpPr txBox="1"/>
          <p:nvPr/>
        </p:nvSpPr>
        <p:spPr>
          <a:xfrm rot="615026">
            <a:off x="9943809" y="5709231"/>
            <a:ext cx="457200" cy="923330"/>
          </a:xfrm>
          <a:prstGeom prst="rect">
            <a:avLst/>
          </a:prstGeom>
          <a:noFill/>
        </p:spPr>
        <p:txBody>
          <a:bodyPr wrap="square" rtlCol="0">
            <a:spAutoFit/>
          </a:bodyPr>
          <a:lstStyle/>
          <a:p>
            <a:r>
              <a:rPr lang="en-US" sz="5400" dirty="0"/>
              <a:t>X</a:t>
            </a:r>
          </a:p>
        </p:txBody>
      </p:sp>
      <p:sp>
        <p:nvSpPr>
          <p:cNvPr id="36" name="TextBox 35"/>
          <p:cNvSpPr txBox="1"/>
          <p:nvPr/>
        </p:nvSpPr>
        <p:spPr>
          <a:xfrm rot="20791290">
            <a:off x="8943900" y="4103232"/>
            <a:ext cx="457200" cy="923330"/>
          </a:xfrm>
          <a:prstGeom prst="rect">
            <a:avLst/>
          </a:prstGeom>
          <a:noFill/>
        </p:spPr>
        <p:txBody>
          <a:bodyPr wrap="square" rtlCol="0">
            <a:spAutoFit/>
          </a:bodyPr>
          <a:lstStyle/>
          <a:p>
            <a:r>
              <a:rPr lang="en-US" sz="5400" dirty="0"/>
              <a:t>W</a:t>
            </a:r>
          </a:p>
        </p:txBody>
      </p:sp>
      <p:sp>
        <p:nvSpPr>
          <p:cNvPr id="38" name="TextBox 37"/>
          <p:cNvSpPr txBox="1"/>
          <p:nvPr/>
        </p:nvSpPr>
        <p:spPr>
          <a:xfrm rot="20791290">
            <a:off x="9944391" y="2521531"/>
            <a:ext cx="457200" cy="923330"/>
          </a:xfrm>
          <a:prstGeom prst="rect">
            <a:avLst/>
          </a:prstGeom>
          <a:noFill/>
        </p:spPr>
        <p:txBody>
          <a:bodyPr wrap="square" rtlCol="0">
            <a:spAutoFit/>
          </a:bodyPr>
          <a:lstStyle/>
          <a:p>
            <a:r>
              <a:rPr lang="en-US" sz="5400" dirty="0"/>
              <a:t>Z</a:t>
            </a:r>
          </a:p>
        </p:txBody>
      </p:sp>
      <p:sp>
        <p:nvSpPr>
          <p:cNvPr id="3" name="Slide Number Placeholder 2">
            <a:extLst>
              <a:ext uri="{FF2B5EF4-FFF2-40B4-BE49-F238E27FC236}">
                <a16:creationId xmlns:a16="http://schemas.microsoft.com/office/drawing/2014/main" id="{8A4C1ED5-C76C-4093-8902-DBA6EA1CBA29}"/>
              </a:ext>
            </a:extLst>
          </p:cNvPr>
          <p:cNvSpPr>
            <a:spLocks noGrp="1"/>
          </p:cNvSpPr>
          <p:nvPr>
            <p:ph type="sldNum" sz="quarter" idx="12"/>
          </p:nvPr>
        </p:nvSpPr>
        <p:spPr/>
        <p:txBody>
          <a:bodyPr/>
          <a:lstStyle/>
          <a:p>
            <a:fld id="{9D384779-F870-4625-A8E2-D1FF2A844A97}" type="slidenum">
              <a:rPr lang="en-US" smtClean="0"/>
              <a:t>3</a:t>
            </a:fld>
            <a:endParaRPr lang="en-US"/>
          </a:p>
        </p:txBody>
      </p:sp>
    </p:spTree>
    <p:extLst>
      <p:ext uri="{BB962C8B-B14F-4D97-AF65-F5344CB8AC3E}">
        <p14:creationId xmlns:p14="http://schemas.microsoft.com/office/powerpoint/2010/main" val="216905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4641-EDDE-44E2-85C9-06E24E89D5B7}"/>
              </a:ext>
            </a:extLst>
          </p:cNvPr>
          <p:cNvSpPr>
            <a:spLocks noGrp="1"/>
          </p:cNvSpPr>
          <p:nvPr>
            <p:ph type="title"/>
          </p:nvPr>
        </p:nvSpPr>
        <p:spPr>
          <a:xfrm>
            <a:off x="838200" y="365125"/>
            <a:ext cx="10515600" cy="1325563"/>
          </a:xfrm>
        </p:spPr>
        <p:txBody>
          <a:bodyPr/>
          <a:lstStyle/>
          <a:p>
            <a:pPr algn="ctr"/>
            <a:r>
              <a:rPr lang="en-US" b="1" dirty="0">
                <a:latin typeface="Garamond" panose="02020404030301010803" pitchFamily="18" charset="0"/>
              </a:rPr>
              <a:t>FMLA Continued</a:t>
            </a:r>
          </a:p>
        </p:txBody>
      </p:sp>
      <p:sp>
        <p:nvSpPr>
          <p:cNvPr id="3" name="Content Placeholder 2">
            <a:extLst>
              <a:ext uri="{FF2B5EF4-FFF2-40B4-BE49-F238E27FC236}">
                <a16:creationId xmlns:a16="http://schemas.microsoft.com/office/drawing/2014/main" id="{CE05F8BA-7389-49C2-91A8-6F126BBEEB1C}"/>
              </a:ext>
            </a:extLst>
          </p:cNvPr>
          <p:cNvSpPr>
            <a:spLocks noGrp="1"/>
          </p:cNvSpPr>
          <p:nvPr>
            <p:ph idx="1"/>
          </p:nvPr>
        </p:nvSpPr>
        <p:spPr>
          <a:xfrm>
            <a:off x="1063283" y="1853991"/>
            <a:ext cx="10515600" cy="4800027"/>
          </a:xfrm>
        </p:spPr>
        <p:txBody>
          <a:bodyPr>
            <a:normAutofit fontScale="70000" lnSpcReduction="20000"/>
          </a:bodyPr>
          <a:lstStyle/>
          <a:p>
            <a:pPr marL="0" indent="0">
              <a:buNone/>
            </a:pPr>
            <a:r>
              <a:rPr lang="en-US" sz="4200" b="1" dirty="0">
                <a:latin typeface="Garamond" panose="02020404030301010803" pitchFamily="18" charset="0"/>
              </a:rPr>
              <a:t>COVERED EMPLOYERS</a:t>
            </a:r>
            <a:endParaRPr lang="en-US" sz="4200" dirty="0">
              <a:latin typeface="Garamond" panose="02020404030301010803" pitchFamily="18" charset="0"/>
            </a:endParaRPr>
          </a:p>
          <a:p>
            <a:pPr marL="0" indent="0">
              <a:buNone/>
            </a:pPr>
            <a:r>
              <a:rPr lang="en-US" sz="4200" dirty="0">
                <a:latin typeface="Garamond" panose="02020404030301010803" pitchFamily="18" charset="0"/>
              </a:rPr>
              <a:t>The FMLA only applies to employers that meet certain criteria. A </a:t>
            </a:r>
            <a:r>
              <a:rPr lang="en-US" sz="4200" b="1" dirty="0">
                <a:latin typeface="Garamond" panose="02020404030301010803" pitchFamily="18" charset="0"/>
              </a:rPr>
              <a:t>covered employer</a:t>
            </a:r>
            <a:r>
              <a:rPr lang="en-US" sz="4200" dirty="0">
                <a:latin typeface="Garamond" panose="02020404030301010803" pitchFamily="18" charset="0"/>
              </a:rPr>
              <a:t> is a:</a:t>
            </a:r>
          </a:p>
          <a:p>
            <a:r>
              <a:rPr lang="en-US" sz="4200" dirty="0">
                <a:latin typeface="Garamond" panose="02020404030301010803" pitchFamily="18" charset="0"/>
              </a:rPr>
              <a:t>Private-sector employer, with 50 or more employees in 20 or more workweeks in the current or preceding calendar year, including a joint employer or successor in interest to a covered employer;</a:t>
            </a:r>
          </a:p>
          <a:p>
            <a:r>
              <a:rPr lang="en-US" sz="4200" dirty="0">
                <a:latin typeface="Garamond" panose="02020404030301010803" pitchFamily="18" charset="0"/>
              </a:rPr>
              <a:t>Public agency, including a local, state, or Federal government agency, regardless of the number of employees it employs; or</a:t>
            </a:r>
          </a:p>
          <a:p>
            <a:r>
              <a:rPr lang="en-US" sz="4200" dirty="0">
                <a:highlight>
                  <a:srgbClr val="FFFF00"/>
                </a:highlight>
                <a:latin typeface="Garamond" panose="02020404030301010803" pitchFamily="18" charset="0"/>
              </a:rPr>
              <a:t>Public or private elementary or secondary school, regardless of the number of employees it employs.</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3A7AE0D9-57B6-4D42-B78D-AA44EED42A58}"/>
              </a:ext>
            </a:extLst>
          </p:cNvPr>
          <p:cNvSpPr>
            <a:spLocks noGrp="1"/>
          </p:cNvSpPr>
          <p:nvPr>
            <p:ph type="sldNum" sz="quarter" idx="12"/>
          </p:nvPr>
        </p:nvSpPr>
        <p:spPr/>
        <p:txBody>
          <a:bodyPr/>
          <a:lstStyle/>
          <a:p>
            <a:fld id="{9D384779-F870-4625-A8E2-D1FF2A844A97}" type="slidenum">
              <a:rPr lang="en-US" smtClean="0"/>
              <a:t>30</a:t>
            </a:fld>
            <a:endParaRPr lang="en-US"/>
          </a:p>
        </p:txBody>
      </p:sp>
    </p:spTree>
    <p:extLst>
      <p:ext uri="{BB962C8B-B14F-4D97-AF65-F5344CB8AC3E}">
        <p14:creationId xmlns:p14="http://schemas.microsoft.com/office/powerpoint/2010/main" val="248655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751-9C59-4E94-A05B-6FFF4F82B869}"/>
              </a:ext>
            </a:extLst>
          </p:cNvPr>
          <p:cNvSpPr>
            <a:spLocks noGrp="1"/>
          </p:cNvSpPr>
          <p:nvPr>
            <p:ph type="title"/>
          </p:nvPr>
        </p:nvSpPr>
        <p:spPr>
          <a:xfrm>
            <a:off x="838200" y="365125"/>
            <a:ext cx="10515600" cy="1325563"/>
          </a:xfrm>
        </p:spPr>
        <p:txBody>
          <a:bodyPr>
            <a:normAutofit/>
          </a:bodyPr>
          <a:lstStyle/>
          <a:p>
            <a:pPr algn="ctr"/>
            <a:r>
              <a:rPr lang="en-US" b="1" dirty="0">
                <a:latin typeface="Garamond" panose="02020404030301010803" pitchFamily="18" charset="0"/>
              </a:rPr>
              <a:t>FMLA Continued</a:t>
            </a:r>
          </a:p>
        </p:txBody>
      </p:sp>
      <p:sp>
        <p:nvSpPr>
          <p:cNvPr id="3" name="Content Placeholder 2">
            <a:extLst>
              <a:ext uri="{FF2B5EF4-FFF2-40B4-BE49-F238E27FC236}">
                <a16:creationId xmlns:a16="http://schemas.microsoft.com/office/drawing/2014/main" id="{33C93B06-3A02-451B-8DA3-72265A7EADD0}"/>
              </a:ext>
            </a:extLst>
          </p:cNvPr>
          <p:cNvSpPr>
            <a:spLocks noGrp="1"/>
          </p:cNvSpPr>
          <p:nvPr>
            <p:ph idx="1"/>
          </p:nvPr>
        </p:nvSpPr>
        <p:spPr>
          <a:xfrm>
            <a:off x="838200" y="1825625"/>
            <a:ext cx="5015484" cy="4351338"/>
          </a:xfrm>
        </p:spPr>
        <p:txBody>
          <a:bodyPr>
            <a:noAutofit/>
          </a:bodyPr>
          <a:lstStyle/>
          <a:p>
            <a:pPr marL="0" indent="0">
              <a:buNone/>
            </a:pPr>
            <a:r>
              <a:rPr lang="en-US" sz="2400" b="1" dirty="0"/>
              <a:t>ELIGIBLE EMPLOYEES</a:t>
            </a:r>
          </a:p>
          <a:p>
            <a:pPr marL="0" indent="0">
              <a:buNone/>
            </a:pPr>
            <a:r>
              <a:rPr lang="en-US" sz="2400" dirty="0"/>
              <a:t>Only eligible employees are entitled to take FMLA leave. An </a:t>
            </a:r>
            <a:r>
              <a:rPr lang="en-US" sz="2400" b="1" dirty="0"/>
              <a:t>eligible employee</a:t>
            </a:r>
            <a:r>
              <a:rPr lang="en-US" sz="2400" dirty="0"/>
              <a:t> is one who:</a:t>
            </a:r>
          </a:p>
          <a:p>
            <a:r>
              <a:rPr lang="en-US" sz="2400" dirty="0"/>
              <a:t>Works for a </a:t>
            </a:r>
            <a:r>
              <a:rPr lang="en-US" sz="2400" i="1" dirty="0"/>
              <a:t>covered employer</a:t>
            </a:r>
            <a:r>
              <a:rPr lang="en-US" sz="2400" dirty="0"/>
              <a:t>;</a:t>
            </a:r>
          </a:p>
          <a:p>
            <a:r>
              <a:rPr lang="en-US" sz="2400" dirty="0"/>
              <a:t>Has worked for the employer for at least </a:t>
            </a:r>
            <a:r>
              <a:rPr lang="en-US" sz="2400" i="1" dirty="0"/>
              <a:t>12 months</a:t>
            </a:r>
            <a:r>
              <a:rPr lang="en-US" sz="2400" dirty="0"/>
              <a:t>;</a:t>
            </a:r>
          </a:p>
          <a:p>
            <a:r>
              <a:rPr lang="en-US" sz="2400" dirty="0"/>
              <a:t>Has at least </a:t>
            </a:r>
            <a:r>
              <a:rPr lang="en-US" sz="2400" i="1" dirty="0"/>
              <a:t>1,250 hours of service</a:t>
            </a:r>
            <a:r>
              <a:rPr lang="en-US" sz="2400" dirty="0"/>
              <a:t> for the employer during the 12- month period immediately preceding the leave; and</a:t>
            </a:r>
          </a:p>
        </p:txBody>
      </p:sp>
      <p:pic>
        <p:nvPicPr>
          <p:cNvPr id="5" name="Picture 4" descr="A close up of a piece of paper&#10;&#10;Description automatically generated">
            <a:extLst>
              <a:ext uri="{FF2B5EF4-FFF2-40B4-BE49-F238E27FC236}">
                <a16:creationId xmlns:a16="http://schemas.microsoft.com/office/drawing/2014/main" id="{640DB90E-6A65-4F42-9362-2F05017FA8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32" r="11407" b="3"/>
          <a:stretch/>
        </p:blipFill>
        <p:spPr>
          <a:xfrm>
            <a:off x="6338316" y="1904281"/>
            <a:ext cx="5074070" cy="4272681"/>
          </a:xfrm>
          <a:prstGeom prst="rect">
            <a:avLst/>
          </a:prstGeom>
        </p:spPr>
      </p:pic>
      <p:sp>
        <p:nvSpPr>
          <p:cNvPr id="4" name="Slide Number Placeholder 3">
            <a:extLst>
              <a:ext uri="{FF2B5EF4-FFF2-40B4-BE49-F238E27FC236}">
                <a16:creationId xmlns:a16="http://schemas.microsoft.com/office/drawing/2014/main" id="{5E7B3473-681E-44FF-A2D5-5B855E417101}"/>
              </a:ext>
            </a:extLst>
          </p:cNvPr>
          <p:cNvSpPr>
            <a:spLocks noGrp="1"/>
          </p:cNvSpPr>
          <p:nvPr>
            <p:ph type="sldNum" sz="quarter" idx="12"/>
          </p:nvPr>
        </p:nvSpPr>
        <p:spPr/>
        <p:txBody>
          <a:bodyPr/>
          <a:lstStyle/>
          <a:p>
            <a:fld id="{9D384779-F870-4625-A8E2-D1FF2A844A97}" type="slidenum">
              <a:rPr lang="en-US" smtClean="0"/>
              <a:t>31</a:t>
            </a:fld>
            <a:endParaRPr lang="en-US"/>
          </a:p>
        </p:txBody>
      </p:sp>
    </p:spTree>
    <p:extLst>
      <p:ext uri="{BB962C8B-B14F-4D97-AF65-F5344CB8AC3E}">
        <p14:creationId xmlns:p14="http://schemas.microsoft.com/office/powerpoint/2010/main" val="3743640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D13C-71AD-4D3A-AB4D-0F90CF92C76B}"/>
              </a:ext>
            </a:extLst>
          </p:cNvPr>
          <p:cNvSpPr>
            <a:spLocks noGrp="1"/>
          </p:cNvSpPr>
          <p:nvPr>
            <p:ph type="title"/>
          </p:nvPr>
        </p:nvSpPr>
        <p:spPr/>
        <p:txBody>
          <a:bodyPr>
            <a:normAutofit/>
          </a:bodyPr>
          <a:lstStyle/>
          <a:p>
            <a:pPr algn="ctr"/>
            <a:r>
              <a:rPr lang="en-US" sz="4000" b="1" dirty="0"/>
              <a:t>FMLA Continued</a:t>
            </a:r>
          </a:p>
        </p:txBody>
      </p:sp>
      <p:sp>
        <p:nvSpPr>
          <p:cNvPr id="3" name="Content Placeholder 2">
            <a:extLst>
              <a:ext uri="{FF2B5EF4-FFF2-40B4-BE49-F238E27FC236}">
                <a16:creationId xmlns:a16="http://schemas.microsoft.com/office/drawing/2014/main" id="{A2539A7B-2320-48C0-8114-CC06843858D9}"/>
              </a:ext>
            </a:extLst>
          </p:cNvPr>
          <p:cNvSpPr>
            <a:spLocks noGrp="1"/>
          </p:cNvSpPr>
          <p:nvPr>
            <p:ph idx="1"/>
          </p:nvPr>
        </p:nvSpPr>
        <p:spPr>
          <a:xfrm>
            <a:off x="838200" y="1382232"/>
            <a:ext cx="10515600" cy="5252483"/>
          </a:xfrm>
        </p:spPr>
        <p:txBody>
          <a:bodyPr>
            <a:normAutofit fontScale="92500" lnSpcReduction="10000"/>
          </a:bodyPr>
          <a:lstStyle/>
          <a:p>
            <a:pPr marL="0" indent="0">
              <a:buNone/>
            </a:pPr>
            <a:r>
              <a:rPr lang="en-US" b="1" dirty="0"/>
              <a:t>Employer Notification Requirements under the Family and Medical Leave Act</a:t>
            </a:r>
          </a:p>
          <a:p>
            <a:r>
              <a:rPr lang="en-US" dirty="0"/>
              <a:t>All covered employers must display a general notice about the FMLA (</a:t>
            </a:r>
            <a:r>
              <a:rPr lang="en-US" u="sng" dirty="0">
                <a:hlinkClick r:id="rId3"/>
              </a:rPr>
              <a:t>FMLA poster</a:t>
            </a:r>
            <a:r>
              <a:rPr lang="en-US" dirty="0"/>
              <a:t>). Additionally, covered employers who have employees who are eligible for FMLA leave must:</a:t>
            </a:r>
          </a:p>
          <a:p>
            <a:r>
              <a:rPr lang="en-US" dirty="0"/>
              <a:t>Provide employees with general notice about the FMLA;</a:t>
            </a:r>
          </a:p>
          <a:p>
            <a:r>
              <a:rPr lang="en-US" dirty="0"/>
              <a:t>Notify employees concerning their eligibility status and rights and responsibilities under the FMLA; and</a:t>
            </a:r>
          </a:p>
          <a:p>
            <a:r>
              <a:rPr lang="en-US" dirty="0"/>
              <a:t>Notify employees whether specific leave is designated as FMLA leave and the amount of time that will count against their FMLA leave entitlement.</a:t>
            </a:r>
          </a:p>
          <a:p>
            <a:r>
              <a:rPr lang="en-US" dirty="0"/>
              <a:t>Detailed information: </a:t>
            </a:r>
            <a:r>
              <a:rPr lang="en-US" dirty="0">
                <a:hlinkClick r:id="rId4"/>
              </a:rPr>
              <a:t>https://www.dol.gov/whd/regs/compliance/whdfs28d.htm</a:t>
            </a:r>
            <a:endParaRPr lang="en-US" dirty="0"/>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092A8199-5C4E-49E7-97A6-1C6B84943BA7}"/>
              </a:ext>
            </a:extLst>
          </p:cNvPr>
          <p:cNvSpPr>
            <a:spLocks noGrp="1"/>
          </p:cNvSpPr>
          <p:nvPr>
            <p:ph type="sldNum" sz="quarter" idx="12"/>
          </p:nvPr>
        </p:nvSpPr>
        <p:spPr/>
        <p:txBody>
          <a:bodyPr/>
          <a:lstStyle/>
          <a:p>
            <a:fld id="{9D384779-F870-4625-A8E2-D1FF2A844A97}" type="slidenum">
              <a:rPr lang="en-US" smtClean="0"/>
              <a:t>32</a:t>
            </a:fld>
            <a:endParaRPr lang="en-US"/>
          </a:p>
        </p:txBody>
      </p:sp>
    </p:spTree>
    <p:extLst>
      <p:ext uri="{BB962C8B-B14F-4D97-AF65-F5344CB8AC3E}">
        <p14:creationId xmlns:p14="http://schemas.microsoft.com/office/powerpoint/2010/main" val="3138821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1F56-30CA-48E5-A15B-1068EE147A6A}"/>
              </a:ext>
            </a:extLst>
          </p:cNvPr>
          <p:cNvSpPr>
            <a:spLocks noGrp="1"/>
          </p:cNvSpPr>
          <p:nvPr>
            <p:ph type="title"/>
          </p:nvPr>
        </p:nvSpPr>
        <p:spPr/>
        <p:txBody>
          <a:bodyPr>
            <a:normAutofit/>
          </a:bodyPr>
          <a:lstStyle/>
          <a:p>
            <a:pPr algn="ctr"/>
            <a:r>
              <a:rPr lang="en-US" sz="4000" b="1" dirty="0">
                <a:latin typeface="Garamond" panose="02020404030301010803" pitchFamily="18" charset="0"/>
              </a:rPr>
              <a:t>FMLA Continued</a:t>
            </a:r>
          </a:p>
        </p:txBody>
      </p:sp>
      <p:sp>
        <p:nvSpPr>
          <p:cNvPr id="3" name="Content Placeholder 2">
            <a:extLst>
              <a:ext uri="{FF2B5EF4-FFF2-40B4-BE49-F238E27FC236}">
                <a16:creationId xmlns:a16="http://schemas.microsoft.com/office/drawing/2014/main" id="{E814643E-8425-4BCD-88CD-CADF199B9184}"/>
              </a:ext>
            </a:extLst>
          </p:cNvPr>
          <p:cNvSpPr>
            <a:spLocks noGrp="1"/>
          </p:cNvSpPr>
          <p:nvPr>
            <p:ph idx="1"/>
          </p:nvPr>
        </p:nvSpPr>
        <p:spPr/>
        <p:txBody>
          <a:bodyPr>
            <a:normAutofit/>
          </a:bodyPr>
          <a:lstStyle/>
          <a:p>
            <a:r>
              <a:rPr lang="en-US" dirty="0"/>
              <a:t>FMLA Forms are provided at: </a:t>
            </a:r>
            <a:r>
              <a:rPr lang="en-US" dirty="0">
                <a:hlinkClick r:id="rId3"/>
              </a:rPr>
              <a:t>https://www.dol.gov/whd/fmla/forms.htm</a:t>
            </a:r>
            <a:endParaRPr lang="en-US" dirty="0"/>
          </a:p>
          <a:p>
            <a:pPr marL="0" indent="0">
              <a:buNone/>
            </a:pPr>
            <a:r>
              <a:rPr lang="en-US" dirty="0"/>
              <a:t>These are quick links to the two most common ones you’ll need:</a:t>
            </a:r>
          </a:p>
          <a:p>
            <a:r>
              <a:rPr lang="en-US" dirty="0"/>
              <a:t>WH-380-E: FMLA Certification of Health Care Provider for Employee’s Serious Health Condition</a:t>
            </a:r>
          </a:p>
          <a:p>
            <a:r>
              <a:rPr lang="en-US" u="sng" dirty="0">
                <a:hlinkClick r:id="rId4"/>
              </a:rPr>
              <a:t>WH-380-E Form &amp; Instruction</a:t>
            </a:r>
            <a:endParaRPr lang="en-US" dirty="0"/>
          </a:p>
          <a:p>
            <a:r>
              <a:rPr lang="en-US" dirty="0"/>
              <a:t>WH-380-F: FMLA Certification of Health Care Provider for Family Member’s Serious Health Condition</a:t>
            </a:r>
          </a:p>
          <a:p>
            <a:r>
              <a:rPr lang="en-US" u="sng" dirty="0">
                <a:hlinkClick r:id="rId5"/>
              </a:rPr>
              <a:t>WH-380-F Form &amp; Instruction</a:t>
            </a:r>
            <a:endParaRPr lang="en-US" dirty="0"/>
          </a:p>
          <a:p>
            <a:endParaRPr lang="en-US" dirty="0"/>
          </a:p>
        </p:txBody>
      </p:sp>
      <p:sp>
        <p:nvSpPr>
          <p:cNvPr id="4" name="Slide Number Placeholder 3">
            <a:extLst>
              <a:ext uri="{FF2B5EF4-FFF2-40B4-BE49-F238E27FC236}">
                <a16:creationId xmlns:a16="http://schemas.microsoft.com/office/drawing/2014/main" id="{7856F45F-9EFE-4F8D-A723-3DAFAA346109}"/>
              </a:ext>
            </a:extLst>
          </p:cNvPr>
          <p:cNvSpPr>
            <a:spLocks noGrp="1"/>
          </p:cNvSpPr>
          <p:nvPr>
            <p:ph type="sldNum" sz="quarter" idx="12"/>
          </p:nvPr>
        </p:nvSpPr>
        <p:spPr/>
        <p:txBody>
          <a:bodyPr/>
          <a:lstStyle/>
          <a:p>
            <a:fld id="{9D384779-F870-4625-A8E2-D1FF2A844A97}" type="slidenum">
              <a:rPr lang="en-US" smtClean="0"/>
              <a:t>33</a:t>
            </a:fld>
            <a:endParaRPr lang="en-US"/>
          </a:p>
        </p:txBody>
      </p:sp>
    </p:spTree>
    <p:extLst>
      <p:ext uri="{BB962C8B-B14F-4D97-AF65-F5344CB8AC3E}">
        <p14:creationId xmlns:p14="http://schemas.microsoft.com/office/powerpoint/2010/main" val="2420281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66B0-113C-45C4-A4AF-3F6629FA25F8}"/>
              </a:ext>
            </a:extLst>
          </p:cNvPr>
          <p:cNvSpPr>
            <a:spLocks noGrp="1"/>
          </p:cNvSpPr>
          <p:nvPr>
            <p:ph type="title"/>
          </p:nvPr>
        </p:nvSpPr>
        <p:spPr>
          <a:xfrm>
            <a:off x="838200" y="365125"/>
            <a:ext cx="10515600" cy="1325563"/>
          </a:xfrm>
        </p:spPr>
        <p:txBody>
          <a:bodyPr>
            <a:normAutofit/>
          </a:bodyPr>
          <a:lstStyle/>
          <a:p>
            <a:pPr algn="ctr"/>
            <a:r>
              <a:rPr lang="en-US" b="1" dirty="0">
                <a:latin typeface="Garamond" panose="02020404030301010803" pitchFamily="18" charset="0"/>
              </a:rPr>
              <a:t>Websites</a:t>
            </a:r>
          </a:p>
        </p:txBody>
      </p:sp>
      <p:sp>
        <p:nvSpPr>
          <p:cNvPr id="3" name="Content Placeholder 2">
            <a:extLst>
              <a:ext uri="{FF2B5EF4-FFF2-40B4-BE49-F238E27FC236}">
                <a16:creationId xmlns:a16="http://schemas.microsoft.com/office/drawing/2014/main" id="{A133E570-6867-4C65-9EEB-7CCCF2A90AA0}"/>
              </a:ext>
            </a:extLst>
          </p:cNvPr>
          <p:cNvSpPr>
            <a:spLocks noGrp="1"/>
          </p:cNvSpPr>
          <p:nvPr>
            <p:ph idx="1"/>
          </p:nvPr>
        </p:nvSpPr>
        <p:spPr>
          <a:xfrm>
            <a:off x="838200" y="1825625"/>
            <a:ext cx="5015484" cy="4351338"/>
          </a:xfrm>
        </p:spPr>
        <p:txBody>
          <a:bodyPr>
            <a:noAutofit/>
          </a:bodyPr>
          <a:lstStyle/>
          <a:p>
            <a:pPr marL="0" indent="0">
              <a:buNone/>
            </a:pPr>
            <a:r>
              <a:rPr lang="en-US" sz="2000" b="1" dirty="0"/>
              <a:t>There are typically two primary purposes for any school website</a:t>
            </a:r>
          </a:p>
          <a:p>
            <a:r>
              <a:rPr lang="en-US" sz="1800" dirty="0"/>
              <a:t>One is to provide timely, engaging, and current information to your current parents, students, staff, and community. </a:t>
            </a:r>
          </a:p>
          <a:p>
            <a:r>
              <a:rPr lang="en-US" sz="1800" dirty="0"/>
              <a:t>The second purpose is to attract new students (through their parents or guardians) and to recruit quality staff. </a:t>
            </a:r>
          </a:p>
          <a:p>
            <a:pPr marL="0" indent="0">
              <a:buNone/>
            </a:pPr>
            <a:r>
              <a:rPr lang="en-US" sz="1800" b="1" dirty="0"/>
              <a:t>Ensure the following is done:</a:t>
            </a:r>
          </a:p>
          <a:p>
            <a:r>
              <a:rPr lang="en-US" sz="1800" dirty="0"/>
              <a:t>Review website to ensure all sponsor links and references are changed to the Charter Institute at Erskine</a:t>
            </a:r>
          </a:p>
          <a:p>
            <a:r>
              <a:rPr lang="en-US" sz="1800" dirty="0"/>
              <a:t>Remove outdated information</a:t>
            </a:r>
          </a:p>
          <a:p>
            <a:r>
              <a:rPr lang="en-US" sz="1800" dirty="0"/>
              <a:t>Update information as needed</a:t>
            </a:r>
          </a:p>
        </p:txBody>
      </p:sp>
      <p:pic>
        <p:nvPicPr>
          <p:cNvPr id="5" name="Picture 4" descr="A close up of a sign&#10;&#10;Description automatically generated">
            <a:extLst>
              <a:ext uri="{FF2B5EF4-FFF2-40B4-BE49-F238E27FC236}">
                <a16:creationId xmlns:a16="http://schemas.microsoft.com/office/drawing/2014/main" id="{39FFFDB5-00BF-4F55-9875-D74EFF68E5A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01" r="-1" b="-1"/>
          <a:stretch/>
        </p:blipFill>
        <p:spPr>
          <a:xfrm>
            <a:off x="6338316" y="1904281"/>
            <a:ext cx="5074070" cy="4272681"/>
          </a:xfrm>
          <a:prstGeom prst="rect">
            <a:avLst/>
          </a:prstGeom>
        </p:spPr>
      </p:pic>
      <p:sp>
        <p:nvSpPr>
          <p:cNvPr id="6" name="TextBox 5">
            <a:extLst>
              <a:ext uri="{FF2B5EF4-FFF2-40B4-BE49-F238E27FC236}">
                <a16:creationId xmlns:a16="http://schemas.microsoft.com/office/drawing/2014/main" id="{7E775183-61B1-4D93-8D26-A516657B980F}"/>
              </a:ext>
            </a:extLst>
          </p:cNvPr>
          <p:cNvSpPr txBox="1"/>
          <p:nvPr/>
        </p:nvSpPr>
        <p:spPr>
          <a:xfrm>
            <a:off x="9225569" y="5976907"/>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the1709blog.blogspot.co.uk/2013_02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71361514-E4FC-4029-9602-0A43848A009B}"/>
              </a:ext>
            </a:extLst>
          </p:cNvPr>
          <p:cNvSpPr>
            <a:spLocks noGrp="1"/>
          </p:cNvSpPr>
          <p:nvPr>
            <p:ph type="sldNum" sz="quarter" idx="12"/>
          </p:nvPr>
        </p:nvSpPr>
        <p:spPr/>
        <p:txBody>
          <a:bodyPr/>
          <a:lstStyle/>
          <a:p>
            <a:fld id="{9D384779-F870-4625-A8E2-D1FF2A844A97}" type="slidenum">
              <a:rPr lang="en-US" smtClean="0"/>
              <a:t>34</a:t>
            </a:fld>
            <a:endParaRPr lang="en-US"/>
          </a:p>
        </p:txBody>
      </p:sp>
    </p:spTree>
    <p:extLst>
      <p:ext uri="{BB962C8B-B14F-4D97-AF65-F5344CB8AC3E}">
        <p14:creationId xmlns:p14="http://schemas.microsoft.com/office/powerpoint/2010/main" val="1922490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B31D-DFE1-4560-8B1E-C803346BD15A}"/>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400" b="1" dirty="0"/>
              <a:t>Sexual Harassment Policy - Zero Tolerance</a:t>
            </a:r>
          </a:p>
        </p:txBody>
      </p:sp>
      <p:sp>
        <p:nvSpPr>
          <p:cNvPr id="3" name="Subtitle 2">
            <a:extLst>
              <a:ext uri="{FF2B5EF4-FFF2-40B4-BE49-F238E27FC236}">
                <a16:creationId xmlns:a16="http://schemas.microsoft.com/office/drawing/2014/main" id="{37B472AD-8D0F-4C91-B021-B2930FAE9A57}"/>
              </a:ext>
            </a:extLst>
          </p:cNvPr>
          <p:cNvSpPr>
            <a:spLocks noGrp="1"/>
          </p:cNvSpPr>
          <p:nvPr>
            <p:ph type="subTitle" idx="1"/>
          </p:nvPr>
        </p:nvSpPr>
        <p:spPr>
          <a:xfrm>
            <a:off x="838200" y="1825625"/>
            <a:ext cx="5015484" cy="4351338"/>
          </a:xfrm>
        </p:spPr>
        <p:txBody>
          <a:bodyPr vert="horz" lIns="91440" tIns="45720" rIns="91440" bIns="45720" rtlCol="0">
            <a:normAutofit fontScale="85000" lnSpcReduction="20000"/>
          </a:bodyPr>
          <a:lstStyle/>
          <a:p>
            <a:pPr marL="114300" algn="l"/>
            <a:r>
              <a:rPr lang="en-US" sz="1900" b="1" dirty="0"/>
              <a:t>Our Position</a:t>
            </a:r>
          </a:p>
          <a:p>
            <a:pPr marL="114300" algn="l"/>
            <a:r>
              <a:rPr lang="en-US" sz="1900" dirty="0"/>
              <a:t>The Charter Institute at Erskine will not tolerate or condone sexual harassment in the workplace.  Sexual harassment is considered a major offense which may result in disciplinary action or dismissal of the offending employee.</a:t>
            </a:r>
          </a:p>
          <a:p>
            <a:pPr marL="114300" algn="l"/>
            <a:r>
              <a:rPr lang="en-US" sz="1900" b="1" dirty="0"/>
              <a:t>What is it?</a:t>
            </a:r>
          </a:p>
          <a:p>
            <a:pPr marL="342900" indent="-228600" algn="l">
              <a:buFont typeface="Arial" panose="020B0604020202020204" pitchFamily="34" charset="0"/>
              <a:buChar char="•"/>
            </a:pPr>
            <a:r>
              <a:rPr lang="en-US" sz="1900" dirty="0"/>
              <a:t>Unwelcome sexual advances, requests for sexual favors or other sexual conduct, either verbal or physical, constitutes sexual harassment under the following circumstances:</a:t>
            </a:r>
          </a:p>
          <a:p>
            <a:pPr marL="342900" lvl="0" indent="-228600" algn="l">
              <a:buFont typeface="Arial" panose="020B0604020202020204" pitchFamily="34" charset="0"/>
              <a:buChar char="•"/>
            </a:pPr>
            <a:r>
              <a:rPr lang="en-US" sz="1900" dirty="0"/>
              <a:t>The harasser requires the employee to submit to the conduct as an explicit or implicit condition of employment, status or promotion.</a:t>
            </a:r>
          </a:p>
          <a:p>
            <a:pPr marL="342900" lvl="0" indent="-228600" algn="l">
              <a:buFont typeface="Arial" panose="020B0604020202020204" pitchFamily="34" charset="0"/>
              <a:buChar char="•"/>
            </a:pPr>
            <a:r>
              <a:rPr lang="en-US" sz="1900" dirty="0"/>
              <a:t>The harasser uses the employee’s submission to, or rejection of, the conduct as a basis for an employment decision.</a:t>
            </a:r>
          </a:p>
          <a:p>
            <a:pPr marL="342900" lvl="0" indent="-228600" algn="l">
              <a:buFont typeface="Arial" panose="020B0604020202020204" pitchFamily="34" charset="0"/>
              <a:buChar char="•"/>
            </a:pPr>
            <a:r>
              <a:rPr lang="en-US" sz="1900" dirty="0"/>
              <a:t>The harassment substantially interferes with an employee’s work performance or creates an intimidating, hostile or offensive work environment.  </a:t>
            </a:r>
          </a:p>
          <a:p>
            <a:pPr indent="-228600" algn="l">
              <a:buFont typeface="Arial" panose="020B0604020202020204" pitchFamily="34" charset="0"/>
              <a:buChar char="•"/>
            </a:pPr>
            <a:endParaRPr lang="en-US" sz="1900" dirty="0"/>
          </a:p>
          <a:p>
            <a:pPr indent="-228600" algn="l">
              <a:buFont typeface="Arial" panose="020B0604020202020204" pitchFamily="34" charset="0"/>
              <a:buChar char="•"/>
            </a:pPr>
            <a:endParaRPr lang="en-US" sz="1400" dirty="0"/>
          </a:p>
        </p:txBody>
      </p:sp>
      <p:pic>
        <p:nvPicPr>
          <p:cNvPr id="5" name="Picture 4" descr="A close up of a sign&#10;&#10;Description automatically generated">
            <a:extLst>
              <a:ext uri="{FF2B5EF4-FFF2-40B4-BE49-F238E27FC236}">
                <a16:creationId xmlns:a16="http://schemas.microsoft.com/office/drawing/2014/main" id="{E9EFA822-3379-4DC7-B58E-44C67D6FE07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11" r="8570" b="1"/>
          <a:stretch/>
        </p:blipFill>
        <p:spPr>
          <a:xfrm>
            <a:off x="6338318" y="1904281"/>
            <a:ext cx="5074070" cy="4272681"/>
          </a:xfrm>
          <a:prstGeom prst="rect">
            <a:avLst/>
          </a:prstGeom>
        </p:spPr>
      </p:pic>
      <p:sp>
        <p:nvSpPr>
          <p:cNvPr id="6" name="TextBox 5">
            <a:extLst>
              <a:ext uri="{FF2B5EF4-FFF2-40B4-BE49-F238E27FC236}">
                <a16:creationId xmlns:a16="http://schemas.microsoft.com/office/drawing/2014/main" id="{08E2192B-82A9-44B4-BDC7-7EDB395F541F}"/>
              </a:ext>
            </a:extLst>
          </p:cNvPr>
          <p:cNvSpPr txBox="1"/>
          <p:nvPr/>
        </p:nvSpPr>
        <p:spPr>
          <a:xfrm>
            <a:off x="9086108" y="5976907"/>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the-generous-husband.com/2017/02/05/do-you-need-a-zero-tolerance-polic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4" name="Slide Number Placeholder 3">
            <a:extLst>
              <a:ext uri="{FF2B5EF4-FFF2-40B4-BE49-F238E27FC236}">
                <a16:creationId xmlns:a16="http://schemas.microsoft.com/office/drawing/2014/main" id="{5B5B3E77-4B60-49A7-B146-3EB6B29CF16D}"/>
              </a:ext>
            </a:extLst>
          </p:cNvPr>
          <p:cNvSpPr>
            <a:spLocks noGrp="1"/>
          </p:cNvSpPr>
          <p:nvPr>
            <p:ph type="sldNum" sz="quarter" idx="12"/>
          </p:nvPr>
        </p:nvSpPr>
        <p:spPr/>
        <p:txBody>
          <a:bodyPr/>
          <a:lstStyle/>
          <a:p>
            <a:fld id="{9D384779-F870-4625-A8E2-D1FF2A844A97}" type="slidenum">
              <a:rPr lang="en-US" smtClean="0"/>
              <a:t>35</a:t>
            </a:fld>
            <a:endParaRPr lang="en-US"/>
          </a:p>
        </p:txBody>
      </p:sp>
    </p:spTree>
    <p:extLst>
      <p:ext uri="{BB962C8B-B14F-4D97-AF65-F5344CB8AC3E}">
        <p14:creationId xmlns:p14="http://schemas.microsoft.com/office/powerpoint/2010/main" val="891876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FBD7-B7FD-4918-A3DE-748C8CF07E37}"/>
              </a:ext>
            </a:extLst>
          </p:cNvPr>
          <p:cNvSpPr>
            <a:spLocks noGrp="1"/>
          </p:cNvSpPr>
          <p:nvPr>
            <p:ph type="title"/>
          </p:nvPr>
        </p:nvSpPr>
        <p:spPr>
          <a:xfrm>
            <a:off x="838200" y="365125"/>
            <a:ext cx="10515600" cy="1325563"/>
          </a:xfrm>
        </p:spPr>
        <p:txBody>
          <a:bodyPr>
            <a:normAutofit/>
          </a:bodyPr>
          <a:lstStyle/>
          <a:p>
            <a:r>
              <a:rPr lang="en-US" b="1" dirty="0"/>
              <a:t>Sexual Harassment Policy - Zero Tolerance</a:t>
            </a:r>
            <a:br>
              <a:rPr lang="en-US" b="1" dirty="0"/>
            </a:br>
            <a:r>
              <a:rPr lang="en-US" b="1" dirty="0"/>
              <a:t>Continued</a:t>
            </a:r>
          </a:p>
        </p:txBody>
      </p:sp>
      <p:pic>
        <p:nvPicPr>
          <p:cNvPr id="4" name="Picture 3" descr="A close up of a sign&#10;&#10;Description automatically generated">
            <a:extLst>
              <a:ext uri="{FF2B5EF4-FFF2-40B4-BE49-F238E27FC236}">
                <a16:creationId xmlns:a16="http://schemas.microsoft.com/office/drawing/2014/main" id="{1A146733-D219-43C3-9E97-53AB16923EB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10" r="8571" b="1"/>
          <a:stretch/>
        </p:blipFill>
        <p:spPr>
          <a:xfrm>
            <a:off x="828772" y="1904281"/>
            <a:ext cx="5074070" cy="4272681"/>
          </a:xfrm>
          <a:prstGeom prst="rect">
            <a:avLst/>
          </a:prstGeom>
        </p:spPr>
      </p:pic>
      <p:sp>
        <p:nvSpPr>
          <p:cNvPr id="3" name="Content Placeholder 2">
            <a:extLst>
              <a:ext uri="{FF2B5EF4-FFF2-40B4-BE49-F238E27FC236}">
                <a16:creationId xmlns:a16="http://schemas.microsoft.com/office/drawing/2014/main" id="{C2B73053-869A-4B7E-8260-99C0B7FD4D04}"/>
              </a:ext>
            </a:extLst>
          </p:cNvPr>
          <p:cNvSpPr>
            <a:spLocks noGrp="1"/>
          </p:cNvSpPr>
          <p:nvPr>
            <p:ph idx="1"/>
          </p:nvPr>
        </p:nvSpPr>
        <p:spPr>
          <a:xfrm>
            <a:off x="6338316" y="1825625"/>
            <a:ext cx="5015484" cy="4351338"/>
          </a:xfrm>
        </p:spPr>
        <p:txBody>
          <a:bodyPr>
            <a:normAutofit lnSpcReduction="10000"/>
          </a:bodyPr>
          <a:lstStyle/>
          <a:p>
            <a:r>
              <a:rPr lang="en-US" sz="2000" dirty="0"/>
              <a:t>The employee’s submission to, or rejection of, the conduct is the basis for any decision affecting benefits, services, honors, programs or other available activities.</a:t>
            </a:r>
          </a:p>
          <a:p>
            <a:pPr marL="0" indent="0">
              <a:buNone/>
            </a:pPr>
            <a:r>
              <a:rPr lang="en-US" sz="2000" dirty="0"/>
              <a:t>Process to follow:</a:t>
            </a:r>
          </a:p>
          <a:p>
            <a:r>
              <a:rPr lang="en-US" sz="2000" dirty="0"/>
              <a:t>An employee who feels that he/she is being harassed should immediately report such incident to the immediate supervisor of the accused employee, the School Leader, Director, or the Director of Human Resources. </a:t>
            </a:r>
          </a:p>
          <a:p>
            <a:r>
              <a:rPr lang="en-US" sz="2000" dirty="0"/>
              <a:t>Nothing in Institute policy requires the employee alleging sexual harassment to present the matter to the person who is the subject of the complaint.    </a:t>
            </a:r>
          </a:p>
          <a:p>
            <a:pPr marL="0" indent="0">
              <a:buNone/>
            </a:pP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866CBF75-1809-4912-A41B-7D1CF0404390}"/>
              </a:ext>
            </a:extLst>
          </p:cNvPr>
          <p:cNvSpPr>
            <a:spLocks noGrp="1"/>
          </p:cNvSpPr>
          <p:nvPr>
            <p:ph type="sldNum" sz="quarter" idx="12"/>
          </p:nvPr>
        </p:nvSpPr>
        <p:spPr/>
        <p:txBody>
          <a:bodyPr/>
          <a:lstStyle/>
          <a:p>
            <a:fld id="{9D384779-F870-4625-A8E2-D1FF2A844A97}" type="slidenum">
              <a:rPr lang="en-US" smtClean="0"/>
              <a:t>36</a:t>
            </a:fld>
            <a:endParaRPr lang="en-US"/>
          </a:p>
        </p:txBody>
      </p:sp>
    </p:spTree>
    <p:extLst>
      <p:ext uri="{BB962C8B-B14F-4D97-AF65-F5344CB8AC3E}">
        <p14:creationId xmlns:p14="http://schemas.microsoft.com/office/powerpoint/2010/main" val="142013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B2B3-6DD9-45AB-AEE9-894D514433A1}"/>
              </a:ext>
            </a:extLst>
          </p:cNvPr>
          <p:cNvSpPr>
            <a:spLocks noGrp="1"/>
          </p:cNvSpPr>
          <p:nvPr>
            <p:ph type="title"/>
          </p:nvPr>
        </p:nvSpPr>
        <p:spPr>
          <a:xfrm>
            <a:off x="838200" y="365125"/>
            <a:ext cx="10515600" cy="1325563"/>
          </a:xfrm>
        </p:spPr>
        <p:txBody>
          <a:bodyPr>
            <a:normAutofit/>
          </a:bodyPr>
          <a:lstStyle/>
          <a:p>
            <a:pPr algn="ctr"/>
            <a:r>
              <a:rPr lang="en-US" b="1" dirty="0"/>
              <a:t>Sexual Harassment Policy - Zero Tolerance</a:t>
            </a:r>
            <a:br>
              <a:rPr lang="en-US" b="1" dirty="0"/>
            </a:br>
            <a:r>
              <a:rPr lang="en-US" b="1" dirty="0"/>
              <a:t>Continued</a:t>
            </a:r>
          </a:p>
        </p:txBody>
      </p:sp>
      <p:pic>
        <p:nvPicPr>
          <p:cNvPr id="4" name="Picture 3" descr="A close up of a sign&#10;&#10;Description automatically generated">
            <a:extLst>
              <a:ext uri="{FF2B5EF4-FFF2-40B4-BE49-F238E27FC236}">
                <a16:creationId xmlns:a16="http://schemas.microsoft.com/office/drawing/2014/main" id="{2CC641EA-94A6-4F2D-BE9F-F89B81DC56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10" r="8571" b="1"/>
          <a:stretch/>
        </p:blipFill>
        <p:spPr>
          <a:xfrm>
            <a:off x="828772" y="1904281"/>
            <a:ext cx="5074070" cy="4272681"/>
          </a:xfrm>
          <a:prstGeom prst="rect">
            <a:avLst/>
          </a:prstGeom>
        </p:spPr>
      </p:pic>
      <p:sp>
        <p:nvSpPr>
          <p:cNvPr id="3" name="Content Placeholder 2">
            <a:extLst>
              <a:ext uri="{FF2B5EF4-FFF2-40B4-BE49-F238E27FC236}">
                <a16:creationId xmlns:a16="http://schemas.microsoft.com/office/drawing/2014/main" id="{FA9E90FA-618A-47FC-8E5C-BD42A9984A0F}"/>
              </a:ext>
            </a:extLst>
          </p:cNvPr>
          <p:cNvSpPr>
            <a:spLocks noGrp="1"/>
          </p:cNvSpPr>
          <p:nvPr>
            <p:ph idx="1"/>
          </p:nvPr>
        </p:nvSpPr>
        <p:spPr>
          <a:xfrm>
            <a:off x="6338316" y="1825625"/>
            <a:ext cx="5015484" cy="4351338"/>
          </a:xfrm>
        </p:spPr>
        <p:txBody>
          <a:bodyPr>
            <a:normAutofit fontScale="92500" lnSpcReduction="20000"/>
          </a:bodyPr>
          <a:lstStyle/>
          <a:p>
            <a:r>
              <a:rPr lang="en-US" sz="2400" dirty="0"/>
              <a:t>The Institute will promptly and thoroughly investigate all complaints of sexual harassment.</a:t>
            </a:r>
          </a:p>
          <a:p>
            <a:r>
              <a:rPr lang="en-US" sz="2400" dirty="0"/>
              <a:t>All complaints will be confidential and only those persons necessary for the investigation and resolution of the complaint will be given information about it.</a:t>
            </a:r>
          </a:p>
          <a:p>
            <a:r>
              <a:rPr lang="en-US" sz="2400" dirty="0"/>
              <a:t>The person who is the subject of the complaint has the right to appeal any and/or all disciplinary actions.</a:t>
            </a:r>
          </a:p>
          <a:p>
            <a:r>
              <a:rPr lang="en-US" sz="2400" dirty="0"/>
              <a:t>The request for an appeal must be submitted to the School Leader in writing within 10 days of any action taken. </a:t>
            </a:r>
          </a:p>
          <a:p>
            <a:endParaRPr lang="en-US" sz="2400" dirty="0"/>
          </a:p>
          <a:p>
            <a:pPr marL="0" indent="0">
              <a:buNone/>
            </a:pPr>
            <a:endParaRPr lang="en-US" sz="2400" dirty="0"/>
          </a:p>
        </p:txBody>
      </p:sp>
      <p:sp>
        <p:nvSpPr>
          <p:cNvPr id="5" name="Slide Number Placeholder 4">
            <a:extLst>
              <a:ext uri="{FF2B5EF4-FFF2-40B4-BE49-F238E27FC236}">
                <a16:creationId xmlns:a16="http://schemas.microsoft.com/office/drawing/2014/main" id="{2DC0508A-5148-4081-88E1-99B2C7BE80EC}"/>
              </a:ext>
            </a:extLst>
          </p:cNvPr>
          <p:cNvSpPr>
            <a:spLocks noGrp="1"/>
          </p:cNvSpPr>
          <p:nvPr>
            <p:ph type="sldNum" sz="quarter" idx="12"/>
          </p:nvPr>
        </p:nvSpPr>
        <p:spPr/>
        <p:txBody>
          <a:bodyPr/>
          <a:lstStyle/>
          <a:p>
            <a:fld id="{9D384779-F870-4625-A8E2-D1FF2A844A97}" type="slidenum">
              <a:rPr lang="en-US" smtClean="0"/>
              <a:t>37</a:t>
            </a:fld>
            <a:endParaRPr lang="en-US"/>
          </a:p>
        </p:txBody>
      </p:sp>
    </p:spTree>
    <p:extLst>
      <p:ext uri="{BB962C8B-B14F-4D97-AF65-F5344CB8AC3E}">
        <p14:creationId xmlns:p14="http://schemas.microsoft.com/office/powerpoint/2010/main" val="1323266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44C8-02AE-4AA1-9CE5-BE3CA15E7C65}"/>
              </a:ext>
            </a:extLst>
          </p:cNvPr>
          <p:cNvSpPr>
            <a:spLocks noGrp="1"/>
          </p:cNvSpPr>
          <p:nvPr>
            <p:ph type="title"/>
          </p:nvPr>
        </p:nvSpPr>
        <p:spPr>
          <a:xfrm>
            <a:off x="838200" y="365125"/>
            <a:ext cx="10515600" cy="1325563"/>
          </a:xfrm>
        </p:spPr>
        <p:txBody>
          <a:bodyPr>
            <a:normAutofit/>
          </a:bodyPr>
          <a:lstStyle/>
          <a:p>
            <a:pPr algn="ctr"/>
            <a:r>
              <a:rPr lang="en-US" b="1" dirty="0"/>
              <a:t>Sexual Harassment Policy - Zero Tolerance</a:t>
            </a:r>
            <a:br>
              <a:rPr lang="en-US" b="1" dirty="0"/>
            </a:br>
            <a:r>
              <a:rPr lang="en-US" b="1" dirty="0"/>
              <a:t>Continued </a:t>
            </a:r>
          </a:p>
        </p:txBody>
      </p:sp>
      <p:sp>
        <p:nvSpPr>
          <p:cNvPr id="3" name="Content Placeholder 2">
            <a:extLst>
              <a:ext uri="{FF2B5EF4-FFF2-40B4-BE49-F238E27FC236}">
                <a16:creationId xmlns:a16="http://schemas.microsoft.com/office/drawing/2014/main" id="{B98FDEC3-01D6-470E-AC97-93740C320A5F}"/>
              </a:ext>
            </a:extLst>
          </p:cNvPr>
          <p:cNvSpPr>
            <a:spLocks noGrp="1"/>
          </p:cNvSpPr>
          <p:nvPr>
            <p:ph idx="1"/>
          </p:nvPr>
        </p:nvSpPr>
        <p:spPr>
          <a:xfrm>
            <a:off x="838200" y="1825625"/>
            <a:ext cx="5015484" cy="4351338"/>
          </a:xfrm>
        </p:spPr>
        <p:txBody>
          <a:bodyPr>
            <a:normAutofit fontScale="92500" lnSpcReduction="10000"/>
          </a:bodyPr>
          <a:lstStyle/>
          <a:p>
            <a:r>
              <a:rPr lang="en-US" sz="2000" dirty="0"/>
              <a:t>The School Leader or his/her designee will arrange a meeting within 10 days of receipt of the appeal. The School Leader or his/her designee may, at his/her discretion, hear witnesses and evidence directly. </a:t>
            </a:r>
          </a:p>
          <a:p>
            <a:r>
              <a:rPr lang="en-US" sz="2000" dirty="0"/>
              <a:t>After following the above procedure, an employee may request a Board review of the appeal.  This request must be made in writing within five (5) days of receipt of the decision of the School Leader or his/her designee.</a:t>
            </a:r>
          </a:p>
          <a:p>
            <a:r>
              <a:rPr lang="en-US" sz="2000" dirty="0"/>
              <a:t>The appeal will take place during the next available Board meeting.  The Board decision will be final.</a:t>
            </a:r>
            <a:endParaRPr lang="en-US" sz="2000" u="sng" dirty="0"/>
          </a:p>
          <a:p>
            <a:r>
              <a:rPr lang="en-US" sz="2000" u="sng" dirty="0"/>
              <a:t>The Institute prohibits retaliation or reprisal in any form against an employee who has filed a complaint of sexual harassment. </a:t>
            </a:r>
          </a:p>
          <a:p>
            <a:pPr marL="0" indent="0">
              <a:buNone/>
            </a:pPr>
            <a:endParaRPr lang="en-US" sz="2000" dirty="0"/>
          </a:p>
          <a:p>
            <a:endParaRPr lang="en-US" sz="1700" dirty="0"/>
          </a:p>
        </p:txBody>
      </p:sp>
      <p:pic>
        <p:nvPicPr>
          <p:cNvPr id="4" name="Picture 3" descr="A close up of a sign&#10;&#10;Description automatically generated">
            <a:extLst>
              <a:ext uri="{FF2B5EF4-FFF2-40B4-BE49-F238E27FC236}">
                <a16:creationId xmlns:a16="http://schemas.microsoft.com/office/drawing/2014/main" id="{1C0929E2-97E4-4297-A153-451A11C56D5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11" r="8570" b="1"/>
          <a:stretch/>
        </p:blipFill>
        <p:spPr>
          <a:xfrm>
            <a:off x="6338316" y="1904281"/>
            <a:ext cx="5074070" cy="4272681"/>
          </a:xfrm>
          <a:prstGeom prst="rect">
            <a:avLst/>
          </a:prstGeom>
        </p:spPr>
      </p:pic>
      <p:sp>
        <p:nvSpPr>
          <p:cNvPr id="5" name="Slide Number Placeholder 4">
            <a:extLst>
              <a:ext uri="{FF2B5EF4-FFF2-40B4-BE49-F238E27FC236}">
                <a16:creationId xmlns:a16="http://schemas.microsoft.com/office/drawing/2014/main" id="{4D549387-E466-48D5-A8F7-2FB4A7D33AE6}"/>
              </a:ext>
            </a:extLst>
          </p:cNvPr>
          <p:cNvSpPr>
            <a:spLocks noGrp="1"/>
          </p:cNvSpPr>
          <p:nvPr>
            <p:ph type="sldNum" sz="quarter" idx="12"/>
          </p:nvPr>
        </p:nvSpPr>
        <p:spPr/>
        <p:txBody>
          <a:bodyPr/>
          <a:lstStyle/>
          <a:p>
            <a:fld id="{9D384779-F870-4625-A8E2-D1FF2A844A97}" type="slidenum">
              <a:rPr lang="en-US" smtClean="0"/>
              <a:t>38</a:t>
            </a:fld>
            <a:endParaRPr lang="en-US"/>
          </a:p>
        </p:txBody>
      </p:sp>
    </p:spTree>
    <p:extLst>
      <p:ext uri="{BB962C8B-B14F-4D97-AF65-F5344CB8AC3E}">
        <p14:creationId xmlns:p14="http://schemas.microsoft.com/office/powerpoint/2010/main" val="4250564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7891-84C6-4B44-8DA6-8F09C0E48F34}"/>
              </a:ext>
            </a:extLst>
          </p:cNvPr>
          <p:cNvSpPr>
            <a:spLocks noGrp="1"/>
          </p:cNvSpPr>
          <p:nvPr>
            <p:ph type="title"/>
          </p:nvPr>
        </p:nvSpPr>
        <p:spPr>
          <a:xfrm>
            <a:off x="838200" y="365125"/>
            <a:ext cx="10515600" cy="1325563"/>
          </a:xfrm>
        </p:spPr>
        <p:txBody>
          <a:bodyPr>
            <a:normAutofit/>
          </a:bodyPr>
          <a:lstStyle/>
          <a:p>
            <a:pPr algn="ctr"/>
            <a:r>
              <a:rPr lang="en-US" b="1" dirty="0"/>
              <a:t>School Safety Plans</a:t>
            </a:r>
          </a:p>
        </p:txBody>
      </p:sp>
      <p:sp>
        <p:nvSpPr>
          <p:cNvPr id="3" name="Content Placeholder 2">
            <a:extLst>
              <a:ext uri="{FF2B5EF4-FFF2-40B4-BE49-F238E27FC236}">
                <a16:creationId xmlns:a16="http://schemas.microsoft.com/office/drawing/2014/main" id="{5419B79B-0375-4C9D-9728-5ED639BC9260}"/>
              </a:ext>
            </a:extLst>
          </p:cNvPr>
          <p:cNvSpPr>
            <a:spLocks noGrp="1"/>
          </p:cNvSpPr>
          <p:nvPr>
            <p:ph idx="1"/>
          </p:nvPr>
        </p:nvSpPr>
        <p:spPr>
          <a:xfrm>
            <a:off x="838200" y="1825625"/>
            <a:ext cx="3797807" cy="4351338"/>
          </a:xfrm>
        </p:spPr>
        <p:txBody>
          <a:bodyPr>
            <a:normAutofit/>
          </a:bodyPr>
          <a:lstStyle/>
          <a:p>
            <a:pPr fontAlgn="auto"/>
            <a:r>
              <a:rPr lang="en-US" sz="2000" b="1" dirty="0"/>
              <a:t>2018 was by far the worst year on record for gun violence in schools</a:t>
            </a:r>
          </a:p>
          <a:p>
            <a:pPr fontAlgn="auto"/>
            <a:r>
              <a:rPr lang="en-US" sz="2000" dirty="0"/>
              <a:t>A database, going back to 1970, shows there were more incidents and more deaths in 2018 than any other year on record.</a:t>
            </a:r>
          </a:p>
          <a:p>
            <a:pPr marL="0" indent="0" fontAlgn="auto">
              <a:buNone/>
            </a:pPr>
            <a:endParaRPr lang="en-US" sz="2000" dirty="0"/>
          </a:p>
          <a:p>
            <a:pPr marL="0" indent="0">
              <a:buNone/>
            </a:pPr>
            <a:endParaRPr lang="en-US" sz="2000" dirty="0"/>
          </a:p>
        </p:txBody>
      </p:sp>
      <p:pic>
        <p:nvPicPr>
          <p:cNvPr id="5" name="Picture 4" descr="A close up of a sign&#10;&#10;Description automatically generated">
            <a:extLst>
              <a:ext uri="{FF2B5EF4-FFF2-40B4-BE49-F238E27FC236}">
                <a16:creationId xmlns:a16="http://schemas.microsoft.com/office/drawing/2014/main" id="{03382580-79D8-4D3D-9B17-3E09D0E5743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603" r="1" b="1"/>
          <a:stretch/>
        </p:blipFill>
        <p:spPr>
          <a:xfrm>
            <a:off x="5349240" y="1690688"/>
            <a:ext cx="6233160" cy="4272681"/>
          </a:xfrm>
          <a:prstGeom prst="rect">
            <a:avLst/>
          </a:prstGeom>
        </p:spPr>
      </p:pic>
      <p:sp>
        <p:nvSpPr>
          <p:cNvPr id="6" name="TextBox 5">
            <a:extLst>
              <a:ext uri="{FF2B5EF4-FFF2-40B4-BE49-F238E27FC236}">
                <a16:creationId xmlns:a16="http://schemas.microsoft.com/office/drawing/2014/main" id="{A0C7D533-8E91-45B5-89E3-68A1D042EEBE}"/>
              </a:ext>
            </a:extLst>
          </p:cNvPr>
          <p:cNvSpPr txBox="1"/>
          <p:nvPr/>
        </p:nvSpPr>
        <p:spPr>
          <a:xfrm>
            <a:off x="11133868" y="6190500"/>
            <a:ext cx="21993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hatislove-2010.blogspot.com/2013/01/how-to-make-internet-safer-for-children.html">
                  <a:extLst>
                    <a:ext uri="{A12FA001-AC4F-418D-AE19-62706E023703}">
                      <ahyp:hlinkClr xmlns:ahyp="http://schemas.microsoft.com/office/drawing/2018/hyperlinkcolor" val="tx"/>
                    </a:ext>
                  </a:extLst>
                </a:hlinkClick>
              </a:rPr>
              <a:t>s</a:t>
            </a:r>
            <a:endParaRPr lang="en-US" sz="700" dirty="0">
              <a:solidFill>
                <a:srgbClr val="FFFFFF"/>
              </a:solidFill>
            </a:endParaRPr>
          </a:p>
        </p:txBody>
      </p:sp>
      <p:sp>
        <p:nvSpPr>
          <p:cNvPr id="4" name="Slide Number Placeholder 3">
            <a:extLst>
              <a:ext uri="{FF2B5EF4-FFF2-40B4-BE49-F238E27FC236}">
                <a16:creationId xmlns:a16="http://schemas.microsoft.com/office/drawing/2014/main" id="{57539DC7-6B73-4498-ADA3-F02237B2D0BC}"/>
              </a:ext>
            </a:extLst>
          </p:cNvPr>
          <p:cNvSpPr>
            <a:spLocks noGrp="1"/>
          </p:cNvSpPr>
          <p:nvPr>
            <p:ph type="sldNum" sz="quarter" idx="12"/>
          </p:nvPr>
        </p:nvSpPr>
        <p:spPr/>
        <p:txBody>
          <a:bodyPr/>
          <a:lstStyle/>
          <a:p>
            <a:fld id="{9D384779-F870-4625-A8E2-D1FF2A844A97}" type="slidenum">
              <a:rPr lang="en-US" smtClean="0"/>
              <a:t>39</a:t>
            </a:fld>
            <a:endParaRPr lang="en-US"/>
          </a:p>
        </p:txBody>
      </p:sp>
    </p:spTree>
    <p:extLst>
      <p:ext uri="{BB962C8B-B14F-4D97-AF65-F5344CB8AC3E}">
        <p14:creationId xmlns:p14="http://schemas.microsoft.com/office/powerpoint/2010/main" val="287939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3" name="Rectangle 2"/>
          <p:cNvSpPr/>
          <p:nvPr/>
        </p:nvSpPr>
        <p:spPr>
          <a:xfrm>
            <a:off x="2032001" y="2743202"/>
            <a:ext cx="8242300" cy="2554545"/>
          </a:xfrm>
          <a:prstGeom prst="rect">
            <a:avLst/>
          </a:prstGeom>
        </p:spPr>
        <p:txBody>
          <a:bodyPr wrap="square">
            <a:spAutoFit/>
          </a:bodyPr>
          <a:lstStyle/>
          <a:p>
            <a:pPr algn="ctr"/>
            <a:r>
              <a:rPr lang="en-US" sz="4000" dirty="0"/>
              <a:t>One of the most important documents for completion is the …</a:t>
            </a:r>
          </a:p>
          <a:p>
            <a:pPr algn="ctr"/>
            <a:endParaRPr lang="en-US" sz="4000" dirty="0"/>
          </a:p>
          <a:p>
            <a:pPr algn="ctr"/>
            <a:r>
              <a:rPr lang="en-US" sz="4000" b="1" u="sng" cap="all" spc="500" dirty="0">
                <a:solidFill>
                  <a:srgbClr val="00B050"/>
                </a:solidFill>
              </a:rPr>
              <a:t>OFRM SPC</a:t>
            </a: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1200" y="48387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1" y="48069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96A37D-4DA7-4C5B-97C2-E6B454F40141}"/>
              </a:ext>
            </a:extLst>
          </p:cNvPr>
          <p:cNvSpPr>
            <a:spLocks noGrp="1"/>
          </p:cNvSpPr>
          <p:nvPr>
            <p:ph type="sldNum" sz="quarter" idx="12"/>
          </p:nvPr>
        </p:nvSpPr>
        <p:spPr/>
        <p:txBody>
          <a:bodyPr/>
          <a:lstStyle/>
          <a:p>
            <a:fld id="{9D384779-F870-4625-A8E2-D1FF2A844A97}" type="slidenum">
              <a:rPr lang="en-US" smtClean="0"/>
              <a:t>4</a:t>
            </a:fld>
            <a:endParaRPr lang="en-US"/>
          </a:p>
        </p:txBody>
      </p:sp>
    </p:spTree>
    <p:extLst>
      <p:ext uri="{BB962C8B-B14F-4D97-AF65-F5344CB8AC3E}">
        <p14:creationId xmlns:p14="http://schemas.microsoft.com/office/powerpoint/2010/main" val="3046066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E64D-90FD-441C-824E-3CFC6B4EB3CB}"/>
              </a:ext>
            </a:extLst>
          </p:cNvPr>
          <p:cNvSpPr>
            <a:spLocks noGrp="1"/>
          </p:cNvSpPr>
          <p:nvPr>
            <p:ph type="title"/>
          </p:nvPr>
        </p:nvSpPr>
        <p:spPr>
          <a:xfrm>
            <a:off x="838200" y="365125"/>
            <a:ext cx="10515600" cy="1325563"/>
          </a:xfrm>
        </p:spPr>
        <p:txBody>
          <a:bodyPr>
            <a:normAutofit/>
          </a:bodyPr>
          <a:lstStyle/>
          <a:p>
            <a:pPr algn="ctr"/>
            <a:r>
              <a:rPr lang="en-US" b="1" dirty="0"/>
              <a:t>What Should You Do?</a:t>
            </a:r>
          </a:p>
        </p:txBody>
      </p:sp>
      <p:sp>
        <p:nvSpPr>
          <p:cNvPr id="3" name="Content Placeholder 2">
            <a:extLst>
              <a:ext uri="{FF2B5EF4-FFF2-40B4-BE49-F238E27FC236}">
                <a16:creationId xmlns:a16="http://schemas.microsoft.com/office/drawing/2014/main" id="{FCFFD11D-81A3-46C1-9577-2DE01098CD3C}"/>
              </a:ext>
            </a:extLst>
          </p:cNvPr>
          <p:cNvSpPr>
            <a:spLocks noGrp="1"/>
          </p:cNvSpPr>
          <p:nvPr>
            <p:ph idx="1"/>
          </p:nvPr>
        </p:nvSpPr>
        <p:spPr>
          <a:xfrm>
            <a:off x="838200" y="1825625"/>
            <a:ext cx="3797807" cy="4351338"/>
          </a:xfrm>
        </p:spPr>
        <p:txBody>
          <a:bodyPr>
            <a:normAutofit/>
          </a:bodyPr>
          <a:lstStyle/>
          <a:p>
            <a:r>
              <a:rPr lang="en-US" sz="2000" dirty="0"/>
              <a:t>Develop a School Safety Plan</a:t>
            </a:r>
          </a:p>
          <a:p>
            <a:r>
              <a:rPr lang="en-US" sz="2000" dirty="0"/>
              <a:t>Visit the SC  Department of Education Safe Schools Resource Site by clicking </a:t>
            </a:r>
            <a:r>
              <a:rPr lang="en-US" sz="2000" dirty="0">
                <a:hlinkClick r:id="rId3"/>
              </a:rPr>
              <a:t>here</a:t>
            </a:r>
            <a:endParaRPr lang="en-US" sz="2000" dirty="0"/>
          </a:p>
          <a:p>
            <a:r>
              <a:rPr lang="en-US" sz="2000" dirty="0"/>
              <a:t>Resources Include, but are not limited to:</a:t>
            </a:r>
          </a:p>
          <a:p>
            <a:pPr lvl="1"/>
            <a:r>
              <a:rPr lang="en-US" sz="2000" dirty="0"/>
              <a:t>Active Shooter Characteristics</a:t>
            </a:r>
          </a:p>
          <a:p>
            <a:pPr lvl="1"/>
            <a:r>
              <a:rPr lang="en-US" sz="2000" dirty="0"/>
              <a:t>What We Know About Active Shooters</a:t>
            </a:r>
          </a:p>
          <a:p>
            <a:pPr lvl="1"/>
            <a:r>
              <a:rPr lang="en-US" sz="2000" dirty="0"/>
              <a:t>How to Respond to Active Shooters</a:t>
            </a:r>
          </a:p>
        </p:txBody>
      </p:sp>
      <p:pic>
        <p:nvPicPr>
          <p:cNvPr id="5" name="Picture 4" descr="A close up of text on a black surface&#10;&#10;Description automatically generated">
            <a:extLst>
              <a:ext uri="{FF2B5EF4-FFF2-40B4-BE49-F238E27FC236}">
                <a16:creationId xmlns:a16="http://schemas.microsoft.com/office/drawing/2014/main" id="{5462AD5B-11C6-4A73-8B62-30E1FB8BEE9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113" r="1" b="1"/>
          <a:stretch/>
        </p:blipFill>
        <p:spPr>
          <a:xfrm>
            <a:off x="5120640" y="1904281"/>
            <a:ext cx="6233160" cy="4272681"/>
          </a:xfrm>
          <a:prstGeom prst="rect">
            <a:avLst/>
          </a:prstGeom>
        </p:spPr>
      </p:pic>
      <p:sp>
        <p:nvSpPr>
          <p:cNvPr id="6" name="TextBox 5">
            <a:extLst>
              <a:ext uri="{FF2B5EF4-FFF2-40B4-BE49-F238E27FC236}">
                <a16:creationId xmlns:a16="http://schemas.microsoft.com/office/drawing/2014/main" id="{D318AEE6-1283-4B63-BBBE-8105E0F275A7}"/>
              </a:ext>
            </a:extLst>
          </p:cNvPr>
          <p:cNvSpPr txBox="1"/>
          <p:nvPr/>
        </p:nvSpPr>
        <p:spPr>
          <a:xfrm>
            <a:off x="11169070" y="5976907"/>
            <a:ext cx="184730"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
        <p:nvSpPr>
          <p:cNvPr id="4" name="Slide Number Placeholder 3">
            <a:extLst>
              <a:ext uri="{FF2B5EF4-FFF2-40B4-BE49-F238E27FC236}">
                <a16:creationId xmlns:a16="http://schemas.microsoft.com/office/drawing/2014/main" id="{4D7081D2-2027-405C-BEB2-0F0B2934C1C0}"/>
              </a:ext>
            </a:extLst>
          </p:cNvPr>
          <p:cNvSpPr>
            <a:spLocks noGrp="1"/>
          </p:cNvSpPr>
          <p:nvPr>
            <p:ph type="sldNum" sz="quarter" idx="12"/>
          </p:nvPr>
        </p:nvSpPr>
        <p:spPr/>
        <p:txBody>
          <a:bodyPr/>
          <a:lstStyle/>
          <a:p>
            <a:fld id="{9D384779-F870-4625-A8E2-D1FF2A844A97}" type="slidenum">
              <a:rPr lang="en-US" smtClean="0"/>
              <a:t>40</a:t>
            </a:fld>
            <a:endParaRPr lang="en-US"/>
          </a:p>
        </p:txBody>
      </p:sp>
    </p:spTree>
    <p:extLst>
      <p:ext uri="{BB962C8B-B14F-4D97-AF65-F5344CB8AC3E}">
        <p14:creationId xmlns:p14="http://schemas.microsoft.com/office/powerpoint/2010/main" val="174046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2" descr="https://www.peba.sc.gov/images/pebalogoweb.png?crc=101012952">
            <a:extLst>
              <a:ext uri="{FF2B5EF4-FFF2-40B4-BE49-F238E27FC236}">
                <a16:creationId xmlns:a16="http://schemas.microsoft.com/office/drawing/2014/main" id="{F3D11B13-FDF3-4D6B-93DE-DB1A09FF29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558128"/>
            <a:ext cx="10929788" cy="336076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2A9D7-E916-4BC7-8D17-0DBC6493BFB5}"/>
              </a:ext>
            </a:extLst>
          </p:cNvPr>
          <p:cNvSpPr>
            <a:spLocks noGrp="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en-US" sz="4000" b="1" kern="1200">
                <a:solidFill>
                  <a:srgbClr val="404040"/>
                </a:solidFill>
                <a:latin typeface="+mj-lt"/>
                <a:ea typeface="+mj-ea"/>
                <a:cs typeface="+mj-cs"/>
              </a:rPr>
              <a:t>State Insurance Benefits</a:t>
            </a:r>
          </a:p>
        </p:txBody>
      </p:sp>
      <p:sp>
        <p:nvSpPr>
          <p:cNvPr id="3" name="Subtitle 2">
            <a:extLst>
              <a:ext uri="{FF2B5EF4-FFF2-40B4-BE49-F238E27FC236}">
                <a16:creationId xmlns:a16="http://schemas.microsoft.com/office/drawing/2014/main" id="{D7DB2A36-3BC9-46A0-A052-005871422DA4}"/>
              </a:ext>
            </a:extLst>
          </p:cNvPr>
          <p:cNvSpPr>
            <a:spLocks noGrp="1"/>
          </p:cNvSpPr>
          <p:nvPr>
            <p:ph idx="1"/>
          </p:nvPr>
        </p:nvSpPr>
        <p:spPr>
          <a:xfrm>
            <a:off x="2695194" y="5688535"/>
            <a:ext cx="6801612" cy="536125"/>
          </a:xfrm>
        </p:spPr>
        <p:txBody>
          <a:bodyPr vert="horz" lIns="91440" tIns="45720" rIns="91440" bIns="45720" rtlCol="0">
            <a:normAutofit/>
          </a:bodyPr>
          <a:lstStyle/>
          <a:p>
            <a:pPr marL="0" indent="0" algn="ctr">
              <a:buNone/>
            </a:pPr>
            <a:r>
              <a:rPr lang="en-US" sz="1800" kern="1200">
                <a:solidFill>
                  <a:srgbClr val="FFFFFF"/>
                </a:solidFill>
                <a:latin typeface="+mn-lt"/>
                <a:ea typeface="+mn-ea"/>
                <a:cs typeface="+mn-cs"/>
              </a:rPr>
              <a:t>Public Employee Benefit Authority (PEBA)  </a:t>
            </a:r>
          </a:p>
        </p:txBody>
      </p:sp>
      <p:sp>
        <p:nvSpPr>
          <p:cNvPr id="4" name="Slide Number Placeholder 3">
            <a:extLst>
              <a:ext uri="{FF2B5EF4-FFF2-40B4-BE49-F238E27FC236}">
                <a16:creationId xmlns:a16="http://schemas.microsoft.com/office/drawing/2014/main" id="{33642669-75F1-4EE1-8F1B-2BB784DF7F22}"/>
              </a:ext>
            </a:extLst>
          </p:cNvPr>
          <p:cNvSpPr>
            <a:spLocks noGrp="1"/>
          </p:cNvSpPr>
          <p:nvPr>
            <p:ph type="sldNum" sz="quarter" idx="12"/>
          </p:nvPr>
        </p:nvSpPr>
        <p:spPr/>
        <p:txBody>
          <a:bodyPr/>
          <a:lstStyle/>
          <a:p>
            <a:fld id="{9D384779-F870-4625-A8E2-D1FF2A844A97}" type="slidenum">
              <a:rPr lang="en-US" smtClean="0"/>
              <a:t>41</a:t>
            </a:fld>
            <a:endParaRPr lang="en-US"/>
          </a:p>
        </p:txBody>
      </p:sp>
    </p:spTree>
    <p:extLst>
      <p:ext uri="{BB962C8B-B14F-4D97-AF65-F5344CB8AC3E}">
        <p14:creationId xmlns:p14="http://schemas.microsoft.com/office/powerpoint/2010/main" val="536891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666C-FABB-4C33-AD27-0CD736C31037}"/>
              </a:ext>
            </a:extLst>
          </p:cNvPr>
          <p:cNvSpPr>
            <a:spLocks noGrp="1"/>
          </p:cNvSpPr>
          <p:nvPr>
            <p:ph type="ctrTitle"/>
          </p:nvPr>
        </p:nvSpPr>
        <p:spPr/>
        <p:txBody>
          <a:bodyPr>
            <a:noAutofit/>
          </a:bodyPr>
          <a:lstStyle/>
          <a:p>
            <a:r>
              <a:rPr lang="en-US" sz="2800" b="1" dirty="0"/>
              <a:t>PEBA manages insurance programs for South Carolina's public workforce. The largest program, the State Health Plan, is a self-funded health insurance plan. That means your premiums are not paid to an insurance company, but instead are held in a trust fund. Your claims and the Plan's administrative expenses are paid from this trust fund.</a:t>
            </a:r>
          </a:p>
        </p:txBody>
      </p:sp>
      <p:sp>
        <p:nvSpPr>
          <p:cNvPr id="3" name="Subtitle 2">
            <a:extLst>
              <a:ext uri="{FF2B5EF4-FFF2-40B4-BE49-F238E27FC236}">
                <a16:creationId xmlns:a16="http://schemas.microsoft.com/office/drawing/2014/main" id="{B3022E20-689D-47E5-BF71-F8659065039B}"/>
              </a:ext>
            </a:extLst>
          </p:cNvPr>
          <p:cNvSpPr>
            <a:spLocks noGrp="1"/>
          </p:cNvSpPr>
          <p:nvPr>
            <p:ph type="subTitle" idx="1"/>
          </p:nvPr>
        </p:nvSpPr>
        <p:spPr>
          <a:xfrm>
            <a:off x="1524000" y="3602037"/>
            <a:ext cx="9144000" cy="3050553"/>
          </a:xfrm>
        </p:spPr>
        <p:txBody>
          <a:bodyPr>
            <a:normAutofit/>
          </a:bodyPr>
          <a:lstStyle/>
          <a:p>
            <a:r>
              <a:rPr lang="en-US" dirty="0"/>
              <a:t>The best source for information is PEBA’s website at:</a:t>
            </a:r>
          </a:p>
          <a:p>
            <a:r>
              <a:rPr lang="en-US" dirty="0">
                <a:hlinkClick r:id="rId3"/>
              </a:rPr>
              <a:t>https://www.peba.sc.gov/insurance.html</a:t>
            </a:r>
            <a:endParaRPr lang="en-US" dirty="0"/>
          </a:p>
          <a:p>
            <a:endParaRPr lang="en-US" dirty="0"/>
          </a:p>
          <a:p>
            <a:r>
              <a:rPr lang="en-US" dirty="0"/>
              <a:t>There are links to the various forms and documents that will be used frequently on the Institute’s HR website.  It is always best to use the form linked to PEBA’s website when completing enrollment for a new employee to ensure that the most current form is being used.</a:t>
            </a:r>
          </a:p>
        </p:txBody>
      </p:sp>
      <p:sp>
        <p:nvSpPr>
          <p:cNvPr id="4" name="Slide Number Placeholder 3">
            <a:extLst>
              <a:ext uri="{FF2B5EF4-FFF2-40B4-BE49-F238E27FC236}">
                <a16:creationId xmlns:a16="http://schemas.microsoft.com/office/drawing/2014/main" id="{74BFD173-643C-4720-B38B-026DA7324749}"/>
              </a:ext>
            </a:extLst>
          </p:cNvPr>
          <p:cNvSpPr>
            <a:spLocks noGrp="1"/>
          </p:cNvSpPr>
          <p:nvPr>
            <p:ph type="sldNum" sz="quarter" idx="12"/>
          </p:nvPr>
        </p:nvSpPr>
        <p:spPr/>
        <p:txBody>
          <a:bodyPr/>
          <a:lstStyle/>
          <a:p>
            <a:fld id="{9D384779-F870-4625-A8E2-D1FF2A844A97}" type="slidenum">
              <a:rPr lang="en-US" smtClean="0"/>
              <a:t>42</a:t>
            </a:fld>
            <a:endParaRPr lang="en-US"/>
          </a:p>
        </p:txBody>
      </p:sp>
    </p:spTree>
    <p:extLst>
      <p:ext uri="{BB962C8B-B14F-4D97-AF65-F5344CB8AC3E}">
        <p14:creationId xmlns:p14="http://schemas.microsoft.com/office/powerpoint/2010/main" val="150129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D652-CFF2-4F3B-BC2C-0FB08AD2DE27}"/>
              </a:ext>
            </a:extLst>
          </p:cNvPr>
          <p:cNvSpPr>
            <a:spLocks noGrp="1"/>
          </p:cNvSpPr>
          <p:nvPr>
            <p:ph type="title"/>
          </p:nvPr>
        </p:nvSpPr>
        <p:spPr/>
        <p:txBody>
          <a:bodyPr/>
          <a:lstStyle/>
          <a:p>
            <a:pPr algn="ctr"/>
            <a:r>
              <a:rPr lang="en-US" b="1" dirty="0"/>
              <a:t>State Insurance Benefits - </a:t>
            </a:r>
            <a:r>
              <a:rPr lang="en-US" b="1" dirty="0" err="1"/>
              <a:t>Cont</a:t>
            </a:r>
            <a:endParaRPr lang="en-US" b="1" dirty="0"/>
          </a:p>
        </p:txBody>
      </p:sp>
      <p:sp>
        <p:nvSpPr>
          <p:cNvPr id="3" name="Content Placeholder 2">
            <a:extLst>
              <a:ext uri="{FF2B5EF4-FFF2-40B4-BE49-F238E27FC236}">
                <a16:creationId xmlns:a16="http://schemas.microsoft.com/office/drawing/2014/main" id="{6C44BC2C-66EF-49AD-8670-6436528C1B4D}"/>
              </a:ext>
            </a:extLst>
          </p:cNvPr>
          <p:cNvSpPr>
            <a:spLocks noGrp="1"/>
          </p:cNvSpPr>
          <p:nvPr>
            <p:ph idx="1"/>
          </p:nvPr>
        </p:nvSpPr>
        <p:spPr/>
        <p:txBody>
          <a:bodyPr>
            <a:normAutofit lnSpcReduction="10000"/>
          </a:bodyPr>
          <a:lstStyle/>
          <a:p>
            <a:pPr marL="0" indent="0">
              <a:buNone/>
            </a:pPr>
            <a:r>
              <a:rPr lang="en-US" dirty="0"/>
              <a:t>Eligibility</a:t>
            </a:r>
          </a:p>
          <a:p>
            <a:r>
              <a:rPr lang="en-US" dirty="0"/>
              <a:t>All full-time employees, which are those working 30 hours or more a week are eligible and must be offered coverage.</a:t>
            </a:r>
          </a:p>
          <a:p>
            <a:r>
              <a:rPr lang="en-US" dirty="0"/>
              <a:t>All part-time teachers working at least 15 hours or more a week are eligible and must be offered coverage.</a:t>
            </a:r>
          </a:p>
          <a:p>
            <a:r>
              <a:rPr lang="en-US" dirty="0"/>
              <a:t>Their spouses and children (limited to certain coverages for certain ages) are eligible for coverage.</a:t>
            </a:r>
          </a:p>
          <a:p>
            <a:endParaRPr lang="en-US" dirty="0"/>
          </a:p>
          <a:p>
            <a:pPr marL="0" indent="0">
              <a:buNone/>
            </a:pPr>
            <a:r>
              <a:rPr lang="en-US" b="1" dirty="0"/>
              <a:t>EVERY ELIGIBLE EMPLOYEE MUST COMPLETE A NOTICE OF ELECTION FORM, EVEN IF THEY ARE JUST REFUSING ALL COVERAGE!</a:t>
            </a:r>
          </a:p>
        </p:txBody>
      </p:sp>
      <p:sp>
        <p:nvSpPr>
          <p:cNvPr id="4" name="Slide Number Placeholder 3">
            <a:extLst>
              <a:ext uri="{FF2B5EF4-FFF2-40B4-BE49-F238E27FC236}">
                <a16:creationId xmlns:a16="http://schemas.microsoft.com/office/drawing/2014/main" id="{A2CE045C-9281-4B80-9CC3-1557F3D2E161}"/>
              </a:ext>
            </a:extLst>
          </p:cNvPr>
          <p:cNvSpPr>
            <a:spLocks noGrp="1"/>
          </p:cNvSpPr>
          <p:nvPr>
            <p:ph type="sldNum" sz="quarter" idx="12"/>
          </p:nvPr>
        </p:nvSpPr>
        <p:spPr/>
        <p:txBody>
          <a:bodyPr/>
          <a:lstStyle/>
          <a:p>
            <a:fld id="{9D384779-F870-4625-A8E2-D1FF2A844A97}" type="slidenum">
              <a:rPr lang="en-US" smtClean="0"/>
              <a:t>43</a:t>
            </a:fld>
            <a:endParaRPr lang="en-US"/>
          </a:p>
        </p:txBody>
      </p:sp>
    </p:spTree>
    <p:extLst>
      <p:ext uri="{BB962C8B-B14F-4D97-AF65-F5344CB8AC3E}">
        <p14:creationId xmlns:p14="http://schemas.microsoft.com/office/powerpoint/2010/main" val="63547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37E9-2EE2-4A4E-9E53-4E8DA2ACF518}"/>
              </a:ext>
            </a:extLst>
          </p:cNvPr>
          <p:cNvSpPr>
            <a:spLocks noGrp="1"/>
          </p:cNvSpPr>
          <p:nvPr>
            <p:ph type="ctrTitle"/>
          </p:nvPr>
        </p:nvSpPr>
        <p:spPr>
          <a:xfrm>
            <a:off x="1524000" y="344557"/>
            <a:ext cx="9144000" cy="821634"/>
          </a:xfrm>
        </p:spPr>
        <p:txBody>
          <a:bodyPr>
            <a:normAutofit fontScale="90000"/>
          </a:bodyPr>
          <a:lstStyle/>
          <a:p>
            <a:r>
              <a:rPr lang="en-US" dirty="0">
                <a:solidFill>
                  <a:srgbClr val="C00000"/>
                </a:solidFill>
              </a:rPr>
              <a:t>PEBA Insurance Forms</a:t>
            </a:r>
          </a:p>
        </p:txBody>
      </p:sp>
      <p:sp>
        <p:nvSpPr>
          <p:cNvPr id="3" name="Subtitle 2">
            <a:extLst>
              <a:ext uri="{FF2B5EF4-FFF2-40B4-BE49-F238E27FC236}">
                <a16:creationId xmlns:a16="http://schemas.microsoft.com/office/drawing/2014/main" id="{74CD0923-945E-43E0-B850-71C205311035}"/>
              </a:ext>
            </a:extLst>
          </p:cNvPr>
          <p:cNvSpPr>
            <a:spLocks noGrp="1"/>
          </p:cNvSpPr>
          <p:nvPr>
            <p:ph type="subTitle" idx="1"/>
          </p:nvPr>
        </p:nvSpPr>
        <p:spPr>
          <a:xfrm>
            <a:off x="318051" y="1338469"/>
            <a:ext cx="11635409" cy="5300869"/>
          </a:xfrm>
        </p:spPr>
        <p:txBody>
          <a:bodyPr>
            <a:normAutofit/>
          </a:bodyPr>
          <a:lstStyle/>
          <a:p>
            <a:r>
              <a:rPr lang="en-US" dirty="0"/>
              <a:t>The most commonly used forms and documents are listed below:</a:t>
            </a:r>
          </a:p>
          <a:p>
            <a:pPr algn="l"/>
            <a:r>
              <a:rPr lang="en-US" dirty="0"/>
              <a:t>Active Notice of Election (For Full-Time Employees): </a:t>
            </a:r>
            <a:r>
              <a:rPr lang="en-US" dirty="0">
                <a:hlinkClick r:id="rId3"/>
              </a:rPr>
              <a:t>https://www.peba.sc.gov/assets/activenoe.pdf</a:t>
            </a:r>
            <a:endParaRPr lang="en-US" dirty="0"/>
          </a:p>
          <a:p>
            <a:pPr algn="l"/>
            <a:r>
              <a:rPr lang="en-US" dirty="0"/>
              <a:t>Active Part-Time Teachers Notice of Election: </a:t>
            </a:r>
            <a:r>
              <a:rPr lang="en-US" dirty="0">
                <a:hlinkClick r:id="rId4"/>
              </a:rPr>
              <a:t>https://www.peba.sc.gov/assets/parttimenoe.pdf</a:t>
            </a:r>
            <a:endParaRPr lang="en-US" dirty="0"/>
          </a:p>
          <a:p>
            <a:pPr algn="l"/>
            <a:r>
              <a:rPr lang="en-US" dirty="0"/>
              <a:t>Tobacco Certification Form:  </a:t>
            </a:r>
            <a:r>
              <a:rPr lang="en-US" dirty="0">
                <a:hlinkClick r:id="rId5"/>
              </a:rPr>
              <a:t>https://www.peba.sc.gov/assets/tobaccouse.pdf</a:t>
            </a:r>
            <a:endParaRPr lang="en-US" dirty="0"/>
          </a:p>
          <a:p>
            <a:pPr algn="l"/>
            <a:r>
              <a:rPr lang="en-US" dirty="0"/>
              <a:t>Premiums for Full-Time Employees: </a:t>
            </a:r>
            <a:r>
              <a:rPr lang="en-US" dirty="0">
                <a:hlinkClick r:id="rId6"/>
              </a:rPr>
              <a:t>https://www.peba.sc.gov/assets/activemonthlypremiums.pdf</a:t>
            </a:r>
            <a:endParaRPr lang="en-US" dirty="0"/>
          </a:p>
          <a:p>
            <a:pPr algn="l"/>
            <a:r>
              <a:rPr lang="en-US" dirty="0"/>
              <a:t>Premiums for Part-Time Teachers: </a:t>
            </a:r>
            <a:r>
              <a:rPr lang="en-US" dirty="0">
                <a:hlinkClick r:id="rId7"/>
              </a:rPr>
              <a:t>https://www.peba.sc.gov/assets/parttimeteachersmonthlypremiums.pdf</a:t>
            </a:r>
            <a:endParaRPr lang="en-US" dirty="0"/>
          </a:p>
          <a:p>
            <a:pPr algn="l"/>
            <a:r>
              <a:rPr lang="en-US" dirty="0"/>
              <a:t>2018 Insurance Benefits Guide: </a:t>
            </a:r>
            <a:r>
              <a:rPr lang="en-US" dirty="0">
                <a:hlinkClick r:id="rId8"/>
              </a:rPr>
              <a:t>https://www.peba.sc.gov/assets/2018ibg.pdf</a:t>
            </a:r>
            <a:endParaRPr lang="en-US" dirty="0"/>
          </a:p>
          <a:p>
            <a:pPr algn="l"/>
            <a:r>
              <a:rPr lang="en-US" dirty="0"/>
              <a:t>Insurance Summary:  </a:t>
            </a:r>
            <a:r>
              <a:rPr lang="en-US" dirty="0">
                <a:hlinkClick r:id="rId9"/>
              </a:rPr>
              <a:t>https://www.peba.sc.gov/assets/insurancesummary.pdf</a:t>
            </a:r>
            <a:endParaRPr lang="en-US" dirty="0"/>
          </a:p>
          <a:p>
            <a:pPr algn="l"/>
            <a:endParaRPr lang="en-US" dirty="0"/>
          </a:p>
        </p:txBody>
      </p:sp>
      <p:sp>
        <p:nvSpPr>
          <p:cNvPr id="4" name="Slide Number Placeholder 3">
            <a:extLst>
              <a:ext uri="{FF2B5EF4-FFF2-40B4-BE49-F238E27FC236}">
                <a16:creationId xmlns:a16="http://schemas.microsoft.com/office/drawing/2014/main" id="{5FF1103A-146F-4712-B992-F304796E27DC}"/>
              </a:ext>
            </a:extLst>
          </p:cNvPr>
          <p:cNvSpPr>
            <a:spLocks noGrp="1"/>
          </p:cNvSpPr>
          <p:nvPr>
            <p:ph type="sldNum" sz="quarter" idx="12"/>
          </p:nvPr>
        </p:nvSpPr>
        <p:spPr/>
        <p:txBody>
          <a:bodyPr/>
          <a:lstStyle/>
          <a:p>
            <a:fld id="{9D384779-F870-4625-A8E2-D1FF2A844A97}" type="slidenum">
              <a:rPr lang="en-US" smtClean="0"/>
              <a:t>44</a:t>
            </a:fld>
            <a:endParaRPr lang="en-US"/>
          </a:p>
        </p:txBody>
      </p:sp>
    </p:spTree>
    <p:extLst>
      <p:ext uri="{BB962C8B-B14F-4D97-AF65-F5344CB8AC3E}">
        <p14:creationId xmlns:p14="http://schemas.microsoft.com/office/powerpoint/2010/main" val="330444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A766-B7CF-418C-ADDE-5FE349EB152D}"/>
              </a:ext>
            </a:extLst>
          </p:cNvPr>
          <p:cNvSpPr>
            <a:spLocks noGrp="1"/>
          </p:cNvSpPr>
          <p:nvPr>
            <p:ph type="ctrTitle"/>
          </p:nvPr>
        </p:nvSpPr>
        <p:spPr>
          <a:xfrm>
            <a:off x="1524000" y="265043"/>
            <a:ext cx="9144000" cy="781879"/>
          </a:xfrm>
        </p:spPr>
        <p:txBody>
          <a:bodyPr>
            <a:normAutofit fontScale="90000"/>
          </a:bodyPr>
          <a:lstStyle/>
          <a:p>
            <a:r>
              <a:rPr lang="en-US" dirty="0">
                <a:solidFill>
                  <a:srgbClr val="C00000"/>
                </a:solidFill>
              </a:rPr>
              <a:t>PEBA Presentations</a:t>
            </a:r>
          </a:p>
        </p:txBody>
      </p:sp>
      <p:sp>
        <p:nvSpPr>
          <p:cNvPr id="3" name="Subtitle 2">
            <a:extLst>
              <a:ext uri="{FF2B5EF4-FFF2-40B4-BE49-F238E27FC236}">
                <a16:creationId xmlns:a16="http://schemas.microsoft.com/office/drawing/2014/main" id="{EAA51314-9461-4E26-A918-702179D9F343}"/>
              </a:ext>
            </a:extLst>
          </p:cNvPr>
          <p:cNvSpPr>
            <a:spLocks noGrp="1"/>
          </p:cNvSpPr>
          <p:nvPr>
            <p:ph type="subTitle" idx="1"/>
          </p:nvPr>
        </p:nvSpPr>
        <p:spPr>
          <a:xfrm>
            <a:off x="1524000" y="1179443"/>
            <a:ext cx="9144000" cy="5473148"/>
          </a:xfrm>
        </p:spPr>
        <p:txBody>
          <a:bodyPr>
            <a:normAutofit fontScale="92500" lnSpcReduction="10000"/>
          </a:bodyPr>
          <a:lstStyle/>
          <a:p>
            <a:pPr algn="l"/>
            <a:r>
              <a:rPr lang="en-US" dirty="0"/>
              <a:t>PEBA has training options for presenting information to employees regarding their insurance choices.  </a:t>
            </a:r>
          </a:p>
          <a:p>
            <a:pPr algn="l"/>
            <a:endParaRPr lang="en-US" dirty="0"/>
          </a:p>
          <a:p>
            <a:pPr marL="342900" indent="-342900" algn="l">
              <a:buFont typeface="Arial" panose="020B0604020202020204" pitchFamily="34" charset="0"/>
              <a:buChar char="•"/>
            </a:pPr>
            <a:r>
              <a:rPr lang="en-US" dirty="0"/>
              <a:t>2019 Insurance Orientation and Education</a:t>
            </a:r>
          </a:p>
          <a:p>
            <a:pPr algn="l"/>
            <a:endParaRPr lang="en-US" dirty="0"/>
          </a:p>
          <a:p>
            <a:pPr marL="342900" indent="-342900" algn="l">
              <a:buFont typeface="Arial" panose="020B0604020202020204" pitchFamily="34" charset="0"/>
              <a:buChar char="•"/>
            </a:pPr>
            <a:r>
              <a:rPr lang="en-US" dirty="0"/>
              <a:t>2019 Health and wellness: Your benefits resources</a:t>
            </a:r>
          </a:p>
          <a:p>
            <a:pPr algn="l"/>
            <a:endParaRPr lang="en-US" dirty="0"/>
          </a:p>
          <a:p>
            <a:pPr algn="l"/>
            <a:r>
              <a:rPr lang="en-US" dirty="0"/>
              <a:t>Both PowerPoint presentations are located here:  </a:t>
            </a:r>
            <a:r>
              <a:rPr lang="en-US" dirty="0">
                <a:hlinkClick r:id="rId3"/>
              </a:rPr>
              <a:t>https://www.peba.sc.gov/iresources.html</a:t>
            </a:r>
            <a:endParaRPr lang="en-US" dirty="0"/>
          </a:p>
          <a:p>
            <a:pPr algn="l"/>
            <a:endParaRPr lang="en-US" dirty="0"/>
          </a:p>
          <a:p>
            <a:pPr algn="l"/>
            <a:r>
              <a:rPr lang="en-US" dirty="0"/>
              <a:t>Additional Perks for our insurance can be found at:</a:t>
            </a:r>
          </a:p>
          <a:p>
            <a:pPr algn="l"/>
            <a:r>
              <a:rPr lang="en-US" dirty="0">
                <a:hlinkClick r:id="rId4"/>
              </a:rPr>
              <a:t>https://www.southcarolinablues.com/web/nonsecure/sc/Member+Home/Member+Perks/</a:t>
            </a:r>
            <a:r>
              <a:rPr lang="en-US" dirty="0"/>
              <a:t> and</a:t>
            </a:r>
          </a:p>
          <a:p>
            <a:pPr algn="l"/>
            <a:r>
              <a:rPr lang="en-US" dirty="0">
                <a:hlinkClick r:id="rId5"/>
              </a:rPr>
              <a:t>https://www.southcarolinablues.com/web/nonsecure/sc/Member+Home/Live+Healthy/</a:t>
            </a:r>
            <a:endParaRPr lang="en-US" dirty="0"/>
          </a:p>
          <a:p>
            <a:pPr algn="l"/>
            <a:endParaRPr lang="en-US" dirty="0"/>
          </a:p>
          <a:p>
            <a:pPr algn="l"/>
            <a:endParaRPr lang="en-US" dirty="0"/>
          </a:p>
          <a:p>
            <a:pPr algn="l"/>
            <a:endParaRPr lang="en-US" dirty="0"/>
          </a:p>
          <a:p>
            <a:pPr algn="l"/>
            <a:endParaRPr lang="en-US" dirty="0"/>
          </a:p>
        </p:txBody>
      </p:sp>
      <p:sp>
        <p:nvSpPr>
          <p:cNvPr id="4" name="Slide Number Placeholder 3">
            <a:extLst>
              <a:ext uri="{FF2B5EF4-FFF2-40B4-BE49-F238E27FC236}">
                <a16:creationId xmlns:a16="http://schemas.microsoft.com/office/drawing/2014/main" id="{85FFBA45-7F9C-41F1-B05D-E62744A52FF1}"/>
              </a:ext>
            </a:extLst>
          </p:cNvPr>
          <p:cNvSpPr>
            <a:spLocks noGrp="1"/>
          </p:cNvSpPr>
          <p:nvPr>
            <p:ph type="sldNum" sz="quarter" idx="12"/>
          </p:nvPr>
        </p:nvSpPr>
        <p:spPr/>
        <p:txBody>
          <a:bodyPr/>
          <a:lstStyle/>
          <a:p>
            <a:fld id="{9D384779-F870-4625-A8E2-D1FF2A844A97}" type="slidenum">
              <a:rPr lang="en-US" smtClean="0"/>
              <a:t>45</a:t>
            </a:fld>
            <a:endParaRPr lang="en-US"/>
          </a:p>
        </p:txBody>
      </p:sp>
    </p:spTree>
    <p:extLst>
      <p:ext uri="{BB962C8B-B14F-4D97-AF65-F5344CB8AC3E}">
        <p14:creationId xmlns:p14="http://schemas.microsoft.com/office/powerpoint/2010/main" val="159995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5BA0-8E3B-4E47-BFE6-B45A78522637}"/>
              </a:ext>
            </a:extLst>
          </p:cNvPr>
          <p:cNvSpPr>
            <a:spLocks noGrp="1"/>
          </p:cNvSpPr>
          <p:nvPr>
            <p:ph type="title"/>
          </p:nvPr>
        </p:nvSpPr>
        <p:spPr/>
        <p:txBody>
          <a:bodyPr/>
          <a:lstStyle/>
          <a:p>
            <a:pPr algn="ctr"/>
            <a:r>
              <a:rPr lang="en-US" b="1" dirty="0"/>
              <a:t>Things to Remember</a:t>
            </a:r>
          </a:p>
        </p:txBody>
      </p:sp>
      <p:sp>
        <p:nvSpPr>
          <p:cNvPr id="3" name="Content Placeholder 2">
            <a:extLst>
              <a:ext uri="{FF2B5EF4-FFF2-40B4-BE49-F238E27FC236}">
                <a16:creationId xmlns:a16="http://schemas.microsoft.com/office/drawing/2014/main" id="{DCA5EA99-935B-475F-B19F-6BC150538740}"/>
              </a:ext>
            </a:extLst>
          </p:cNvPr>
          <p:cNvSpPr>
            <a:spLocks noGrp="1"/>
          </p:cNvSpPr>
          <p:nvPr>
            <p:ph idx="1"/>
          </p:nvPr>
        </p:nvSpPr>
        <p:spPr>
          <a:xfrm>
            <a:off x="838200" y="1690688"/>
            <a:ext cx="10515600" cy="4486275"/>
          </a:xfrm>
        </p:spPr>
        <p:txBody>
          <a:bodyPr>
            <a:normAutofit fontScale="85000" lnSpcReduction="20000"/>
          </a:bodyPr>
          <a:lstStyle/>
          <a:p>
            <a:pPr marL="0" indent="0">
              <a:buNone/>
            </a:pPr>
            <a:r>
              <a:rPr lang="en-US" dirty="0"/>
              <a:t>When helping new employees with their insurance enrollments, be sure to remember the following:</a:t>
            </a:r>
          </a:p>
          <a:p>
            <a:r>
              <a:rPr lang="en-US" dirty="0"/>
              <a:t>No corrections or markings of any kind will be accepted on the Notice of Election forms</a:t>
            </a:r>
          </a:p>
          <a:p>
            <a:r>
              <a:rPr lang="en-US" dirty="0"/>
              <a:t>All employees enrolling in health coverage must also complete a tobacco certification form</a:t>
            </a:r>
          </a:p>
          <a:p>
            <a:r>
              <a:rPr lang="en-US" dirty="0"/>
              <a:t>If ensuring a spouse or children, enrollee must have a copy of their marriage license, affidavit of common-law marriage, or child’s long-form birth certificate.  No other document is accepted.</a:t>
            </a:r>
          </a:p>
          <a:p>
            <a:r>
              <a:rPr lang="en-US" dirty="0"/>
              <a:t>New enrollees may select up to three times their salary for Optional Life in increments of $10,000</a:t>
            </a:r>
          </a:p>
          <a:p>
            <a:r>
              <a:rPr lang="en-US" dirty="0"/>
              <a:t>New enrollees may select either $10,000 or $20,000 in Dependent Life Spouse coverage.  Those are the only two options when they initially enroll.  They may apply for more with additional paperwork</a:t>
            </a:r>
          </a:p>
        </p:txBody>
      </p:sp>
      <p:pic>
        <p:nvPicPr>
          <p:cNvPr id="8" name="Picture 7" descr="A close up of a logo&#10;&#10;Description automatically generated">
            <a:extLst>
              <a:ext uri="{FF2B5EF4-FFF2-40B4-BE49-F238E27FC236}">
                <a16:creationId xmlns:a16="http://schemas.microsoft.com/office/drawing/2014/main" id="{E686C365-4CA0-462F-9638-478D730BC6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27255" y="18256"/>
            <a:ext cx="1147763" cy="1451716"/>
          </a:xfrm>
          <a:prstGeom prst="rect">
            <a:avLst/>
          </a:prstGeom>
        </p:spPr>
      </p:pic>
      <p:sp>
        <p:nvSpPr>
          <p:cNvPr id="4" name="Slide Number Placeholder 3">
            <a:extLst>
              <a:ext uri="{FF2B5EF4-FFF2-40B4-BE49-F238E27FC236}">
                <a16:creationId xmlns:a16="http://schemas.microsoft.com/office/drawing/2014/main" id="{7C10EDD3-16DA-4685-93DA-9B2B801A7849}"/>
              </a:ext>
            </a:extLst>
          </p:cNvPr>
          <p:cNvSpPr>
            <a:spLocks noGrp="1"/>
          </p:cNvSpPr>
          <p:nvPr>
            <p:ph type="sldNum" sz="quarter" idx="12"/>
          </p:nvPr>
        </p:nvSpPr>
        <p:spPr/>
        <p:txBody>
          <a:bodyPr/>
          <a:lstStyle/>
          <a:p>
            <a:fld id="{9D384779-F870-4625-A8E2-D1FF2A844A97}" type="slidenum">
              <a:rPr lang="en-US" smtClean="0"/>
              <a:t>46</a:t>
            </a:fld>
            <a:endParaRPr lang="en-US"/>
          </a:p>
        </p:txBody>
      </p:sp>
    </p:spTree>
    <p:extLst>
      <p:ext uri="{BB962C8B-B14F-4D97-AF65-F5344CB8AC3E}">
        <p14:creationId xmlns:p14="http://schemas.microsoft.com/office/powerpoint/2010/main" val="1089642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889A-3B32-4E00-9A84-DD755FD1B025}"/>
              </a:ext>
            </a:extLst>
          </p:cNvPr>
          <p:cNvSpPr>
            <a:spLocks noGrp="1"/>
          </p:cNvSpPr>
          <p:nvPr>
            <p:ph type="title"/>
          </p:nvPr>
        </p:nvSpPr>
        <p:spPr/>
        <p:txBody>
          <a:bodyPr/>
          <a:lstStyle/>
          <a:p>
            <a:pPr algn="ctr"/>
            <a:r>
              <a:rPr lang="en-US" b="1" dirty="0"/>
              <a:t>Insurance for Transfers</a:t>
            </a:r>
          </a:p>
        </p:txBody>
      </p:sp>
      <p:sp>
        <p:nvSpPr>
          <p:cNvPr id="3" name="Content Placeholder 2">
            <a:extLst>
              <a:ext uri="{FF2B5EF4-FFF2-40B4-BE49-F238E27FC236}">
                <a16:creationId xmlns:a16="http://schemas.microsoft.com/office/drawing/2014/main" id="{028C2808-ED99-4E3C-BF35-4D5FBA1ED2D6}"/>
              </a:ext>
            </a:extLst>
          </p:cNvPr>
          <p:cNvSpPr>
            <a:spLocks noGrp="1"/>
          </p:cNvSpPr>
          <p:nvPr>
            <p:ph idx="1"/>
          </p:nvPr>
        </p:nvSpPr>
        <p:spPr/>
        <p:txBody>
          <a:bodyPr>
            <a:normAutofit fontScale="92500" lnSpcReduction="10000"/>
          </a:bodyPr>
          <a:lstStyle/>
          <a:p>
            <a:r>
              <a:rPr lang="en-US" dirty="0"/>
              <a:t>Employees that are transferring from another school district or state entity need to contact their former employer and tell them to transfer their benefits to your Group #.  </a:t>
            </a:r>
          </a:p>
          <a:p>
            <a:r>
              <a:rPr lang="en-US" dirty="0"/>
              <a:t>The former employer will normally send information to the HR office of the new district when they make the transfer, but this may be confusing now that you each have your own Group #, so if you do receive coverage information for an employee, please be sure to forward it to the Institute’s HR office.</a:t>
            </a:r>
          </a:p>
          <a:p>
            <a:r>
              <a:rPr lang="en-US" dirty="0"/>
              <a:t>After the former employer has entered the transfer information in PEBA’s system, I will go in and accept the transfer.  I need the employee’s SSN, date of hire, annual salary, and email address.  The employee will then log on at </a:t>
            </a:r>
            <a:r>
              <a:rPr lang="en-US" dirty="0" err="1"/>
              <a:t>MyBenefits</a:t>
            </a:r>
            <a:r>
              <a:rPr lang="en-US" dirty="0"/>
              <a:t> and acknowledge the change and then I can finalize it.</a:t>
            </a:r>
          </a:p>
        </p:txBody>
      </p:sp>
      <p:sp>
        <p:nvSpPr>
          <p:cNvPr id="4" name="Slide Number Placeholder 3">
            <a:extLst>
              <a:ext uri="{FF2B5EF4-FFF2-40B4-BE49-F238E27FC236}">
                <a16:creationId xmlns:a16="http://schemas.microsoft.com/office/drawing/2014/main" id="{C8E7AF73-0B4F-417D-9474-D727A5D4CBE6}"/>
              </a:ext>
            </a:extLst>
          </p:cNvPr>
          <p:cNvSpPr>
            <a:spLocks noGrp="1"/>
          </p:cNvSpPr>
          <p:nvPr>
            <p:ph type="sldNum" sz="quarter" idx="12"/>
          </p:nvPr>
        </p:nvSpPr>
        <p:spPr/>
        <p:txBody>
          <a:bodyPr/>
          <a:lstStyle/>
          <a:p>
            <a:fld id="{9D384779-F870-4625-A8E2-D1FF2A844A97}" type="slidenum">
              <a:rPr lang="en-US" smtClean="0"/>
              <a:t>47</a:t>
            </a:fld>
            <a:endParaRPr lang="en-US"/>
          </a:p>
        </p:txBody>
      </p:sp>
    </p:spTree>
    <p:extLst>
      <p:ext uri="{BB962C8B-B14F-4D97-AF65-F5344CB8AC3E}">
        <p14:creationId xmlns:p14="http://schemas.microsoft.com/office/powerpoint/2010/main" val="208387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1E42-D237-4E63-BB14-8B3B893E30FA}"/>
              </a:ext>
            </a:extLst>
          </p:cNvPr>
          <p:cNvSpPr>
            <a:spLocks noGrp="1"/>
          </p:cNvSpPr>
          <p:nvPr>
            <p:ph type="title"/>
          </p:nvPr>
        </p:nvSpPr>
        <p:spPr/>
        <p:txBody>
          <a:bodyPr/>
          <a:lstStyle/>
          <a:p>
            <a:r>
              <a:rPr lang="en-US" b="1" dirty="0"/>
              <a:t>Insurance and </a:t>
            </a:r>
            <a:r>
              <a:rPr lang="en-US" b="1" dirty="0" err="1"/>
              <a:t>MoneyPlus</a:t>
            </a:r>
            <a:r>
              <a:rPr lang="en-US" b="1" dirty="0"/>
              <a:t> Billing Statements</a:t>
            </a:r>
          </a:p>
        </p:txBody>
      </p:sp>
      <p:sp>
        <p:nvSpPr>
          <p:cNvPr id="3" name="Content Placeholder 2">
            <a:extLst>
              <a:ext uri="{FF2B5EF4-FFF2-40B4-BE49-F238E27FC236}">
                <a16:creationId xmlns:a16="http://schemas.microsoft.com/office/drawing/2014/main" id="{55A299B6-43AE-4A2C-9B9D-DA886D758878}"/>
              </a:ext>
            </a:extLst>
          </p:cNvPr>
          <p:cNvSpPr>
            <a:spLocks noGrp="1"/>
          </p:cNvSpPr>
          <p:nvPr>
            <p:ph idx="1"/>
          </p:nvPr>
        </p:nvSpPr>
        <p:spPr/>
        <p:txBody>
          <a:bodyPr>
            <a:normAutofit fontScale="85000" lnSpcReduction="20000"/>
          </a:bodyPr>
          <a:lstStyle/>
          <a:p>
            <a:pPr marL="0" indent="0">
              <a:buNone/>
            </a:pPr>
            <a:r>
              <a:rPr lang="en-US" dirty="0"/>
              <a:t>Each month when your funding arrives, the cost of your insurance and </a:t>
            </a:r>
            <a:r>
              <a:rPr lang="en-US" dirty="0" err="1"/>
              <a:t>MoneyPlus</a:t>
            </a:r>
            <a:r>
              <a:rPr lang="en-US" dirty="0"/>
              <a:t> items will be deducted from your funding before you receive it.  You and/or your accountant will be sent detailed lists showing the amounts for each employee’s insurance choices and the amounts for any </a:t>
            </a:r>
            <a:r>
              <a:rPr lang="en-US" dirty="0" err="1"/>
              <a:t>MoneyPlus</a:t>
            </a:r>
            <a:r>
              <a:rPr lang="en-US" dirty="0"/>
              <a:t> accounts, so you will have the documentation for the deductions.  Keep in mind that the billing sometimes runs a month or two behind depending on when the information hits their billing cycle.</a:t>
            </a:r>
          </a:p>
          <a:p>
            <a:pPr marL="0" indent="0">
              <a:buNone/>
            </a:pPr>
            <a:endParaRPr lang="en-US" dirty="0"/>
          </a:p>
          <a:p>
            <a:pPr marL="0" indent="0">
              <a:buNone/>
            </a:pPr>
            <a:r>
              <a:rPr lang="en-US" dirty="0"/>
              <a:t>The </a:t>
            </a:r>
            <a:r>
              <a:rPr lang="en-US" dirty="0" err="1"/>
              <a:t>MoneyPlus</a:t>
            </a:r>
            <a:r>
              <a:rPr lang="en-US" dirty="0"/>
              <a:t> deductions may include the following:</a:t>
            </a:r>
          </a:p>
          <a:p>
            <a:r>
              <a:rPr lang="en-US" dirty="0"/>
              <a:t>The administrative fee for pretax premiums</a:t>
            </a:r>
          </a:p>
          <a:p>
            <a:r>
              <a:rPr lang="en-US" dirty="0"/>
              <a:t>Medical Spending Accounts</a:t>
            </a:r>
          </a:p>
          <a:p>
            <a:r>
              <a:rPr lang="en-US" dirty="0"/>
              <a:t>Health Savings Accounts</a:t>
            </a:r>
          </a:p>
          <a:p>
            <a:r>
              <a:rPr lang="en-US" dirty="0"/>
              <a:t>Dependent Care Spending Accounts</a:t>
            </a:r>
          </a:p>
        </p:txBody>
      </p:sp>
      <p:sp>
        <p:nvSpPr>
          <p:cNvPr id="4" name="Slide Number Placeholder 3">
            <a:extLst>
              <a:ext uri="{FF2B5EF4-FFF2-40B4-BE49-F238E27FC236}">
                <a16:creationId xmlns:a16="http://schemas.microsoft.com/office/drawing/2014/main" id="{A959AEE6-B059-40EB-8D66-CC84A9124A49}"/>
              </a:ext>
            </a:extLst>
          </p:cNvPr>
          <p:cNvSpPr>
            <a:spLocks noGrp="1"/>
          </p:cNvSpPr>
          <p:nvPr>
            <p:ph type="sldNum" sz="quarter" idx="12"/>
          </p:nvPr>
        </p:nvSpPr>
        <p:spPr/>
        <p:txBody>
          <a:bodyPr/>
          <a:lstStyle/>
          <a:p>
            <a:fld id="{9D384779-F870-4625-A8E2-D1FF2A844A97}" type="slidenum">
              <a:rPr lang="en-US" smtClean="0"/>
              <a:t>48</a:t>
            </a:fld>
            <a:endParaRPr lang="en-US"/>
          </a:p>
        </p:txBody>
      </p:sp>
    </p:spTree>
    <p:extLst>
      <p:ext uri="{BB962C8B-B14F-4D97-AF65-F5344CB8AC3E}">
        <p14:creationId xmlns:p14="http://schemas.microsoft.com/office/powerpoint/2010/main" val="216837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A1F9-A1D4-481B-A5E7-F1C16637D3E4}"/>
              </a:ext>
            </a:extLst>
          </p:cNvPr>
          <p:cNvSpPr>
            <a:spLocks noGrp="1"/>
          </p:cNvSpPr>
          <p:nvPr>
            <p:ph type="title"/>
          </p:nvPr>
        </p:nvSpPr>
        <p:spPr/>
        <p:txBody>
          <a:bodyPr>
            <a:normAutofit/>
          </a:bodyPr>
          <a:lstStyle/>
          <a:p>
            <a:pPr algn="ctr"/>
            <a:r>
              <a:rPr lang="en-US" sz="4000" b="1" dirty="0"/>
              <a:t>Common Law Marriage</a:t>
            </a:r>
          </a:p>
        </p:txBody>
      </p:sp>
      <p:sp>
        <p:nvSpPr>
          <p:cNvPr id="3" name="Content Placeholder 2">
            <a:extLst>
              <a:ext uri="{FF2B5EF4-FFF2-40B4-BE49-F238E27FC236}">
                <a16:creationId xmlns:a16="http://schemas.microsoft.com/office/drawing/2014/main" id="{0C73805E-E519-4F94-A1A4-B622E43E8059}"/>
              </a:ext>
            </a:extLst>
          </p:cNvPr>
          <p:cNvSpPr>
            <a:spLocks noGrp="1"/>
          </p:cNvSpPr>
          <p:nvPr>
            <p:ph idx="1"/>
          </p:nvPr>
        </p:nvSpPr>
        <p:spPr/>
        <p:txBody>
          <a:bodyPr>
            <a:normAutofit fontScale="92500" lnSpcReduction="20000"/>
          </a:bodyPr>
          <a:lstStyle/>
          <a:p>
            <a:pPr marL="0" indent="0">
              <a:buNone/>
            </a:pPr>
            <a:r>
              <a:rPr lang="en-US" dirty="0"/>
              <a:t>Common law marriage was defined as longtime couples who publicly held themselves out to be married but did not have a marriage license. The South Carolina Supreme Court recently ruled to prospectively abolish common law marriage, effective July 24, 2019. As a result:</a:t>
            </a:r>
          </a:p>
          <a:p>
            <a:pPr lvl="1"/>
            <a:r>
              <a:rPr lang="en-US" sz="2600" dirty="0"/>
              <a:t>Effective July 24, 2019, citizens can no longer enter into a common law marriage in South Carolina</a:t>
            </a:r>
          </a:p>
          <a:p>
            <a:pPr lvl="1"/>
            <a:r>
              <a:rPr lang="en-US" sz="2600" dirty="0"/>
              <a:t>Effective July 24, 2019, a subscriber cannot cover his spouse unless he is married and has a marriage license on file</a:t>
            </a:r>
          </a:p>
          <a:p>
            <a:pPr lvl="1"/>
            <a:r>
              <a:rPr lang="en-US" sz="2600" dirty="0"/>
              <a:t>Existing common law marriages remain valid and have not been impacted</a:t>
            </a:r>
          </a:p>
          <a:p>
            <a:pPr lvl="1"/>
            <a:r>
              <a:rPr lang="en-US" sz="2600" dirty="0"/>
              <a:t>As a result of this ruling, the </a:t>
            </a:r>
            <a:r>
              <a:rPr lang="en-US" sz="2600" i="1" dirty="0"/>
              <a:t>Common Law Marriage Affidavit</a:t>
            </a:r>
            <a:r>
              <a:rPr lang="en-US" sz="2600" dirty="0"/>
              <a:t> is no longer available on PEBA's website</a:t>
            </a:r>
          </a:p>
          <a:p>
            <a:pPr lvl="1"/>
            <a:r>
              <a:rPr lang="en-US" sz="2600" dirty="0"/>
              <a:t>A subscriber whose common-law spouse was covered by PEBA-administered insurance benefits prior to July 24, 2019, and for whom an affidavit is on file with PEBA, is not impacted by this ruling.</a:t>
            </a:r>
          </a:p>
          <a:p>
            <a:pPr lvl="1"/>
            <a:endParaRPr lang="en-US" dirty="0"/>
          </a:p>
          <a:p>
            <a:pPr lvl="1"/>
            <a:endParaRPr lang="en-US" dirty="0"/>
          </a:p>
        </p:txBody>
      </p:sp>
      <p:pic>
        <p:nvPicPr>
          <p:cNvPr id="5" name="Picture 4" descr="A picture containing object&#10;&#10;Description automatically generated">
            <a:extLst>
              <a:ext uri="{FF2B5EF4-FFF2-40B4-BE49-F238E27FC236}">
                <a16:creationId xmlns:a16="http://schemas.microsoft.com/office/drawing/2014/main" id="{CA5A15DD-D6E6-4FFB-9756-67034E6A2C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90074" y="0"/>
            <a:ext cx="1742049" cy="1742049"/>
          </a:xfrm>
          <a:prstGeom prst="rect">
            <a:avLst/>
          </a:prstGeom>
        </p:spPr>
      </p:pic>
      <p:sp>
        <p:nvSpPr>
          <p:cNvPr id="7" name="Slide Number Placeholder 6">
            <a:extLst>
              <a:ext uri="{FF2B5EF4-FFF2-40B4-BE49-F238E27FC236}">
                <a16:creationId xmlns:a16="http://schemas.microsoft.com/office/drawing/2014/main" id="{D8A6CF13-2602-474D-A255-77233F494113}"/>
              </a:ext>
            </a:extLst>
          </p:cNvPr>
          <p:cNvSpPr>
            <a:spLocks noGrp="1"/>
          </p:cNvSpPr>
          <p:nvPr>
            <p:ph type="sldNum" sz="quarter" idx="12"/>
          </p:nvPr>
        </p:nvSpPr>
        <p:spPr/>
        <p:txBody>
          <a:bodyPr/>
          <a:lstStyle/>
          <a:p>
            <a:fld id="{9D384779-F870-4625-A8E2-D1FF2A844A97}" type="slidenum">
              <a:rPr lang="en-US" smtClean="0"/>
              <a:t>49</a:t>
            </a:fld>
            <a:endParaRPr lang="en-US"/>
          </a:p>
        </p:txBody>
      </p:sp>
    </p:spTree>
    <p:extLst>
      <p:ext uri="{BB962C8B-B14F-4D97-AF65-F5344CB8AC3E}">
        <p14:creationId xmlns:p14="http://schemas.microsoft.com/office/powerpoint/2010/main" val="225177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3" name="Rectangle 2"/>
          <p:cNvSpPr/>
          <p:nvPr/>
        </p:nvSpPr>
        <p:spPr>
          <a:xfrm>
            <a:off x="2032001" y="2743202"/>
            <a:ext cx="8242300" cy="2554545"/>
          </a:xfrm>
          <a:prstGeom prst="rect">
            <a:avLst/>
          </a:prstGeom>
        </p:spPr>
        <p:txBody>
          <a:bodyPr wrap="square">
            <a:spAutoFit/>
          </a:bodyPr>
          <a:lstStyle/>
          <a:p>
            <a:pPr lvl="0" algn="ctr"/>
            <a:r>
              <a:rPr lang="en-US" sz="4000" dirty="0"/>
              <a:t>At a minimum, all vacancies should be posted to…</a:t>
            </a:r>
          </a:p>
          <a:p>
            <a:pPr algn="ctr"/>
            <a:endParaRPr lang="en-US" sz="4000" dirty="0">
              <a:solidFill>
                <a:srgbClr val="00B050"/>
              </a:solidFill>
            </a:endParaRPr>
          </a:p>
          <a:p>
            <a:pPr algn="ctr"/>
            <a:r>
              <a:rPr lang="en-US" sz="4000" b="1" u="sng" cap="all" spc="500" dirty="0" err="1">
                <a:solidFill>
                  <a:srgbClr val="00B050"/>
                </a:solidFill>
              </a:rPr>
              <a:t>hsColos</a:t>
            </a:r>
            <a:r>
              <a:rPr lang="en-US" sz="4000" b="1" u="sng" cap="all" spc="500" dirty="0">
                <a:solidFill>
                  <a:srgbClr val="00B050"/>
                </a:solidFill>
              </a:rPr>
              <a:t>’ </a:t>
            </a:r>
            <a:r>
              <a:rPr lang="en-US" sz="4000" b="1" u="sng" cap="all" spc="500" dirty="0" err="1">
                <a:solidFill>
                  <a:srgbClr val="00B050"/>
                </a:solidFill>
              </a:rPr>
              <a:t>ewebsit</a:t>
            </a:r>
            <a:endParaRPr lang="en-US" sz="4000" b="1" u="sng" cap="all" spc="500" dirty="0">
              <a:solidFill>
                <a:srgbClr val="00B050"/>
              </a:solidFill>
            </a:endParaRP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05951" y="480695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5851" y="47688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550A421-F4B9-43AF-B91E-F5280A5161BB}"/>
              </a:ext>
            </a:extLst>
          </p:cNvPr>
          <p:cNvSpPr>
            <a:spLocks noGrp="1"/>
          </p:cNvSpPr>
          <p:nvPr>
            <p:ph type="sldNum" sz="quarter" idx="12"/>
          </p:nvPr>
        </p:nvSpPr>
        <p:spPr/>
        <p:txBody>
          <a:bodyPr/>
          <a:lstStyle/>
          <a:p>
            <a:fld id="{9D384779-F870-4625-A8E2-D1FF2A844A97}" type="slidenum">
              <a:rPr lang="en-US" smtClean="0"/>
              <a:t>5</a:t>
            </a:fld>
            <a:endParaRPr lang="en-US"/>
          </a:p>
        </p:txBody>
      </p:sp>
    </p:spTree>
    <p:extLst>
      <p:ext uri="{BB962C8B-B14F-4D97-AF65-F5344CB8AC3E}">
        <p14:creationId xmlns:p14="http://schemas.microsoft.com/office/powerpoint/2010/main" val="1445759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blackboard&#10;&#10;Description automatically generated">
            <a:extLst>
              <a:ext uri="{FF2B5EF4-FFF2-40B4-BE49-F238E27FC236}">
                <a16:creationId xmlns:a16="http://schemas.microsoft.com/office/drawing/2014/main" id="{4A994810-8770-4E6D-9595-6A77EB5F5444}"/>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61" b="3601"/>
          <a:stretch/>
        </p:blipFill>
        <p:spPr>
          <a:xfrm>
            <a:off x="20" y="10"/>
            <a:ext cx="12191980" cy="6857990"/>
          </a:xfrm>
          <a:prstGeom prst="rect">
            <a:avLst/>
          </a:prstGeom>
        </p:spPr>
      </p:pic>
      <p:sp>
        <p:nvSpPr>
          <p:cNvPr id="7" name="TextBox 6">
            <a:extLst>
              <a:ext uri="{FF2B5EF4-FFF2-40B4-BE49-F238E27FC236}">
                <a16:creationId xmlns:a16="http://schemas.microsoft.com/office/drawing/2014/main" id="{58DD1AEC-0356-490A-BC6D-03A684B8144C}"/>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nsdosage.blogspot.com/2012/07/anything-lef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2" name="Slide Number Placeholder 1">
            <a:extLst>
              <a:ext uri="{FF2B5EF4-FFF2-40B4-BE49-F238E27FC236}">
                <a16:creationId xmlns:a16="http://schemas.microsoft.com/office/drawing/2014/main" id="{2427A281-620A-4B25-BBCF-0AA4D8ABBB65}"/>
              </a:ext>
            </a:extLst>
          </p:cNvPr>
          <p:cNvSpPr>
            <a:spLocks noGrp="1"/>
          </p:cNvSpPr>
          <p:nvPr>
            <p:ph type="sldNum" sz="quarter" idx="12"/>
          </p:nvPr>
        </p:nvSpPr>
        <p:spPr/>
        <p:txBody>
          <a:bodyPr/>
          <a:lstStyle/>
          <a:p>
            <a:fld id="{9D384779-F870-4625-A8E2-D1FF2A844A97}" type="slidenum">
              <a:rPr lang="en-US" smtClean="0"/>
              <a:t>50</a:t>
            </a:fld>
            <a:endParaRPr lang="en-US"/>
          </a:p>
        </p:txBody>
      </p:sp>
    </p:spTree>
    <p:extLst>
      <p:ext uri="{BB962C8B-B14F-4D97-AF65-F5344CB8AC3E}">
        <p14:creationId xmlns:p14="http://schemas.microsoft.com/office/powerpoint/2010/main" val="1864678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7DB31-7FB5-4C5B-BA53-321523B622D0}"/>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b="1" kern="1200" dirty="0">
                <a:solidFill>
                  <a:schemeClr val="bg1"/>
                </a:solidFill>
                <a:latin typeface="+mj-lt"/>
                <a:ea typeface="+mj-ea"/>
                <a:cs typeface="+mj-cs"/>
              </a:rPr>
              <a:t>Thank you for coming!</a:t>
            </a:r>
            <a:br>
              <a:rPr lang="en-US" sz="4700" b="1" kern="1200" dirty="0">
                <a:solidFill>
                  <a:schemeClr val="bg1"/>
                </a:solidFill>
                <a:latin typeface="+mj-lt"/>
                <a:ea typeface="+mj-ea"/>
                <a:cs typeface="+mj-cs"/>
              </a:rPr>
            </a:br>
            <a:r>
              <a:rPr lang="en-US" sz="4700" b="1" kern="1200" dirty="0">
                <a:solidFill>
                  <a:schemeClr val="bg1"/>
                </a:solidFill>
                <a:latin typeface="+mj-lt"/>
                <a:ea typeface="+mj-ea"/>
                <a:cs typeface="+mj-cs"/>
              </a:rPr>
              <a:t>  </a:t>
            </a:r>
            <a:br>
              <a:rPr lang="en-US" sz="4700" b="1" kern="1200" dirty="0">
                <a:solidFill>
                  <a:schemeClr val="bg1"/>
                </a:solidFill>
                <a:latin typeface="+mj-lt"/>
                <a:ea typeface="+mj-ea"/>
                <a:cs typeface="+mj-cs"/>
              </a:rPr>
            </a:br>
            <a:endParaRPr lang="en-US" sz="4700" b="1" kern="1200" dirty="0">
              <a:solidFill>
                <a:schemeClr val="bg1"/>
              </a:solidFill>
              <a:latin typeface="+mj-lt"/>
              <a:ea typeface="+mj-ea"/>
              <a:cs typeface="+mj-cs"/>
            </a:endParaRPr>
          </a:p>
        </p:txBody>
      </p:sp>
      <p:sp>
        <p:nvSpPr>
          <p:cNvPr id="18"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4" descr="https://erskinecharters.org/wp-content/uploads/2017/11/1.png">
            <a:extLst>
              <a:ext uri="{FF2B5EF4-FFF2-40B4-BE49-F238E27FC236}">
                <a16:creationId xmlns:a16="http://schemas.microsoft.com/office/drawing/2014/main" id="{DC3EDBB8-3F91-43D0-906A-16777B9266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720993"/>
            <a:ext cx="4047843" cy="40478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DB5CFCB-FF3C-4470-972D-FB7F73C1CB80}"/>
              </a:ext>
            </a:extLst>
          </p:cNvPr>
          <p:cNvSpPr>
            <a:spLocks noGrp="1"/>
          </p:cNvSpPr>
          <p:nvPr>
            <p:ph type="sldNum" sz="quarter" idx="12"/>
          </p:nvPr>
        </p:nvSpPr>
        <p:spPr/>
        <p:txBody>
          <a:bodyPr/>
          <a:lstStyle/>
          <a:p>
            <a:fld id="{9D384779-F870-4625-A8E2-D1FF2A844A97}" type="slidenum">
              <a:rPr lang="en-US" smtClean="0"/>
              <a:t>51</a:t>
            </a:fld>
            <a:endParaRPr lang="en-US"/>
          </a:p>
        </p:txBody>
      </p:sp>
    </p:spTree>
    <p:extLst>
      <p:ext uri="{BB962C8B-B14F-4D97-AF65-F5344CB8AC3E}">
        <p14:creationId xmlns:p14="http://schemas.microsoft.com/office/powerpoint/2010/main" val="381306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1" y="2743202"/>
            <a:ext cx="8242300" cy="2554545"/>
          </a:xfrm>
          <a:prstGeom prst="rect">
            <a:avLst/>
          </a:prstGeom>
        </p:spPr>
        <p:txBody>
          <a:bodyPr wrap="square">
            <a:spAutoFit/>
          </a:bodyPr>
          <a:lstStyle/>
          <a:p>
            <a:pPr algn="ctr"/>
            <a:r>
              <a:rPr lang="en-US" sz="4000" dirty="0"/>
              <a:t>Each school should have an………..handbook</a:t>
            </a:r>
          </a:p>
          <a:p>
            <a:pPr algn="ctr"/>
            <a:endParaRPr lang="en-US" sz="4000" dirty="0"/>
          </a:p>
          <a:p>
            <a:pPr algn="ctr"/>
            <a:r>
              <a:rPr lang="en-US" sz="4000" b="1" u="sng" cap="all" spc="500" dirty="0" err="1">
                <a:solidFill>
                  <a:srgbClr val="00B050"/>
                </a:solidFill>
              </a:rPr>
              <a:t>EPEYELOm</a:t>
            </a:r>
            <a:endParaRPr lang="en-US" sz="4000" b="1" u="sng" cap="all" spc="500" dirty="0">
              <a:solidFill>
                <a:srgbClr val="00B050"/>
              </a:solidFill>
            </a:endParaRP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1200" y="48387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1" y="48069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2" name="Slide Number Placeholder 1">
            <a:extLst>
              <a:ext uri="{FF2B5EF4-FFF2-40B4-BE49-F238E27FC236}">
                <a16:creationId xmlns:a16="http://schemas.microsoft.com/office/drawing/2014/main" id="{FCA90E39-8F89-4E20-A3C5-BCE5038A04D5}"/>
              </a:ext>
            </a:extLst>
          </p:cNvPr>
          <p:cNvSpPr>
            <a:spLocks noGrp="1"/>
          </p:cNvSpPr>
          <p:nvPr>
            <p:ph type="sldNum" sz="quarter" idx="12"/>
          </p:nvPr>
        </p:nvSpPr>
        <p:spPr/>
        <p:txBody>
          <a:bodyPr/>
          <a:lstStyle/>
          <a:p>
            <a:fld id="{9D384779-F870-4625-A8E2-D1FF2A844A97}" type="slidenum">
              <a:rPr lang="en-US" smtClean="0"/>
              <a:t>6</a:t>
            </a:fld>
            <a:endParaRPr lang="en-US"/>
          </a:p>
        </p:txBody>
      </p:sp>
    </p:spTree>
    <p:extLst>
      <p:ext uri="{BB962C8B-B14F-4D97-AF65-F5344CB8AC3E}">
        <p14:creationId xmlns:p14="http://schemas.microsoft.com/office/powerpoint/2010/main" val="211698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1" y="2743202"/>
            <a:ext cx="8242300" cy="2554545"/>
          </a:xfrm>
          <a:prstGeom prst="rect">
            <a:avLst/>
          </a:prstGeom>
        </p:spPr>
        <p:txBody>
          <a:bodyPr wrap="square">
            <a:spAutoFit/>
          </a:bodyPr>
          <a:lstStyle/>
          <a:p>
            <a:pPr lvl="0" algn="ctr"/>
            <a:r>
              <a:rPr lang="en-US" sz="4000" dirty="0"/>
              <a:t>Only eligible employees are entitled to take…….leave</a:t>
            </a:r>
          </a:p>
          <a:p>
            <a:pPr algn="ctr"/>
            <a:endParaRPr lang="en-US" sz="4000" dirty="0"/>
          </a:p>
          <a:p>
            <a:pPr algn="ctr"/>
            <a:r>
              <a:rPr lang="en-US" sz="4000" b="1" u="sng" cap="all" spc="500" dirty="0">
                <a:solidFill>
                  <a:srgbClr val="00B050"/>
                </a:solidFill>
              </a:rPr>
              <a:t>LAFM</a:t>
            </a: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1200" y="48387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1" y="48069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2" name="Slide Number Placeholder 1">
            <a:extLst>
              <a:ext uri="{FF2B5EF4-FFF2-40B4-BE49-F238E27FC236}">
                <a16:creationId xmlns:a16="http://schemas.microsoft.com/office/drawing/2014/main" id="{E1110374-AEBC-42A1-A8FD-C66A6D40CEB0}"/>
              </a:ext>
            </a:extLst>
          </p:cNvPr>
          <p:cNvSpPr>
            <a:spLocks noGrp="1"/>
          </p:cNvSpPr>
          <p:nvPr>
            <p:ph type="sldNum" sz="quarter" idx="12"/>
          </p:nvPr>
        </p:nvSpPr>
        <p:spPr/>
        <p:txBody>
          <a:bodyPr/>
          <a:lstStyle/>
          <a:p>
            <a:fld id="{9D384779-F870-4625-A8E2-D1FF2A844A97}" type="slidenum">
              <a:rPr lang="en-US" smtClean="0"/>
              <a:t>7</a:t>
            </a:fld>
            <a:endParaRPr lang="en-US"/>
          </a:p>
        </p:txBody>
      </p:sp>
    </p:spTree>
    <p:extLst>
      <p:ext uri="{BB962C8B-B14F-4D97-AF65-F5344CB8AC3E}">
        <p14:creationId xmlns:p14="http://schemas.microsoft.com/office/powerpoint/2010/main" val="49395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1" y="2743202"/>
            <a:ext cx="8242300" cy="2554545"/>
          </a:xfrm>
          <a:prstGeom prst="rect">
            <a:avLst/>
          </a:prstGeom>
        </p:spPr>
        <p:txBody>
          <a:bodyPr wrap="square">
            <a:spAutoFit/>
          </a:bodyPr>
          <a:lstStyle/>
          <a:p>
            <a:pPr lvl="0" algn="ctr"/>
            <a:r>
              <a:rPr lang="en-US" sz="4000" dirty="0"/>
              <a:t>References and ……….checks should be done on all perspective employees…</a:t>
            </a:r>
          </a:p>
          <a:p>
            <a:pPr algn="ctr"/>
            <a:endParaRPr lang="en-US" sz="4000" dirty="0"/>
          </a:p>
          <a:p>
            <a:pPr algn="ctr"/>
            <a:r>
              <a:rPr lang="en-US" sz="4000" b="1" u="sng" cap="all" spc="500" dirty="0" err="1">
                <a:solidFill>
                  <a:srgbClr val="00B050"/>
                </a:solidFill>
              </a:rPr>
              <a:t>kbacdnugro</a:t>
            </a:r>
            <a:endParaRPr lang="en-US" sz="4000" b="1" u="sng" cap="all" spc="500" dirty="0">
              <a:solidFill>
                <a:srgbClr val="00B050"/>
              </a:solidFill>
            </a:endParaRP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1200" y="48387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1" y="48069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2" name="Slide Number Placeholder 1">
            <a:extLst>
              <a:ext uri="{FF2B5EF4-FFF2-40B4-BE49-F238E27FC236}">
                <a16:creationId xmlns:a16="http://schemas.microsoft.com/office/drawing/2014/main" id="{8671D498-8097-40E8-9E19-71778A36719C}"/>
              </a:ext>
            </a:extLst>
          </p:cNvPr>
          <p:cNvSpPr>
            <a:spLocks noGrp="1"/>
          </p:cNvSpPr>
          <p:nvPr>
            <p:ph type="sldNum" sz="quarter" idx="12"/>
          </p:nvPr>
        </p:nvSpPr>
        <p:spPr/>
        <p:txBody>
          <a:bodyPr/>
          <a:lstStyle/>
          <a:p>
            <a:fld id="{9D384779-F870-4625-A8E2-D1FF2A844A97}" type="slidenum">
              <a:rPr lang="en-US" smtClean="0"/>
              <a:t>8</a:t>
            </a:fld>
            <a:endParaRPr lang="en-US"/>
          </a:p>
        </p:txBody>
      </p:sp>
    </p:spTree>
    <p:extLst>
      <p:ext uri="{BB962C8B-B14F-4D97-AF65-F5344CB8AC3E}">
        <p14:creationId xmlns:p14="http://schemas.microsoft.com/office/powerpoint/2010/main" val="135053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1" y="2743201"/>
            <a:ext cx="8242300" cy="2554545"/>
          </a:xfrm>
          <a:prstGeom prst="rect">
            <a:avLst/>
          </a:prstGeom>
        </p:spPr>
        <p:txBody>
          <a:bodyPr wrap="square">
            <a:spAutoFit/>
          </a:bodyPr>
          <a:lstStyle/>
          <a:p>
            <a:pPr lvl="0" algn="ctr"/>
            <a:r>
              <a:rPr lang="en-US" sz="4000" dirty="0"/>
              <a:t>……manages insurance programs for SC Public workforce</a:t>
            </a:r>
          </a:p>
          <a:p>
            <a:pPr lvl="0" algn="ctr"/>
            <a:endParaRPr lang="en-US" sz="4000" dirty="0"/>
          </a:p>
          <a:p>
            <a:pPr algn="ctr"/>
            <a:r>
              <a:rPr lang="en-US" sz="4000" b="1" u="sng" cap="all" spc="500" dirty="0">
                <a:solidFill>
                  <a:srgbClr val="00B050"/>
                </a:solidFill>
              </a:rPr>
              <a:t>APEB</a:t>
            </a:r>
          </a:p>
        </p:txBody>
      </p:sp>
      <p:pic>
        <p:nvPicPr>
          <p:cNvPr id="1026" name="Picture 2" descr="C:\Users\Summer's\AppData\Local\Microsoft\Windows\Temporary Internet Files\Content.IE5\MTGDRDQ4\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1200" y="4838700"/>
            <a:ext cx="16764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ummer's\AppData\Local\Microsoft\Windows\Temporary Internet Files\Content.IE5\MTGDRDQ4\MP9004464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6301" y="4806950"/>
            <a:ext cx="17145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0449" y="673100"/>
            <a:ext cx="5105400" cy="1569660"/>
          </a:xfrm>
          <a:prstGeom prst="rect">
            <a:avLst/>
          </a:prstGeom>
          <a:noFill/>
        </p:spPr>
        <p:txBody>
          <a:bodyPr wrap="square" rtlCol="0">
            <a:spAutoFit/>
          </a:bodyPr>
          <a:lstStyle/>
          <a:p>
            <a:pPr algn="ctr"/>
            <a:r>
              <a:rPr lang="en-US" sz="4800" b="1" dirty="0">
                <a:solidFill>
                  <a:srgbClr val="FF0000"/>
                </a:solidFill>
              </a:rPr>
              <a:t>BEAT THE CLOCK!!!   Word Scramble</a:t>
            </a:r>
          </a:p>
        </p:txBody>
      </p:sp>
      <p:sp>
        <p:nvSpPr>
          <p:cNvPr id="2" name="Slide Number Placeholder 1">
            <a:extLst>
              <a:ext uri="{FF2B5EF4-FFF2-40B4-BE49-F238E27FC236}">
                <a16:creationId xmlns:a16="http://schemas.microsoft.com/office/drawing/2014/main" id="{85886A49-C4CE-407A-A0A5-7F11416BAC44}"/>
              </a:ext>
            </a:extLst>
          </p:cNvPr>
          <p:cNvSpPr>
            <a:spLocks noGrp="1"/>
          </p:cNvSpPr>
          <p:nvPr>
            <p:ph type="sldNum" sz="quarter" idx="12"/>
          </p:nvPr>
        </p:nvSpPr>
        <p:spPr/>
        <p:txBody>
          <a:bodyPr/>
          <a:lstStyle/>
          <a:p>
            <a:fld id="{9D384779-F870-4625-A8E2-D1FF2A844A97}" type="slidenum">
              <a:rPr lang="en-US" smtClean="0"/>
              <a:t>9</a:t>
            </a:fld>
            <a:endParaRPr lang="en-US"/>
          </a:p>
        </p:txBody>
      </p:sp>
    </p:spTree>
    <p:extLst>
      <p:ext uri="{BB962C8B-B14F-4D97-AF65-F5344CB8AC3E}">
        <p14:creationId xmlns:p14="http://schemas.microsoft.com/office/powerpoint/2010/main" val="377725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B49F8A2EED4B4AA2A026362EB8A7D3" ma:contentTypeVersion="0" ma:contentTypeDescription="Create a new document." ma:contentTypeScope="" ma:versionID="7de4f089127f779ce6c191fd9b5ff246">
  <xsd:schema xmlns:xsd="http://www.w3.org/2001/XMLSchema" xmlns:xs="http://www.w3.org/2001/XMLSchema" xmlns:p="http://schemas.microsoft.com/office/2006/metadata/properties" targetNamespace="http://schemas.microsoft.com/office/2006/metadata/properties" ma:root="true" ma:fieldsID="a01ea06b4d1634ae0f660317e48a36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406400-B309-4DE5-94E4-C0C606B9C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16C524E-1E3F-4BEB-B194-1BE5F51FFF1D}">
  <ds:schemaRefs>
    <ds:schemaRef ds:uri="http://schemas.microsoft.com/sharepoint/v3/contenttype/forms"/>
  </ds:schemaRefs>
</ds:datastoreItem>
</file>

<file path=customXml/itemProps3.xml><?xml version="1.0" encoding="utf-8"?>
<ds:datastoreItem xmlns:ds="http://schemas.openxmlformats.org/officeDocument/2006/customXml" ds:itemID="{84E6469B-978C-4C18-8356-77DFBE250FD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1039</TotalTime>
  <Words>3570</Words>
  <Application>Microsoft Office PowerPoint</Application>
  <PresentationFormat>Widescreen</PresentationFormat>
  <Paragraphs>516</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CIDFont+F4</vt:lpstr>
      <vt:lpstr>Garamond</vt:lpstr>
      <vt:lpstr>Office Theme</vt:lpstr>
      <vt:lpstr>The Charter Institute at Erskine Human Resources Collaboration Workshop August 1, 2019</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Charter Institute at Erskine (The Institute)</vt:lpstr>
      <vt:lpstr>Who Are We and What Do we Do?</vt:lpstr>
      <vt:lpstr>When Did We Start?</vt:lpstr>
      <vt:lpstr>Where Are We Located</vt:lpstr>
      <vt:lpstr>How Will We Do It?</vt:lpstr>
      <vt:lpstr>SC Department of Education Compliance</vt:lpstr>
      <vt:lpstr>Job Posting Requirements</vt:lpstr>
      <vt:lpstr>Job Posting Process </vt:lpstr>
      <vt:lpstr>Job Posting Process – Cont.</vt:lpstr>
      <vt:lpstr>Job Applicants </vt:lpstr>
      <vt:lpstr>Job Applicants - Cont</vt:lpstr>
      <vt:lpstr>Workplace Compliance</vt:lpstr>
      <vt:lpstr>Employee Handbook</vt:lpstr>
      <vt:lpstr>Employee Handbook – Cont.</vt:lpstr>
      <vt:lpstr>Employee Files What Should and Shouldn’t Be Included</vt:lpstr>
      <vt:lpstr>Employee Files - Continued</vt:lpstr>
      <vt:lpstr>I-9 Form Completion and E-Verify </vt:lpstr>
      <vt:lpstr>TB Testing</vt:lpstr>
      <vt:lpstr>Administrative Leave</vt:lpstr>
      <vt:lpstr>FMLA</vt:lpstr>
      <vt:lpstr>FMLA Continued</vt:lpstr>
      <vt:lpstr>FMLA Continued</vt:lpstr>
      <vt:lpstr>FMLA Continued</vt:lpstr>
      <vt:lpstr>FMLA Continued</vt:lpstr>
      <vt:lpstr>Websites</vt:lpstr>
      <vt:lpstr>Sexual Harassment Policy - Zero Tolerance</vt:lpstr>
      <vt:lpstr>Sexual Harassment Policy - Zero Tolerance Continued</vt:lpstr>
      <vt:lpstr>Sexual Harassment Policy - Zero Tolerance Continued</vt:lpstr>
      <vt:lpstr>Sexual Harassment Policy - Zero Tolerance Continued </vt:lpstr>
      <vt:lpstr>School Safety Plans</vt:lpstr>
      <vt:lpstr>What Should You Do?</vt:lpstr>
      <vt:lpstr>State Insurance Benefits</vt:lpstr>
      <vt:lpstr>PEBA manages insurance programs for South Carolina's public workforce. The largest program, the State Health Plan, is a self-funded health insurance plan. That means your premiums are not paid to an insurance company, but instead are held in a trust fund. Your claims and the Plan's administrative expenses are paid from this trust fund.</vt:lpstr>
      <vt:lpstr>State Insurance Benefits - Cont</vt:lpstr>
      <vt:lpstr>PEBA Insurance Forms</vt:lpstr>
      <vt:lpstr>PEBA Presentations</vt:lpstr>
      <vt:lpstr>Things to Remember</vt:lpstr>
      <vt:lpstr>Insurance for Transfers</vt:lpstr>
      <vt:lpstr>Insurance and MoneyPlus Billing Statements</vt:lpstr>
      <vt:lpstr>Common Law Marriage</vt:lpstr>
      <vt:lpstr>PowerPoint Presentation</vt:lpstr>
      <vt:lpstr>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Charter Institute at Erskine Human Resources Collaboration Workshop August 1, 2019</dc:title>
  <dc:creator>Sonja Bradford</dc:creator>
  <cp:lastModifiedBy>Paula Gray</cp:lastModifiedBy>
  <cp:revision>1</cp:revision>
  <cp:lastPrinted>2019-07-31T23:06:52Z</cp:lastPrinted>
  <dcterms:created xsi:type="dcterms:W3CDTF">2019-07-31T20:10:26Z</dcterms:created>
  <dcterms:modified xsi:type="dcterms:W3CDTF">2019-08-13T19:24:43Z</dcterms:modified>
</cp:coreProperties>
</file>