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2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2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0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776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7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4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88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5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1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0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9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6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6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7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42F77-F030-44B6-BD2D-2A98412B863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C58D-EC53-4056-B7BC-F1639024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B2789-CE75-4B2A-9BE1-8F8A28180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4450" y="965200"/>
            <a:ext cx="7372350" cy="3404680"/>
          </a:xfrm>
        </p:spPr>
        <p:txBody>
          <a:bodyPr>
            <a:normAutofit/>
          </a:bodyPr>
          <a:lstStyle/>
          <a:p>
            <a:r>
              <a:rPr lang="en-US" dirty="0"/>
              <a:t>Planning Your Charter School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F19C2-0839-4FAB-A878-9A28461E9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4450" y="4503906"/>
            <a:ext cx="7372350" cy="1388892"/>
          </a:xfrm>
        </p:spPr>
        <p:txBody>
          <a:bodyPr>
            <a:normAutofit/>
          </a:bodyPr>
          <a:lstStyle/>
          <a:p>
            <a:r>
              <a:rPr lang="en-US" dirty="0"/>
              <a:t>Lessons Learned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0D7273-5B64-4961-B265-440B9FB9E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/>
          <a:stretch/>
        </p:blipFill>
        <p:spPr>
          <a:xfrm rot="16200000">
            <a:off x="-1264032" y="2187574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Building the budget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Remember the often-forgotten lines!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Insurance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Marketing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Professional Development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Nursing/Health/Safety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Pupil Mgt System/Training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Authorizer Holdback</a:t>
            </a:r>
          </a:p>
        </p:txBody>
      </p:sp>
    </p:spTree>
    <p:extLst>
      <p:ext uri="{BB962C8B-B14F-4D97-AF65-F5344CB8AC3E}">
        <p14:creationId xmlns:p14="http://schemas.microsoft.com/office/powerpoint/2010/main" val="47525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Building the budget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Points to Consider</a:t>
            </a:r>
            <a:r>
              <a:rPr lang="en-US" sz="3600" i="1" dirty="0"/>
              <a:t>: </a:t>
            </a:r>
          </a:p>
          <a:p>
            <a:r>
              <a:rPr lang="en-US" sz="3200" i="1" dirty="0"/>
              <a:t>Fairly accurate insurance estimates are available for theoretical scenarios</a:t>
            </a:r>
          </a:p>
          <a:p>
            <a:r>
              <a:rPr lang="en-US" sz="3200" i="1" dirty="0"/>
              <a:t>Line item amounts are important but there should also be a line-item plan for each expenditure (e.g. marketing)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20830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Last Minute reminders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 lnSpcReduction="10000"/>
          </a:bodyPr>
          <a:lstStyle/>
          <a:p>
            <a:r>
              <a:rPr lang="en-US" sz="3600" b="1" dirty="0"/>
              <a:t>It’s not just about the bottom line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Your budget should tell a story about your school’s mission and goals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Remember performance standards/requirements (solvency, liquidity, etc.)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Cash flow cycles must be considered in addition to the bottom line</a:t>
            </a:r>
          </a:p>
        </p:txBody>
      </p:sp>
    </p:spTree>
    <p:extLst>
      <p:ext uri="{BB962C8B-B14F-4D97-AF65-F5344CB8AC3E}">
        <p14:creationId xmlns:p14="http://schemas.microsoft.com/office/powerpoint/2010/main" val="407430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Last Minute reminders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Points to Consider</a:t>
            </a:r>
            <a:r>
              <a:rPr lang="en-US" sz="3600" i="1" dirty="0"/>
              <a:t>: </a:t>
            </a:r>
          </a:p>
          <a:p>
            <a:r>
              <a:rPr lang="en-US" sz="3200" i="1" dirty="0"/>
              <a:t>An understanding of breakeven enrollment and marginal costs is critical to crafting a viable budget</a:t>
            </a:r>
          </a:p>
          <a:p>
            <a:r>
              <a:rPr lang="en-US" sz="3200" i="1" dirty="0"/>
              <a:t>Backup/alternative options should be explained</a:t>
            </a:r>
          </a:p>
          <a:p>
            <a:r>
              <a:rPr lang="en-US" sz="3200" i="1" dirty="0"/>
              <a:t>Narrative is important.  Each line and amount must have an explanation available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273010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5C35-051B-4DA1-A905-47D044271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191" y="901532"/>
            <a:ext cx="8610600" cy="1293028"/>
          </a:xfrm>
        </p:spPr>
        <p:txBody>
          <a:bodyPr/>
          <a:lstStyle/>
          <a:p>
            <a:pPr algn="ctr"/>
            <a:r>
              <a:rPr lang="en-US" b="1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C1F4B-0535-42C8-8BA3-32E10EE4B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Presenter Info:</a:t>
            </a:r>
          </a:p>
          <a:p>
            <a:pPr marL="0" indent="0" algn="ctr">
              <a:buNone/>
            </a:pPr>
            <a:r>
              <a:rPr lang="en-US" sz="3600" dirty="0"/>
              <a:t>David Faunce</a:t>
            </a:r>
          </a:p>
          <a:p>
            <a:pPr marL="0" indent="0" algn="ctr">
              <a:buNone/>
            </a:pPr>
            <a:r>
              <a:rPr lang="en-US" sz="3600" dirty="0"/>
              <a:t>Prestige School Solutions</a:t>
            </a:r>
          </a:p>
          <a:p>
            <a:pPr marL="0" indent="0" algn="ctr">
              <a:buNone/>
            </a:pPr>
            <a:r>
              <a:rPr lang="en-US" sz="3600" dirty="0"/>
              <a:t>828-429-1469</a:t>
            </a:r>
          </a:p>
          <a:p>
            <a:pPr marL="0" indent="0" algn="ctr">
              <a:buNone/>
            </a:pPr>
            <a:r>
              <a:rPr lang="en-US" sz="3600" dirty="0"/>
              <a:t>david.faunce@prestigecss.com</a:t>
            </a:r>
          </a:p>
        </p:txBody>
      </p:sp>
    </p:spTree>
    <p:extLst>
      <p:ext uri="{BB962C8B-B14F-4D97-AF65-F5344CB8AC3E}">
        <p14:creationId xmlns:p14="http://schemas.microsoft.com/office/powerpoint/2010/main" val="141195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Where do we begin?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Establish Two Working Models of the Budget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Budget at Full Enrollment</a:t>
            </a:r>
            <a:endParaRPr lang="en-US" sz="34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Budget at 75% enrollment (the “Stress” model)</a:t>
            </a:r>
          </a:p>
        </p:txBody>
      </p:sp>
    </p:spTree>
    <p:extLst>
      <p:ext uri="{BB962C8B-B14F-4D97-AF65-F5344CB8AC3E}">
        <p14:creationId xmlns:p14="http://schemas.microsoft.com/office/powerpoint/2010/main" val="144818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Where do we begin?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Points to Consider</a:t>
            </a:r>
            <a:r>
              <a:rPr lang="en-US" sz="3600" i="1" dirty="0"/>
              <a:t>: </a:t>
            </a:r>
          </a:p>
          <a:p>
            <a:r>
              <a:rPr lang="en-US" sz="3200" i="1" dirty="0"/>
              <a:t>Almost half of all first-year schools open below targeted enrollment</a:t>
            </a:r>
          </a:p>
          <a:p>
            <a:r>
              <a:rPr lang="en-US" sz="3200" i="1" dirty="0"/>
              <a:t>Average 20-day attrition is -12%.</a:t>
            </a:r>
          </a:p>
          <a:p>
            <a:r>
              <a:rPr lang="en-US" sz="3200" i="1" dirty="0"/>
              <a:t>A stress model is not required for the application, but is important for determining overall viability</a:t>
            </a:r>
          </a:p>
        </p:txBody>
      </p:sp>
    </p:spTree>
    <p:extLst>
      <p:ext uri="{BB962C8B-B14F-4D97-AF65-F5344CB8AC3E}">
        <p14:creationId xmlns:p14="http://schemas.microsoft.com/office/powerpoint/2010/main" val="233068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Where do we begin?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1" y="764372"/>
            <a:ext cx="7580240" cy="5216013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Conduct Your Research to Understand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Revenue Sources &amp; Timing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Local FTE Composition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Expense percentages/rates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Teacher pay-scales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Facilities/Land costs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Demand / Need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Nutrition &amp; Transportation</a:t>
            </a:r>
          </a:p>
          <a:p>
            <a:pPr marL="1200150" lvl="1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75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Where do we begin?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Points to Consider</a:t>
            </a:r>
            <a:r>
              <a:rPr lang="en-US" sz="3600" i="1" dirty="0"/>
              <a:t>: </a:t>
            </a:r>
          </a:p>
          <a:p>
            <a:r>
              <a:rPr lang="en-US" sz="3200" i="1" dirty="0"/>
              <a:t>Failure to provide nutrition and/or transportation in high poverty areas </a:t>
            </a:r>
            <a:r>
              <a:rPr lang="en-US" sz="3200" b="1" i="1" u="sng" dirty="0"/>
              <a:t>will</a:t>
            </a:r>
            <a:r>
              <a:rPr lang="en-US" sz="3200" i="1" dirty="0"/>
              <a:t> adversely and materially affect enrollment</a:t>
            </a:r>
          </a:p>
          <a:p>
            <a:r>
              <a:rPr lang="en-US" sz="3200" i="1" dirty="0"/>
              <a:t>Other charter schools are an excellent source of information</a:t>
            </a:r>
          </a:p>
          <a:p>
            <a:r>
              <a:rPr lang="en-US" sz="3200" i="1" dirty="0"/>
              <a:t>The typical nutrition program will operate at a 13%-17% loss</a:t>
            </a:r>
          </a:p>
        </p:txBody>
      </p:sp>
    </p:spTree>
    <p:extLst>
      <p:ext uri="{BB962C8B-B14F-4D97-AF65-F5344CB8AC3E}">
        <p14:creationId xmlns:p14="http://schemas.microsoft.com/office/powerpoint/2010/main" val="302821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Building the budget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Develop the Most Conservative Budget Possible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Substantiated, reasonable, measurable revenues only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Establish a minimum contingency of 60-days operating expenses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Allocate sufficient resources to instructional activities v. administrative</a:t>
            </a:r>
          </a:p>
        </p:txBody>
      </p:sp>
    </p:spTree>
    <p:extLst>
      <p:ext uri="{BB962C8B-B14F-4D97-AF65-F5344CB8AC3E}">
        <p14:creationId xmlns:p14="http://schemas.microsoft.com/office/powerpoint/2010/main" val="357771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Building the budget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Points to Consider</a:t>
            </a:r>
            <a:r>
              <a:rPr lang="en-US" sz="3600" i="1" dirty="0"/>
              <a:t>: </a:t>
            </a:r>
          </a:p>
          <a:p>
            <a:r>
              <a:rPr lang="en-US" sz="3200" i="1" dirty="0"/>
              <a:t>EFA/EIA Categorical Funding is highly variable from year-to-year.</a:t>
            </a:r>
          </a:p>
          <a:p>
            <a:r>
              <a:rPr lang="en-US" sz="3200" i="1" dirty="0"/>
              <a:t>Generally speaking, charter schools should never rely on fundraising for any portion of budgeted operational expenditures</a:t>
            </a:r>
          </a:p>
        </p:txBody>
      </p:sp>
    </p:spTree>
    <p:extLst>
      <p:ext uri="{BB962C8B-B14F-4D97-AF65-F5344CB8AC3E}">
        <p14:creationId xmlns:p14="http://schemas.microsoft.com/office/powerpoint/2010/main" val="146528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Building the budget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Budget for the Largest Items First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Salaries and Benefits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Rent and Occupancy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Contracted Services/EMO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Transportation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200" dirty="0"/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342659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DEA82-023F-4668-9A76-8519023D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Building the budget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2432-9358-466C-B960-BE74EC40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Points to Consider</a:t>
            </a:r>
            <a:r>
              <a:rPr lang="en-US" sz="3600" i="1" dirty="0"/>
              <a:t>: </a:t>
            </a:r>
          </a:p>
          <a:p>
            <a:r>
              <a:rPr lang="en-US" sz="3200" i="1" dirty="0"/>
              <a:t>Total Salaries and Benefits should not exceed 58% of revenues</a:t>
            </a:r>
          </a:p>
          <a:p>
            <a:r>
              <a:rPr lang="en-US" sz="3200" i="1" dirty="0"/>
              <a:t>Total facilities and occupancy should be maintained at or below 15% of revenues</a:t>
            </a:r>
          </a:p>
          <a:p>
            <a:r>
              <a:rPr lang="en-US" sz="3200" i="1" dirty="0"/>
              <a:t>Adding transportation and/or nutrition will reduce the above guidelines</a:t>
            </a:r>
          </a:p>
        </p:txBody>
      </p:sp>
    </p:spTree>
    <p:extLst>
      <p:ext uri="{BB962C8B-B14F-4D97-AF65-F5344CB8AC3E}">
        <p14:creationId xmlns:p14="http://schemas.microsoft.com/office/powerpoint/2010/main" val="88981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460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Vapor Trail</vt:lpstr>
      <vt:lpstr>Planning Your Charter School Budget</vt:lpstr>
      <vt:lpstr>Where do we begin?</vt:lpstr>
      <vt:lpstr>Where do we begin?</vt:lpstr>
      <vt:lpstr>Where do we begin?</vt:lpstr>
      <vt:lpstr>Where do we begin?</vt:lpstr>
      <vt:lpstr>Building the budget</vt:lpstr>
      <vt:lpstr>Building the budget</vt:lpstr>
      <vt:lpstr>Building the budget</vt:lpstr>
      <vt:lpstr>Building the budget</vt:lpstr>
      <vt:lpstr>Building the budget</vt:lpstr>
      <vt:lpstr>Building the budget</vt:lpstr>
      <vt:lpstr>Last Minute reminders</vt:lpstr>
      <vt:lpstr>Last Minute reminders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Charter School Budget</dc:title>
  <dc:creator>David Faunce</dc:creator>
  <cp:lastModifiedBy>David Faunce</cp:lastModifiedBy>
  <cp:revision>13</cp:revision>
  <dcterms:created xsi:type="dcterms:W3CDTF">2019-01-02T18:42:00Z</dcterms:created>
  <dcterms:modified xsi:type="dcterms:W3CDTF">2019-01-02T20:52:00Z</dcterms:modified>
</cp:coreProperties>
</file>