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3"/>
  </p:notesMasterIdLst>
  <p:sldIdLst>
    <p:sldId id="256" r:id="rId2"/>
    <p:sldId id="258" r:id="rId3"/>
    <p:sldId id="1034" r:id="rId4"/>
    <p:sldId id="1013" r:id="rId5"/>
    <p:sldId id="1014" r:id="rId6"/>
    <p:sldId id="1015" r:id="rId7"/>
    <p:sldId id="1016" r:id="rId8"/>
    <p:sldId id="1017" r:id="rId9"/>
    <p:sldId id="1018" r:id="rId10"/>
    <p:sldId id="1019" r:id="rId11"/>
    <p:sldId id="1020" r:id="rId12"/>
  </p:sldIdLst>
  <p:sldSz cx="9144000" cy="5143500" type="screen16x9"/>
  <p:notesSz cx="6858000" cy="9144000"/>
  <p:embeddedFontLst>
    <p:embeddedFont>
      <p:font typeface="Lora" panose="020B0604020202020204" charset="0"/>
      <p:regular r:id="rId14"/>
      <p:bold r:id="rId15"/>
      <p:italic r:id="rId16"/>
      <p:boldItalic r:id="rId17"/>
    </p:embeddedFont>
    <p:embeddedFont>
      <p:font typeface="Quattrocento Sans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1F1E2F9-C0E5-4B9E-A96B-3DA45CB870E6}">
  <a:tblStyle styleId="{31F1E2F9-C0E5-4B9E-A96B-3DA45CB870E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91" autoAdjust="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84ADC7-84CE-407D-BA17-809D1876AE5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E1FFF3-A393-499A-A1B5-EDF7A398E3DC}">
      <dgm:prSet phldrT="[Text]" custT="1"/>
      <dgm:spPr/>
      <dgm:t>
        <a:bodyPr/>
        <a:lstStyle/>
        <a:p>
          <a:r>
            <a:rPr lang="en-US" sz="3200" dirty="0"/>
            <a:t>Mission</a:t>
          </a:r>
          <a:r>
            <a:rPr lang="en-US" sz="1600" dirty="0"/>
            <a:t> </a:t>
          </a:r>
        </a:p>
      </dgm:t>
    </dgm:pt>
    <dgm:pt modelId="{AF54911E-B06D-4297-AA93-89A6BA79E2C4}" type="parTrans" cxnId="{417F65B8-F161-40C2-A1AA-D445DCEE4547}">
      <dgm:prSet/>
      <dgm:spPr/>
      <dgm:t>
        <a:bodyPr/>
        <a:lstStyle/>
        <a:p>
          <a:endParaRPr lang="en-US"/>
        </a:p>
      </dgm:t>
    </dgm:pt>
    <dgm:pt modelId="{ED48FA2E-099D-4517-8451-89F9604099BD}" type="sibTrans" cxnId="{417F65B8-F161-40C2-A1AA-D445DCEE4547}">
      <dgm:prSet/>
      <dgm:spPr/>
      <dgm:t>
        <a:bodyPr/>
        <a:lstStyle/>
        <a:p>
          <a:endParaRPr lang="en-US"/>
        </a:p>
      </dgm:t>
    </dgm:pt>
    <dgm:pt modelId="{960DACC2-47CD-4E37-A3FC-B2360730F3B4}">
      <dgm:prSet/>
      <dgm:spPr/>
      <dgm:t>
        <a:bodyPr/>
        <a:lstStyle/>
        <a:p>
          <a:r>
            <a:rPr lang="en-US" dirty="0"/>
            <a:t>Instructional Model</a:t>
          </a:r>
        </a:p>
      </dgm:t>
    </dgm:pt>
    <dgm:pt modelId="{06BD52E1-D603-44EB-AB40-0A937D5B4A24}" type="parTrans" cxnId="{27B0A13F-E712-4262-849A-AC657AD3A37F}">
      <dgm:prSet/>
      <dgm:spPr/>
      <dgm:t>
        <a:bodyPr/>
        <a:lstStyle/>
        <a:p>
          <a:endParaRPr lang="en-US"/>
        </a:p>
      </dgm:t>
    </dgm:pt>
    <dgm:pt modelId="{2640AF4B-A525-498A-87A6-5E9FEB8AEDB6}" type="sibTrans" cxnId="{27B0A13F-E712-4262-849A-AC657AD3A37F}">
      <dgm:prSet/>
      <dgm:spPr/>
      <dgm:t>
        <a:bodyPr/>
        <a:lstStyle/>
        <a:p>
          <a:endParaRPr lang="en-US"/>
        </a:p>
      </dgm:t>
    </dgm:pt>
    <dgm:pt modelId="{483B2774-BA67-494D-A229-3AE7A998A134}">
      <dgm:prSet/>
      <dgm:spPr/>
      <dgm:t>
        <a:bodyPr/>
        <a:lstStyle/>
        <a:p>
          <a:r>
            <a:rPr lang="en-US" dirty="0"/>
            <a:t>Curriculum</a:t>
          </a:r>
        </a:p>
      </dgm:t>
    </dgm:pt>
    <dgm:pt modelId="{79340937-7F72-46CE-9781-E4F95AB553BD}" type="parTrans" cxnId="{13788058-ACD2-452F-AF5B-A7A5FAF38068}">
      <dgm:prSet/>
      <dgm:spPr/>
      <dgm:t>
        <a:bodyPr/>
        <a:lstStyle/>
        <a:p>
          <a:endParaRPr lang="en-US"/>
        </a:p>
      </dgm:t>
    </dgm:pt>
    <dgm:pt modelId="{A97D3FBD-C185-4EA8-901A-46EC6043D3DF}" type="sibTrans" cxnId="{13788058-ACD2-452F-AF5B-A7A5FAF38068}">
      <dgm:prSet/>
      <dgm:spPr/>
      <dgm:t>
        <a:bodyPr/>
        <a:lstStyle/>
        <a:p>
          <a:endParaRPr lang="en-US"/>
        </a:p>
      </dgm:t>
    </dgm:pt>
    <dgm:pt modelId="{55128AD4-DAD1-4384-8979-DCD5906E5297}">
      <dgm:prSet/>
      <dgm:spPr/>
      <dgm:t>
        <a:bodyPr/>
        <a:lstStyle/>
        <a:p>
          <a:r>
            <a:rPr lang="en-US" dirty="0"/>
            <a:t>Learning Environment</a:t>
          </a:r>
        </a:p>
      </dgm:t>
    </dgm:pt>
    <dgm:pt modelId="{F0A62490-3144-4719-B614-F03C4CF31E36}" type="parTrans" cxnId="{DFC5151A-43F0-45A7-9505-CA9833562E10}">
      <dgm:prSet/>
      <dgm:spPr/>
      <dgm:t>
        <a:bodyPr/>
        <a:lstStyle/>
        <a:p>
          <a:endParaRPr lang="en-US"/>
        </a:p>
      </dgm:t>
    </dgm:pt>
    <dgm:pt modelId="{D0CA2EDC-2C84-4A49-9F19-3AF03058A9EA}" type="sibTrans" cxnId="{DFC5151A-43F0-45A7-9505-CA9833562E10}">
      <dgm:prSet/>
      <dgm:spPr/>
      <dgm:t>
        <a:bodyPr/>
        <a:lstStyle/>
        <a:p>
          <a:endParaRPr lang="en-US"/>
        </a:p>
      </dgm:t>
    </dgm:pt>
    <dgm:pt modelId="{ED471054-EDFF-4104-AA62-DA522661727A}">
      <dgm:prSet/>
      <dgm:spPr/>
      <dgm:t>
        <a:bodyPr/>
        <a:lstStyle/>
        <a:p>
          <a:r>
            <a:rPr lang="en-US" dirty="0"/>
            <a:t>Assessment</a:t>
          </a:r>
        </a:p>
      </dgm:t>
    </dgm:pt>
    <dgm:pt modelId="{1904E907-7B51-41CC-A7BC-CBD4957300F6}" type="parTrans" cxnId="{8CA21101-238E-4407-B361-BC50D271E619}">
      <dgm:prSet/>
      <dgm:spPr/>
      <dgm:t>
        <a:bodyPr/>
        <a:lstStyle/>
        <a:p>
          <a:endParaRPr lang="en-US"/>
        </a:p>
      </dgm:t>
    </dgm:pt>
    <dgm:pt modelId="{2068235A-A5B2-460E-AA9B-FA5830A7F386}" type="sibTrans" cxnId="{8CA21101-238E-4407-B361-BC50D271E619}">
      <dgm:prSet/>
      <dgm:spPr/>
      <dgm:t>
        <a:bodyPr/>
        <a:lstStyle/>
        <a:p>
          <a:endParaRPr lang="en-US"/>
        </a:p>
      </dgm:t>
    </dgm:pt>
    <dgm:pt modelId="{7B058345-75FA-490C-905B-BFFB964390E7}" type="pres">
      <dgm:prSet presAssocID="{1C84ADC7-84CE-407D-BA17-809D1876AE5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F3134BF-E32F-4376-8BCA-9F729125F34F}" type="pres">
      <dgm:prSet presAssocID="{12E1FFF3-A393-499A-A1B5-EDF7A398E3DC}" presName="centerShape" presStyleLbl="node0" presStyleIdx="0" presStyleCnt="1" custScaleX="121789" custScaleY="124172"/>
      <dgm:spPr/>
    </dgm:pt>
    <dgm:pt modelId="{E3255EBC-8124-40B3-9510-78FACAC1FEDB}" type="pres">
      <dgm:prSet presAssocID="{06BD52E1-D603-44EB-AB40-0A937D5B4A24}" presName="parTrans" presStyleLbl="bgSibTrans2D1" presStyleIdx="0" presStyleCnt="4"/>
      <dgm:spPr/>
    </dgm:pt>
    <dgm:pt modelId="{6694573A-9209-46D9-BD9F-9E5083588904}" type="pres">
      <dgm:prSet presAssocID="{960DACC2-47CD-4E37-A3FC-B2360730F3B4}" presName="node" presStyleLbl="node1" presStyleIdx="0" presStyleCnt="4" custRadScaleRad="114194" custRadScaleInc="-184">
        <dgm:presLayoutVars>
          <dgm:bulletEnabled val="1"/>
        </dgm:presLayoutVars>
      </dgm:prSet>
      <dgm:spPr/>
    </dgm:pt>
    <dgm:pt modelId="{45246913-E1DA-4B4A-9ACE-AFE6E4A1E6FE}" type="pres">
      <dgm:prSet presAssocID="{79340937-7F72-46CE-9781-E4F95AB553BD}" presName="parTrans" presStyleLbl="bgSibTrans2D1" presStyleIdx="1" presStyleCnt="4"/>
      <dgm:spPr/>
    </dgm:pt>
    <dgm:pt modelId="{2C4216C3-E4C1-4E77-A7DC-1B58BD35893D}" type="pres">
      <dgm:prSet presAssocID="{483B2774-BA67-494D-A229-3AE7A998A134}" presName="node" presStyleLbl="node1" presStyleIdx="1" presStyleCnt="4">
        <dgm:presLayoutVars>
          <dgm:bulletEnabled val="1"/>
        </dgm:presLayoutVars>
      </dgm:prSet>
      <dgm:spPr/>
    </dgm:pt>
    <dgm:pt modelId="{20C12445-9CF3-4F86-8E9D-B7E380AED271}" type="pres">
      <dgm:prSet presAssocID="{1904E907-7B51-41CC-A7BC-CBD4957300F6}" presName="parTrans" presStyleLbl="bgSibTrans2D1" presStyleIdx="2" presStyleCnt="4"/>
      <dgm:spPr/>
    </dgm:pt>
    <dgm:pt modelId="{42405A7C-7A65-4031-BC57-078281B746BC}" type="pres">
      <dgm:prSet presAssocID="{ED471054-EDFF-4104-AA62-DA522661727A}" presName="node" presStyleLbl="node1" presStyleIdx="2" presStyleCnt="4">
        <dgm:presLayoutVars>
          <dgm:bulletEnabled val="1"/>
        </dgm:presLayoutVars>
      </dgm:prSet>
      <dgm:spPr/>
    </dgm:pt>
    <dgm:pt modelId="{DD5BFC49-9358-43CB-8959-4E62C11CF365}" type="pres">
      <dgm:prSet presAssocID="{F0A62490-3144-4719-B614-F03C4CF31E36}" presName="parTrans" presStyleLbl="bgSibTrans2D1" presStyleIdx="3" presStyleCnt="4"/>
      <dgm:spPr/>
    </dgm:pt>
    <dgm:pt modelId="{96DECB79-63C9-414E-BCD3-689CD67339C4}" type="pres">
      <dgm:prSet presAssocID="{55128AD4-DAD1-4384-8979-DCD5906E5297}" presName="node" presStyleLbl="node1" presStyleIdx="3" presStyleCnt="4" custRadScaleRad="116712" custRadScaleInc="485">
        <dgm:presLayoutVars>
          <dgm:bulletEnabled val="1"/>
        </dgm:presLayoutVars>
      </dgm:prSet>
      <dgm:spPr/>
    </dgm:pt>
  </dgm:ptLst>
  <dgm:cxnLst>
    <dgm:cxn modelId="{8CA21101-238E-4407-B361-BC50D271E619}" srcId="{12E1FFF3-A393-499A-A1B5-EDF7A398E3DC}" destId="{ED471054-EDFF-4104-AA62-DA522661727A}" srcOrd="2" destOrd="0" parTransId="{1904E907-7B51-41CC-A7BC-CBD4957300F6}" sibTransId="{2068235A-A5B2-460E-AA9B-FA5830A7F386}"/>
    <dgm:cxn modelId="{DFC5151A-43F0-45A7-9505-CA9833562E10}" srcId="{12E1FFF3-A393-499A-A1B5-EDF7A398E3DC}" destId="{55128AD4-DAD1-4384-8979-DCD5906E5297}" srcOrd="3" destOrd="0" parTransId="{F0A62490-3144-4719-B614-F03C4CF31E36}" sibTransId="{D0CA2EDC-2C84-4A49-9F19-3AF03058A9EA}"/>
    <dgm:cxn modelId="{B450482F-B5F0-4BED-A8FF-F6EBDFAD9554}" type="presOf" srcId="{960DACC2-47CD-4E37-A3FC-B2360730F3B4}" destId="{6694573A-9209-46D9-BD9F-9E5083588904}" srcOrd="0" destOrd="0" presId="urn:microsoft.com/office/officeart/2005/8/layout/radial4"/>
    <dgm:cxn modelId="{27B0A13F-E712-4262-849A-AC657AD3A37F}" srcId="{12E1FFF3-A393-499A-A1B5-EDF7A398E3DC}" destId="{960DACC2-47CD-4E37-A3FC-B2360730F3B4}" srcOrd="0" destOrd="0" parTransId="{06BD52E1-D603-44EB-AB40-0A937D5B4A24}" sibTransId="{2640AF4B-A525-498A-87A6-5E9FEB8AEDB6}"/>
    <dgm:cxn modelId="{1116B93F-27D6-4F83-86E2-F4CA40AABB1F}" type="presOf" srcId="{1904E907-7B51-41CC-A7BC-CBD4957300F6}" destId="{20C12445-9CF3-4F86-8E9D-B7E380AED271}" srcOrd="0" destOrd="0" presId="urn:microsoft.com/office/officeart/2005/8/layout/radial4"/>
    <dgm:cxn modelId="{13788058-ACD2-452F-AF5B-A7A5FAF38068}" srcId="{12E1FFF3-A393-499A-A1B5-EDF7A398E3DC}" destId="{483B2774-BA67-494D-A229-3AE7A998A134}" srcOrd="1" destOrd="0" parTransId="{79340937-7F72-46CE-9781-E4F95AB553BD}" sibTransId="{A97D3FBD-C185-4EA8-901A-46EC6043D3DF}"/>
    <dgm:cxn modelId="{E718757D-0FBC-4D71-A39C-6E33CD99DED6}" type="presOf" srcId="{06BD52E1-D603-44EB-AB40-0A937D5B4A24}" destId="{E3255EBC-8124-40B3-9510-78FACAC1FEDB}" srcOrd="0" destOrd="0" presId="urn:microsoft.com/office/officeart/2005/8/layout/radial4"/>
    <dgm:cxn modelId="{43051386-F619-48E6-9948-B9D517EF00BB}" type="presOf" srcId="{483B2774-BA67-494D-A229-3AE7A998A134}" destId="{2C4216C3-E4C1-4E77-A7DC-1B58BD35893D}" srcOrd="0" destOrd="0" presId="urn:microsoft.com/office/officeart/2005/8/layout/radial4"/>
    <dgm:cxn modelId="{4003968A-6565-4CDB-9D73-BB5EB9E8481A}" type="presOf" srcId="{79340937-7F72-46CE-9781-E4F95AB553BD}" destId="{45246913-E1DA-4B4A-9ACE-AFE6E4A1E6FE}" srcOrd="0" destOrd="0" presId="urn:microsoft.com/office/officeart/2005/8/layout/radial4"/>
    <dgm:cxn modelId="{F0C34E9F-6C22-4BB2-A249-1C9B859DEDC7}" type="presOf" srcId="{ED471054-EDFF-4104-AA62-DA522661727A}" destId="{42405A7C-7A65-4031-BC57-078281B746BC}" srcOrd="0" destOrd="0" presId="urn:microsoft.com/office/officeart/2005/8/layout/radial4"/>
    <dgm:cxn modelId="{965BF3A4-2F95-442C-8036-2DF9E5F4EF7D}" type="presOf" srcId="{1C84ADC7-84CE-407D-BA17-809D1876AE54}" destId="{7B058345-75FA-490C-905B-BFFB964390E7}" srcOrd="0" destOrd="0" presId="urn:microsoft.com/office/officeart/2005/8/layout/radial4"/>
    <dgm:cxn modelId="{417F65B8-F161-40C2-A1AA-D445DCEE4547}" srcId="{1C84ADC7-84CE-407D-BA17-809D1876AE54}" destId="{12E1FFF3-A393-499A-A1B5-EDF7A398E3DC}" srcOrd="0" destOrd="0" parTransId="{AF54911E-B06D-4297-AA93-89A6BA79E2C4}" sibTransId="{ED48FA2E-099D-4517-8451-89F9604099BD}"/>
    <dgm:cxn modelId="{A073F0CE-C698-4722-BC33-7EF5A65F9822}" type="presOf" srcId="{55128AD4-DAD1-4384-8979-DCD5906E5297}" destId="{96DECB79-63C9-414E-BCD3-689CD67339C4}" srcOrd="0" destOrd="0" presId="urn:microsoft.com/office/officeart/2005/8/layout/radial4"/>
    <dgm:cxn modelId="{923049E2-3384-4F05-AD6A-F875ADF597A3}" type="presOf" srcId="{F0A62490-3144-4719-B614-F03C4CF31E36}" destId="{DD5BFC49-9358-43CB-8959-4E62C11CF365}" srcOrd="0" destOrd="0" presId="urn:microsoft.com/office/officeart/2005/8/layout/radial4"/>
    <dgm:cxn modelId="{F22176EC-C9F7-42CA-811B-F0AD40DD5075}" type="presOf" srcId="{12E1FFF3-A393-499A-A1B5-EDF7A398E3DC}" destId="{5F3134BF-E32F-4376-8BCA-9F729125F34F}" srcOrd="0" destOrd="0" presId="urn:microsoft.com/office/officeart/2005/8/layout/radial4"/>
    <dgm:cxn modelId="{CE5A8CF5-953B-4AA9-A50E-A02B09776D06}" type="presParOf" srcId="{7B058345-75FA-490C-905B-BFFB964390E7}" destId="{5F3134BF-E32F-4376-8BCA-9F729125F34F}" srcOrd="0" destOrd="0" presId="urn:microsoft.com/office/officeart/2005/8/layout/radial4"/>
    <dgm:cxn modelId="{1EDF8C7C-AF93-4139-9C33-47EC7C01AAEF}" type="presParOf" srcId="{7B058345-75FA-490C-905B-BFFB964390E7}" destId="{E3255EBC-8124-40B3-9510-78FACAC1FEDB}" srcOrd="1" destOrd="0" presId="urn:microsoft.com/office/officeart/2005/8/layout/radial4"/>
    <dgm:cxn modelId="{83C64E04-B2E0-4A5F-9C41-9A327ACC7C5B}" type="presParOf" srcId="{7B058345-75FA-490C-905B-BFFB964390E7}" destId="{6694573A-9209-46D9-BD9F-9E5083588904}" srcOrd="2" destOrd="0" presId="urn:microsoft.com/office/officeart/2005/8/layout/radial4"/>
    <dgm:cxn modelId="{4E152CA9-7CE9-4975-88CC-19B664AAEACE}" type="presParOf" srcId="{7B058345-75FA-490C-905B-BFFB964390E7}" destId="{45246913-E1DA-4B4A-9ACE-AFE6E4A1E6FE}" srcOrd="3" destOrd="0" presId="urn:microsoft.com/office/officeart/2005/8/layout/radial4"/>
    <dgm:cxn modelId="{AD31ED69-C9FC-4C93-9EDC-8B7952C1D1ED}" type="presParOf" srcId="{7B058345-75FA-490C-905B-BFFB964390E7}" destId="{2C4216C3-E4C1-4E77-A7DC-1B58BD35893D}" srcOrd="4" destOrd="0" presId="urn:microsoft.com/office/officeart/2005/8/layout/radial4"/>
    <dgm:cxn modelId="{86830895-075F-4FCB-9D9D-D3645711108D}" type="presParOf" srcId="{7B058345-75FA-490C-905B-BFFB964390E7}" destId="{20C12445-9CF3-4F86-8E9D-B7E380AED271}" srcOrd="5" destOrd="0" presId="urn:microsoft.com/office/officeart/2005/8/layout/radial4"/>
    <dgm:cxn modelId="{61A0215A-F780-4141-B831-262D7225FD96}" type="presParOf" srcId="{7B058345-75FA-490C-905B-BFFB964390E7}" destId="{42405A7C-7A65-4031-BC57-078281B746BC}" srcOrd="6" destOrd="0" presId="urn:microsoft.com/office/officeart/2005/8/layout/radial4"/>
    <dgm:cxn modelId="{F77C7708-8080-4944-BBFB-A8D8973B3B91}" type="presParOf" srcId="{7B058345-75FA-490C-905B-BFFB964390E7}" destId="{DD5BFC49-9358-43CB-8959-4E62C11CF365}" srcOrd="7" destOrd="0" presId="urn:microsoft.com/office/officeart/2005/8/layout/radial4"/>
    <dgm:cxn modelId="{14A1AD89-9590-4CD1-91FB-D3597A1E4325}" type="presParOf" srcId="{7B058345-75FA-490C-905B-BFFB964390E7}" destId="{96DECB79-63C9-414E-BCD3-689CD67339C4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134BF-E32F-4376-8BCA-9F729125F34F}">
      <dsp:nvSpPr>
        <dsp:cNvPr id="0" name=""/>
        <dsp:cNvSpPr/>
      </dsp:nvSpPr>
      <dsp:spPr>
        <a:xfrm>
          <a:off x="3635752" y="1450088"/>
          <a:ext cx="2039073" cy="20789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Mission</a:t>
          </a:r>
          <a:r>
            <a:rPr lang="en-US" sz="1600" kern="1200" dirty="0"/>
            <a:t> </a:t>
          </a:r>
        </a:p>
      </dsp:txBody>
      <dsp:txXfrm>
        <a:off x="3934367" y="1754546"/>
        <a:ext cx="1441843" cy="1470055"/>
      </dsp:txXfrm>
    </dsp:sp>
    <dsp:sp modelId="{E3255EBC-8124-40B3-9510-78FACAC1FEDB}">
      <dsp:nvSpPr>
        <dsp:cNvPr id="0" name=""/>
        <dsp:cNvSpPr/>
      </dsp:nvSpPr>
      <dsp:spPr>
        <a:xfrm rot="11695032">
          <a:off x="2253553" y="1792543"/>
          <a:ext cx="1361679" cy="47716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4573A-9209-46D9-BD9F-9E5083588904}">
      <dsp:nvSpPr>
        <dsp:cNvPr id="0" name=""/>
        <dsp:cNvSpPr/>
      </dsp:nvSpPr>
      <dsp:spPr>
        <a:xfrm>
          <a:off x="1481221" y="1219640"/>
          <a:ext cx="1590554" cy="1272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Instructional Model</a:t>
          </a:r>
        </a:p>
      </dsp:txBody>
      <dsp:txXfrm>
        <a:off x="1518490" y="1256909"/>
        <a:ext cx="1516016" cy="1197905"/>
      </dsp:txXfrm>
    </dsp:sp>
    <dsp:sp modelId="{45246913-E1DA-4B4A-9ACE-AFE6E4A1E6FE}">
      <dsp:nvSpPr>
        <dsp:cNvPr id="0" name=""/>
        <dsp:cNvSpPr/>
      </dsp:nvSpPr>
      <dsp:spPr>
        <a:xfrm rot="14700000">
          <a:off x="3438692" y="776791"/>
          <a:ext cx="1058332" cy="47716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216C3-E4C1-4E77-A7DC-1B58BD35893D}">
      <dsp:nvSpPr>
        <dsp:cNvPr id="0" name=""/>
        <dsp:cNvSpPr/>
      </dsp:nvSpPr>
      <dsp:spPr>
        <a:xfrm>
          <a:off x="2948946" y="-100433"/>
          <a:ext cx="1590554" cy="1272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Curriculum</a:t>
          </a:r>
        </a:p>
      </dsp:txBody>
      <dsp:txXfrm>
        <a:off x="2986215" y="-63164"/>
        <a:ext cx="1516016" cy="1197905"/>
      </dsp:txXfrm>
    </dsp:sp>
    <dsp:sp modelId="{20C12445-9CF3-4F86-8E9D-B7E380AED271}">
      <dsp:nvSpPr>
        <dsp:cNvPr id="0" name=""/>
        <dsp:cNvSpPr/>
      </dsp:nvSpPr>
      <dsp:spPr>
        <a:xfrm rot="17700000">
          <a:off x="4813553" y="776791"/>
          <a:ext cx="1058332" cy="47716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05A7C-7A65-4031-BC57-078281B746BC}">
      <dsp:nvSpPr>
        <dsp:cNvPr id="0" name=""/>
        <dsp:cNvSpPr/>
      </dsp:nvSpPr>
      <dsp:spPr>
        <a:xfrm>
          <a:off x="4771077" y="-100433"/>
          <a:ext cx="1590554" cy="1272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Assessment</a:t>
          </a:r>
        </a:p>
      </dsp:txBody>
      <dsp:txXfrm>
        <a:off x="4808346" y="-63164"/>
        <a:ext cx="1516016" cy="1197905"/>
      </dsp:txXfrm>
    </dsp:sp>
    <dsp:sp modelId="{DD5BFC49-9358-43CB-8959-4E62C11CF365}">
      <dsp:nvSpPr>
        <dsp:cNvPr id="0" name=""/>
        <dsp:cNvSpPr/>
      </dsp:nvSpPr>
      <dsp:spPr>
        <a:xfrm rot="20713095">
          <a:off x="5698440" y="1789309"/>
          <a:ext cx="1412997" cy="47716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DECB79-63C9-414E-BCD3-689CD67339C4}">
      <dsp:nvSpPr>
        <dsp:cNvPr id="0" name=""/>
        <dsp:cNvSpPr/>
      </dsp:nvSpPr>
      <dsp:spPr>
        <a:xfrm>
          <a:off x="6292779" y="1211416"/>
          <a:ext cx="1590554" cy="1272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Learning Environment</a:t>
          </a:r>
        </a:p>
      </dsp:txBody>
      <dsp:txXfrm>
        <a:off x="6330048" y="1248685"/>
        <a:ext cx="1516016" cy="1197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3135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54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779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889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1520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9468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6272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6303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7414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oogle Shape;27;p5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28;p5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31" name="Google Shape;31;p5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381250" y="937117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7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996629" y="2003888"/>
            <a:ext cx="5457333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Charter Application Technical Assistance Workshop</a:t>
            </a:r>
            <a:endParaRPr dirty="0"/>
          </a:p>
        </p:txBody>
      </p:sp>
      <p:pic>
        <p:nvPicPr>
          <p:cNvPr id="1026" name="Picture 2" descr="Image result for the charter institute at erskine">
            <a:extLst>
              <a:ext uri="{FF2B5EF4-FFF2-40B4-BE49-F238E27FC236}">
                <a16:creationId xmlns:a16="http://schemas.microsoft.com/office/drawing/2014/main" id="{D7119022-CCDA-4298-8764-ACC6A6935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07" y="3163688"/>
            <a:ext cx="1235149" cy="115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S.M.A.R.T. Goals are…</a:t>
            </a:r>
            <a:endParaRPr dirty="0"/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07361" y="1648689"/>
            <a:ext cx="4349699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1200" u="sng" dirty="0"/>
              <a:t>SPECIFIC</a:t>
            </a:r>
          </a:p>
          <a:p>
            <a:pPr lvl="1"/>
            <a:r>
              <a:rPr lang="en-US" altLang="en-US" sz="1100" dirty="0"/>
              <a:t>Specific goals answer the following questions:</a:t>
            </a:r>
          </a:p>
          <a:p>
            <a:pPr lvl="2"/>
            <a:r>
              <a:rPr lang="en-US" altLang="en-US" sz="1100" dirty="0"/>
              <a:t>Who:       Who is involved? </a:t>
            </a:r>
          </a:p>
          <a:p>
            <a:pPr lvl="2"/>
            <a:r>
              <a:rPr lang="en-US" altLang="en-US" sz="1100" dirty="0"/>
              <a:t>What:      What do I want to accomplish?</a:t>
            </a:r>
          </a:p>
          <a:p>
            <a:pPr lvl="2"/>
            <a:r>
              <a:rPr lang="en-US" altLang="en-US" sz="1100" dirty="0"/>
              <a:t>Where:    Identify a location.</a:t>
            </a:r>
          </a:p>
          <a:p>
            <a:pPr lvl="2"/>
            <a:r>
              <a:rPr lang="en-US" altLang="en-US" sz="1100" dirty="0"/>
              <a:t>When:     Establish a time frame.</a:t>
            </a:r>
          </a:p>
          <a:p>
            <a:pPr lvl="2"/>
            <a:r>
              <a:rPr lang="en-US" altLang="en-US" sz="1100" dirty="0"/>
              <a:t>Which:    Identify requirements/constraints. </a:t>
            </a:r>
          </a:p>
          <a:p>
            <a:pPr lvl="2"/>
            <a:r>
              <a:rPr lang="en-US" altLang="en-US" sz="1100" dirty="0"/>
              <a:t>Why:       Specific reasons, purpose or benefits of accomplishing the goal. </a:t>
            </a:r>
            <a:endParaRPr lang="en-US" sz="1050" dirty="0"/>
          </a:p>
          <a:p>
            <a:pPr marL="228600" lvl="1">
              <a:spcBef>
                <a:spcPts val="1000"/>
              </a:spcBef>
            </a:pPr>
            <a:r>
              <a:rPr lang="en-US" sz="1200" u="sng" dirty="0"/>
              <a:t>MEASURABLE</a:t>
            </a:r>
          </a:p>
          <a:p>
            <a:pPr marL="685800" lvl="2">
              <a:spcBef>
                <a:spcPts val="1000"/>
              </a:spcBef>
            </a:pPr>
            <a:r>
              <a:rPr lang="en-US" altLang="en-US" sz="1200" dirty="0"/>
              <a:t>Measurable goals answer the following questions:</a:t>
            </a:r>
          </a:p>
          <a:p>
            <a:pPr lvl="2"/>
            <a:r>
              <a:rPr lang="en-US" altLang="en-US" sz="1200" dirty="0"/>
              <a:t>How much? </a:t>
            </a:r>
          </a:p>
          <a:p>
            <a:pPr lvl="2"/>
            <a:r>
              <a:rPr lang="en-US" altLang="en-US" sz="1200" dirty="0"/>
              <a:t>How many? </a:t>
            </a:r>
          </a:p>
          <a:p>
            <a:pPr lvl="2"/>
            <a:r>
              <a:rPr lang="en-US" altLang="en-US" sz="1200" dirty="0"/>
              <a:t>How will I know when it is accomplished? </a:t>
            </a:r>
            <a:endParaRPr lang="en-US" sz="1200" dirty="0"/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2050" name="Picture 2" descr="Image result for the charter institute at erskine">
            <a:extLst>
              <a:ext uri="{FF2B5EF4-FFF2-40B4-BE49-F238E27FC236}">
                <a16:creationId xmlns:a16="http://schemas.microsoft.com/office/drawing/2014/main" id="{E70B6B71-7868-4ED8-877B-1375DC53A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23" y="807954"/>
            <a:ext cx="785827" cy="808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oogle Shape;125;p17">
            <a:extLst>
              <a:ext uri="{FF2B5EF4-FFF2-40B4-BE49-F238E27FC236}">
                <a16:creationId xmlns:a16="http://schemas.microsoft.com/office/drawing/2014/main" id="{FDDD48E3-E6F8-4CAB-894C-4C7D131DEB04}"/>
              </a:ext>
            </a:extLst>
          </p:cNvPr>
          <p:cNvSpPr txBox="1">
            <a:spLocks/>
          </p:cNvSpPr>
          <p:nvPr/>
        </p:nvSpPr>
        <p:spPr>
          <a:xfrm>
            <a:off x="4467878" y="1648689"/>
            <a:ext cx="4349699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228600" lvl="1">
              <a:spcBef>
                <a:spcPts val="1000"/>
              </a:spcBef>
            </a:pPr>
            <a:r>
              <a:rPr lang="en-US" sz="1200" u="sng" dirty="0"/>
              <a:t>ATTAINABLE</a:t>
            </a:r>
          </a:p>
          <a:p>
            <a:pPr lvl="1"/>
            <a:r>
              <a:rPr lang="en-US" altLang="en-US" sz="1100" dirty="0"/>
              <a:t>The goal is “do-able”</a:t>
            </a:r>
          </a:p>
          <a:p>
            <a:pPr lvl="1"/>
            <a:r>
              <a:rPr lang="en-US" altLang="en-US" sz="1100" dirty="0"/>
              <a:t>It is action-oriented</a:t>
            </a:r>
          </a:p>
          <a:p>
            <a:pPr lvl="1"/>
            <a:r>
              <a:rPr lang="en-US" altLang="en-US" sz="1100" dirty="0"/>
              <a:t>It is “within reach”</a:t>
            </a:r>
            <a:endParaRPr lang="en-US" sz="1100" dirty="0"/>
          </a:p>
          <a:p>
            <a:pPr marL="228600" lvl="1">
              <a:spcBef>
                <a:spcPts val="1000"/>
              </a:spcBef>
            </a:pPr>
            <a:r>
              <a:rPr lang="en-US" sz="1200" u="sng" dirty="0"/>
              <a:t>RESULTS-BASED</a:t>
            </a:r>
          </a:p>
          <a:p>
            <a:pPr marL="685800" lvl="2">
              <a:spcBef>
                <a:spcPts val="1000"/>
              </a:spcBef>
            </a:pPr>
            <a:r>
              <a:rPr lang="en-US" altLang="en-US" sz="1100" dirty="0"/>
              <a:t>Motivating, concrete benchmarks against which to measure our efforts; not process goals</a:t>
            </a:r>
            <a:endParaRPr lang="en-US" sz="1050" u="sng" dirty="0"/>
          </a:p>
          <a:p>
            <a:pPr marL="228600" lvl="1">
              <a:spcBef>
                <a:spcPts val="1000"/>
              </a:spcBef>
            </a:pPr>
            <a:r>
              <a:rPr lang="en-US" sz="1200" u="sng" dirty="0"/>
              <a:t>TIMELY</a:t>
            </a:r>
          </a:p>
          <a:p>
            <a:pPr lvl="1"/>
            <a:r>
              <a:rPr lang="en-US" altLang="en-US" sz="1100" dirty="0"/>
              <a:t>You should establish a timeframe</a:t>
            </a:r>
          </a:p>
          <a:p>
            <a:pPr lvl="1"/>
            <a:r>
              <a:rPr lang="en-US" altLang="en-US" sz="1100" dirty="0"/>
              <a:t>The timeframe </a:t>
            </a:r>
            <a:r>
              <a:rPr lang="en-US" altLang="en-US" sz="1100" b="1" i="1" dirty="0"/>
              <a:t>must  </a:t>
            </a:r>
            <a:r>
              <a:rPr lang="en-US" altLang="en-US" sz="1100" dirty="0"/>
              <a:t>be realistic</a:t>
            </a:r>
          </a:p>
          <a:p>
            <a:pPr lvl="1"/>
            <a:r>
              <a:rPr lang="en-US" altLang="en-US" sz="1100" dirty="0"/>
              <a:t>Everyone needs to know the timeframe…make it public</a:t>
            </a:r>
          </a:p>
          <a:p>
            <a:pPr marL="76200" indent="0">
              <a:spcBef>
                <a:spcPts val="0"/>
              </a:spcBef>
              <a:buFont typeface="Quattrocento Sans"/>
              <a:buNone/>
            </a:pPr>
            <a:endParaRPr lang="en-US" dirty="0"/>
          </a:p>
          <a:p>
            <a:pPr marL="76200" indent="0">
              <a:spcBef>
                <a:spcPts val="0"/>
              </a:spcBef>
              <a:buFont typeface="Quattrocento Sans"/>
              <a:buNone/>
            </a:pPr>
            <a:endParaRPr lang="en-US" dirty="0"/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endParaRPr lang="en-US" dirty="0"/>
          </a:p>
          <a:p>
            <a:pPr marL="0" indent="0">
              <a:buFont typeface="Quattrocento San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01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604533" y="901403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800" dirty="0"/>
              <a:t>Questions…</a:t>
            </a:r>
            <a:endParaRPr sz="2800" dirty="0"/>
          </a:p>
        </p:txBody>
      </p: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pic>
        <p:nvPicPr>
          <p:cNvPr id="2050" name="Picture 2" descr="Image result for the charter institute at erskine">
            <a:extLst>
              <a:ext uri="{FF2B5EF4-FFF2-40B4-BE49-F238E27FC236}">
                <a16:creationId xmlns:a16="http://schemas.microsoft.com/office/drawing/2014/main" id="{E70B6B71-7868-4ED8-877B-1375DC53A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23" y="807954"/>
            <a:ext cx="785827" cy="808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F611FFC-6439-4920-A463-95418D65B6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5198" y="1621514"/>
            <a:ext cx="3373603" cy="3128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535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subTitle" idx="4294967295"/>
          </p:nvPr>
        </p:nvSpPr>
        <p:spPr>
          <a:xfrm>
            <a:off x="1226310" y="2605547"/>
            <a:ext cx="669138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400" b="1" i="1" dirty="0">
                <a:latin typeface="Lora"/>
                <a:ea typeface="Lora"/>
                <a:cs typeface="Lora"/>
                <a:sym typeface="Lora"/>
              </a:rPr>
              <a:t>Thank you </a:t>
            </a:r>
            <a:r>
              <a:rPr lang="en-US" sz="4400" b="1" i="1" dirty="0">
                <a:latin typeface="Lora"/>
                <a:ea typeface="Lora"/>
                <a:cs typeface="Lora"/>
                <a:sym typeface="Lora"/>
              </a:rPr>
              <a:t>for joining us!</a:t>
            </a:r>
            <a:endParaRPr sz="4400" b="1" i="1" dirty="0">
              <a:latin typeface="Lora"/>
              <a:ea typeface="Lora"/>
              <a:cs typeface="Lora"/>
              <a:sym typeface="Lor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highlight>
                <a:srgbClr val="FFCD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b="1" dirty="0"/>
          </a:p>
        </p:txBody>
      </p:sp>
      <p:cxnSp>
        <p:nvCxnSpPr>
          <p:cNvPr id="101" name="Google Shape;101;p14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3" name="Google Shape;103;p14"/>
          <p:cNvSpPr txBox="1">
            <a:spLocks noGrp="1"/>
          </p:cNvSpPr>
          <p:nvPr>
            <p:ph type="ctrTitle" idx="4294967295"/>
          </p:nvPr>
        </p:nvSpPr>
        <p:spPr>
          <a:xfrm>
            <a:off x="2371625" y="816550"/>
            <a:ext cx="4908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Hello!</a:t>
            </a:r>
            <a:endParaRPr sz="6000"/>
          </a:p>
        </p:txBody>
      </p:sp>
      <p:cxnSp>
        <p:nvCxnSpPr>
          <p:cNvPr id="104" name="Google Shape;104;p14"/>
          <p:cNvCxnSpPr/>
          <p:nvPr/>
        </p:nvCxnSpPr>
        <p:spPr>
          <a:xfrm>
            <a:off x="4738400" y="1428750"/>
            <a:ext cx="44055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5" name="Google Shape;105;p14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8" name="Picture 2" descr="Image result for the charter institute at erskine">
            <a:extLst>
              <a:ext uri="{FF2B5EF4-FFF2-40B4-BE49-F238E27FC236}">
                <a16:creationId xmlns:a16="http://schemas.microsoft.com/office/drawing/2014/main" id="{93E90332-FFA7-4194-8B0C-B2E3DD70B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63" y="896497"/>
            <a:ext cx="1357025" cy="129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subTitle" idx="4294967295"/>
          </p:nvPr>
        </p:nvSpPr>
        <p:spPr>
          <a:xfrm>
            <a:off x="1300203" y="2396261"/>
            <a:ext cx="7517374" cy="17125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 i="1" dirty="0">
                <a:latin typeface="Lora"/>
                <a:ea typeface="Lora"/>
                <a:cs typeface="Lora"/>
                <a:sym typeface="Lora"/>
              </a:rPr>
              <a:t>Mary Greene Thomasson, Director of State and Academic Programs</a:t>
            </a:r>
            <a:endParaRPr sz="4400" b="1" i="1" dirty="0">
              <a:latin typeface="Lora"/>
              <a:ea typeface="Lora"/>
              <a:cs typeface="Lora"/>
              <a:sym typeface="Lor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highlight>
                <a:srgbClr val="FFCD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b="1" dirty="0"/>
          </a:p>
        </p:txBody>
      </p:sp>
      <p:cxnSp>
        <p:nvCxnSpPr>
          <p:cNvPr id="101" name="Google Shape;101;p14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3" name="Google Shape;103;p14"/>
          <p:cNvSpPr txBox="1">
            <a:spLocks noGrp="1"/>
          </p:cNvSpPr>
          <p:nvPr>
            <p:ph type="ctrTitle" idx="4294967295"/>
          </p:nvPr>
        </p:nvSpPr>
        <p:spPr>
          <a:xfrm>
            <a:off x="2315036" y="842431"/>
            <a:ext cx="3022339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1" dirty="0"/>
              <a:t>The Charter Institute at Erskine</a:t>
            </a:r>
            <a:endParaRPr sz="2200" i="1" dirty="0"/>
          </a:p>
        </p:txBody>
      </p:sp>
      <p:cxnSp>
        <p:nvCxnSpPr>
          <p:cNvPr id="104" name="Google Shape;104;p14"/>
          <p:cNvCxnSpPr/>
          <p:nvPr/>
        </p:nvCxnSpPr>
        <p:spPr>
          <a:xfrm>
            <a:off x="4738400" y="1428750"/>
            <a:ext cx="44055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5" name="Google Shape;105;p14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8" name="Picture 2" descr="Image result for the charter institute at erskine">
            <a:extLst>
              <a:ext uri="{FF2B5EF4-FFF2-40B4-BE49-F238E27FC236}">
                <a16:creationId xmlns:a16="http://schemas.microsoft.com/office/drawing/2014/main" id="{93E90332-FFA7-4194-8B0C-B2E3DD70B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63" y="896497"/>
            <a:ext cx="1357025" cy="129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960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Begin with the End in Mind</a:t>
            </a:r>
            <a:endParaRPr dirty="0"/>
          </a:p>
        </p:txBody>
      </p: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2050" name="Picture 2" descr="Image result for the charter institute at erskine">
            <a:extLst>
              <a:ext uri="{FF2B5EF4-FFF2-40B4-BE49-F238E27FC236}">
                <a16:creationId xmlns:a16="http://schemas.microsoft.com/office/drawing/2014/main" id="{E70B6B71-7868-4ED8-877B-1375DC53A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23" y="807954"/>
            <a:ext cx="785827" cy="808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FCA05DE4-4F25-4108-89FA-61C358D608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742018"/>
              </p:ext>
            </p:extLst>
          </p:nvPr>
        </p:nvGraphicFramePr>
        <p:xfrm>
          <a:off x="-166577" y="1616470"/>
          <a:ext cx="9310578" cy="3428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9916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Instructional Model</a:t>
            </a:r>
            <a:endParaRPr dirty="0"/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1381249" y="1369222"/>
            <a:ext cx="7241755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200" dirty="0"/>
              <a:t>What is the school’s instructional model?</a:t>
            </a:r>
          </a:p>
          <a:p>
            <a:r>
              <a:rPr lang="en-US" sz="1200" dirty="0"/>
              <a:t>What research exists to support the instructional model in specifically helping the school fulfil its mission?</a:t>
            </a:r>
          </a:p>
          <a:p>
            <a:pPr lvl="1"/>
            <a:r>
              <a:rPr lang="en-US" sz="1200" dirty="0"/>
              <a:t>The research should support the chosen instructional model with the student body that the proposed school will likely attract.</a:t>
            </a:r>
          </a:p>
          <a:p>
            <a:r>
              <a:rPr lang="en-US" sz="1200" dirty="0"/>
              <a:t>Other components to consider:</a:t>
            </a:r>
          </a:p>
          <a:p>
            <a:pPr lvl="1"/>
            <a:r>
              <a:rPr lang="en-US" sz="1200" dirty="0"/>
              <a:t>Class size</a:t>
            </a:r>
          </a:p>
          <a:p>
            <a:pPr lvl="1"/>
            <a:r>
              <a:rPr lang="en-US" sz="1200" dirty="0"/>
              <a:t>Daily Schedule</a:t>
            </a:r>
          </a:p>
          <a:p>
            <a:pPr lvl="1"/>
            <a:r>
              <a:rPr lang="en-US" sz="1200" dirty="0"/>
              <a:t>Teaching Methods</a:t>
            </a:r>
          </a:p>
          <a:p>
            <a:r>
              <a:rPr lang="en-US" sz="1200" dirty="0"/>
              <a:t>Keep in Mind:</a:t>
            </a:r>
          </a:p>
          <a:p>
            <a:pPr lvl="1"/>
            <a:r>
              <a:rPr lang="en-US" sz="1200" dirty="0"/>
              <a:t>Make sure that the local school district does not offer the same instructional model.</a:t>
            </a:r>
          </a:p>
          <a:p>
            <a:pPr lvl="1"/>
            <a:r>
              <a:rPr lang="en-US" sz="1200" dirty="0"/>
              <a:t>Less is more! It’s not a competition to see how many educational buzz words you can Google and add to your application. Are you really going to create a single-gender, STEM, Language Immersion, arts infused, project based learning, outdoor educational program that focuses on the use of American Sign Language? </a:t>
            </a: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2050" name="Picture 2" descr="Image result for the charter institute at erskine">
            <a:extLst>
              <a:ext uri="{FF2B5EF4-FFF2-40B4-BE49-F238E27FC236}">
                <a16:creationId xmlns:a16="http://schemas.microsoft.com/office/drawing/2014/main" id="{E70B6B71-7868-4ED8-877B-1375DC53A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23" y="807954"/>
            <a:ext cx="785827" cy="808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21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dirty="0"/>
              <a:t>Curriculum</a:t>
            </a:r>
            <a:endParaRPr sz="3200" dirty="0"/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11671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400" dirty="0"/>
              <a:t>What is the chosen Curriculum?</a:t>
            </a:r>
          </a:p>
          <a:p>
            <a:r>
              <a:rPr lang="en-US" sz="1400" dirty="0"/>
              <a:t>What research exists to support the curriculum in specifically helping the school fulfil its mission and goals?</a:t>
            </a:r>
          </a:p>
          <a:p>
            <a:pPr lvl="1"/>
            <a:r>
              <a:rPr lang="en-US" sz="1400" dirty="0"/>
              <a:t>The research should support using the curriculum with the student body that the proposed school will likely attract. </a:t>
            </a:r>
          </a:p>
          <a:p>
            <a:r>
              <a:rPr lang="en-US" sz="1400" dirty="0"/>
              <a:t>Dose the curriculum align to the South Carolina Curriculum Standards?</a:t>
            </a:r>
          </a:p>
          <a:p>
            <a:r>
              <a:rPr lang="en-US" sz="1400" dirty="0"/>
              <a:t>Things to keep in mind:</a:t>
            </a:r>
          </a:p>
          <a:p>
            <a:pPr lvl="1"/>
            <a:r>
              <a:rPr lang="en-US" sz="1400" dirty="0"/>
              <a:t>Curriculum IS NOT just something you buy </a:t>
            </a:r>
          </a:p>
          <a:p>
            <a:pPr lvl="1"/>
            <a:r>
              <a:rPr lang="en-US" sz="1400" dirty="0"/>
              <a:t>One size DOES NOT fit all</a:t>
            </a:r>
          </a:p>
          <a:p>
            <a:pPr lvl="1"/>
            <a:r>
              <a:rPr lang="en-US" sz="1400" dirty="0"/>
              <a:t>If the plan is to have “the teachers develop the curriculum” what is your plan for the first year when the teachers haven’t had time to “develop the curriculum?”</a:t>
            </a: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2050" name="Picture 2" descr="Image result for the charter institute at erskine">
            <a:extLst>
              <a:ext uri="{FF2B5EF4-FFF2-40B4-BE49-F238E27FC236}">
                <a16:creationId xmlns:a16="http://schemas.microsoft.com/office/drawing/2014/main" id="{E70B6B71-7868-4ED8-877B-1375DC53A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23" y="807954"/>
            <a:ext cx="785827" cy="808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250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572636" y="890771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600" dirty="0"/>
              <a:t>Assessment</a:t>
            </a:r>
            <a:endParaRPr sz="3600" dirty="0"/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1381250" y="148888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400" dirty="0"/>
              <a:t>What will be used for diagnostic, formative and summative assessments?</a:t>
            </a:r>
          </a:p>
          <a:p>
            <a:pPr lvl="1"/>
            <a:r>
              <a:rPr lang="en-US" sz="1100" dirty="0">
                <a:solidFill>
                  <a:schemeClr val="tx1"/>
                </a:solidFill>
              </a:rPr>
              <a:t>What grade levels will eventually be served</a:t>
            </a:r>
          </a:p>
          <a:p>
            <a:pPr lvl="1"/>
            <a:r>
              <a:rPr lang="en-US" sz="1100" dirty="0">
                <a:solidFill>
                  <a:schemeClr val="tx1"/>
                </a:solidFill>
              </a:rPr>
              <a:t>Will the budget support purchasing assessments?</a:t>
            </a:r>
          </a:p>
          <a:p>
            <a:pPr lvl="1"/>
            <a:r>
              <a:rPr lang="en-US" sz="1100" dirty="0">
                <a:solidFill>
                  <a:schemeClr val="tx1"/>
                </a:solidFill>
              </a:rPr>
              <a:t>How will you balance data gained with instructional time lost with more assessments</a:t>
            </a:r>
            <a:endParaRPr lang="en-US" sz="1100" dirty="0"/>
          </a:p>
          <a:p>
            <a:r>
              <a:rPr lang="en-US" sz="1400" dirty="0"/>
              <a:t>Describe how the school will monitor progress toward meeting its goals and what modifications will be made if necessary</a:t>
            </a:r>
          </a:p>
          <a:p>
            <a:pPr lvl="1"/>
            <a:r>
              <a:rPr lang="en-US" sz="1100" dirty="0"/>
              <a:t>Who is responsible for monitoring progress – the school leader, the board, and/or a data specialist?</a:t>
            </a:r>
          </a:p>
          <a:p>
            <a:pPr lvl="1"/>
            <a:r>
              <a:rPr lang="en-US" sz="1100" dirty="0"/>
              <a:t>Will personnel decisions be based on performance data?</a:t>
            </a:r>
          </a:p>
          <a:p>
            <a:pPr lvl="1"/>
            <a:r>
              <a:rPr lang="en-US" sz="1100" dirty="0"/>
              <a:t>What professional development will be offered to staff?</a:t>
            </a:r>
          </a:p>
          <a:p>
            <a:r>
              <a:rPr lang="en-US" sz="1400" dirty="0"/>
              <a:t>Include an explanation of data collection, analysis, and management</a:t>
            </a:r>
          </a:p>
          <a:p>
            <a:pPr lvl="1"/>
            <a:r>
              <a:rPr lang="en-US" sz="1100" dirty="0"/>
              <a:t>How will teachers be trained to interpret test results?</a:t>
            </a:r>
          </a:p>
          <a:p>
            <a:pPr lvl="1"/>
            <a:r>
              <a:rPr lang="en-US" sz="1100" dirty="0"/>
              <a:t>How will data be stored – a management system, printed reports, gradebooks?</a:t>
            </a:r>
          </a:p>
          <a:p>
            <a:pPr lvl="1"/>
            <a:r>
              <a:rPr lang="en-US" sz="1100" dirty="0"/>
              <a:t>How will decisions be made that affect individual student instruction</a:t>
            </a:r>
            <a:endParaRPr lang="en-US" sz="1400" dirty="0"/>
          </a:p>
          <a:p>
            <a:r>
              <a:rPr lang="en-US" sz="1400" dirty="0"/>
              <a:t>Do the assessments align to the curriculum and the South Carolina Curriculum Standards?</a:t>
            </a: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2050" name="Picture 2" descr="Image result for the charter institute at erskine">
            <a:extLst>
              <a:ext uri="{FF2B5EF4-FFF2-40B4-BE49-F238E27FC236}">
                <a16:creationId xmlns:a16="http://schemas.microsoft.com/office/drawing/2014/main" id="{E70B6B71-7868-4ED8-877B-1375DC53A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23" y="807954"/>
            <a:ext cx="785827" cy="808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180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400" dirty="0"/>
              <a:t>Learning Environment</a:t>
            </a:r>
            <a:endParaRPr sz="2400" dirty="0"/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600" dirty="0"/>
              <a:t>The learning environment refers to the diverse physical locations, technology use, contexts, and cultures in which a student learns. </a:t>
            </a:r>
          </a:p>
          <a:p>
            <a:r>
              <a:rPr lang="en-US" sz="1600" dirty="0"/>
              <a:t>What type of learning environment will best fit your instructional model and curriculum?</a:t>
            </a:r>
          </a:p>
          <a:p>
            <a:r>
              <a:rPr lang="en-US" sz="1600" dirty="0"/>
              <a:t>What research supports the effectiveness of the chosen learning environment with the student body that the proposed school will likely attract.</a:t>
            </a:r>
          </a:p>
          <a:p>
            <a:r>
              <a:rPr lang="en-US" sz="1600" dirty="0"/>
              <a:t>Other components to consider:</a:t>
            </a:r>
          </a:p>
          <a:p>
            <a:pPr lvl="1"/>
            <a:r>
              <a:rPr lang="en-US" sz="1400" dirty="0"/>
              <a:t>The needs of the selected community and learners</a:t>
            </a:r>
          </a:p>
          <a:p>
            <a:pPr lvl="1"/>
            <a:r>
              <a:rPr lang="en-US" sz="1400" dirty="0"/>
              <a:t>Desired culture of the school</a:t>
            </a:r>
          </a:p>
          <a:p>
            <a:pPr lvl="1"/>
            <a:r>
              <a:rPr lang="en-US" sz="1400" dirty="0"/>
              <a:t>Available resources</a:t>
            </a: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2050" name="Picture 2" descr="Image result for the charter institute at erskine">
            <a:extLst>
              <a:ext uri="{FF2B5EF4-FFF2-40B4-BE49-F238E27FC236}">
                <a16:creationId xmlns:a16="http://schemas.microsoft.com/office/drawing/2014/main" id="{E70B6B71-7868-4ED8-877B-1375DC53A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23" y="807954"/>
            <a:ext cx="785827" cy="808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303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81249" y="922668"/>
            <a:ext cx="4083885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Goals, Objectives, and Assessment Plan</a:t>
            </a:r>
            <a:endParaRPr dirty="0"/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600" dirty="0"/>
              <a:t>Why is this section important?</a:t>
            </a:r>
          </a:p>
          <a:p>
            <a:pPr lvl="1"/>
            <a:r>
              <a:rPr lang="en-US" sz="1400" dirty="0"/>
              <a:t>Your goals inform the sponsor of what your school will accomplish if it is successful. </a:t>
            </a:r>
            <a:r>
              <a:rPr lang="en-US" sz="1400" b="1" dirty="0"/>
              <a:t>AIM HIGH!</a:t>
            </a:r>
          </a:p>
          <a:p>
            <a:pPr lvl="1"/>
            <a:r>
              <a:rPr lang="en-US" sz="1400" dirty="0"/>
              <a:t>Your description of progress monitoring indicates your capacity to implement data-driven instruction. </a:t>
            </a:r>
            <a:r>
              <a:rPr lang="en-US" sz="1400" b="1" dirty="0"/>
              <a:t>BE SPECIFIC!</a:t>
            </a:r>
          </a:p>
          <a:p>
            <a:pPr lvl="1"/>
            <a:r>
              <a:rPr lang="en-US" sz="1400" dirty="0"/>
              <a:t>Your students’ academic performance will ultimately determine whether your charter is renewed. </a:t>
            </a:r>
            <a:r>
              <a:rPr lang="en-US" sz="1400" b="1" dirty="0"/>
              <a:t>GROWTH MATTERS!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sz="1600" dirty="0"/>
              <a:t>Writing SMART goals</a:t>
            </a:r>
          </a:p>
          <a:p>
            <a:pPr lvl="1"/>
            <a:r>
              <a:rPr lang="en-US" sz="1400" b="1" dirty="0"/>
              <a:t>SPECIFIC</a:t>
            </a:r>
          </a:p>
          <a:p>
            <a:pPr lvl="1"/>
            <a:r>
              <a:rPr lang="en-US" sz="1400" b="1" dirty="0"/>
              <a:t>MEASURABLE</a:t>
            </a:r>
          </a:p>
          <a:p>
            <a:pPr lvl="1"/>
            <a:r>
              <a:rPr lang="en-US" sz="1400" b="1" dirty="0"/>
              <a:t>AMBITIOUS &amp; ATTAINABLE</a:t>
            </a:r>
          </a:p>
          <a:p>
            <a:pPr lvl="1"/>
            <a:r>
              <a:rPr lang="en-US" sz="1400" b="1" dirty="0"/>
              <a:t>REALISTIC &amp; RESULTS ORIENTED</a:t>
            </a:r>
          </a:p>
          <a:p>
            <a:pPr lvl="1"/>
            <a:r>
              <a:rPr lang="en-US" sz="1400" b="1" dirty="0"/>
              <a:t>TIME BOUND</a:t>
            </a: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pic>
        <p:nvPicPr>
          <p:cNvPr id="2050" name="Picture 2" descr="Image result for the charter institute at erskine">
            <a:extLst>
              <a:ext uri="{FF2B5EF4-FFF2-40B4-BE49-F238E27FC236}">
                <a16:creationId xmlns:a16="http://schemas.microsoft.com/office/drawing/2014/main" id="{E70B6B71-7868-4ED8-877B-1375DC53A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23" y="807954"/>
            <a:ext cx="785827" cy="808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102085"/>
      </p:ext>
    </p:extLst>
  </p:cSld>
  <p:clrMapOvr>
    <a:masterClrMapping/>
  </p:clrMapOvr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687</Words>
  <Application>Microsoft Office PowerPoint</Application>
  <PresentationFormat>On-screen Show (16:9)</PresentationFormat>
  <Paragraphs>114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Lora</vt:lpstr>
      <vt:lpstr>Quattrocento Sans</vt:lpstr>
      <vt:lpstr>Arial</vt:lpstr>
      <vt:lpstr>Viola template</vt:lpstr>
      <vt:lpstr>Charter Application Technical Assistance Workshop</vt:lpstr>
      <vt:lpstr>Hello!</vt:lpstr>
      <vt:lpstr>The Charter Institute at Erskine</vt:lpstr>
      <vt:lpstr>Begin with the End in Mind</vt:lpstr>
      <vt:lpstr>Instructional Model</vt:lpstr>
      <vt:lpstr>Curriculum</vt:lpstr>
      <vt:lpstr>Assessment</vt:lpstr>
      <vt:lpstr>Learning Environment</vt:lpstr>
      <vt:lpstr>Goals, Objectives, and Assessment Plan</vt:lpstr>
      <vt:lpstr>S.M.A.R.T. Goals are…</vt:lpstr>
      <vt:lpstr>Questions…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Schools Technical Assistance Meeting</dc:title>
  <dc:creator>perchea</dc:creator>
  <cp:lastModifiedBy>Per'Chea Nunally</cp:lastModifiedBy>
  <cp:revision>76</cp:revision>
  <dcterms:modified xsi:type="dcterms:W3CDTF">2019-01-08T18:05:13Z</dcterms:modified>
</cp:coreProperties>
</file>