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6" r:id="rId5"/>
    <p:sldId id="297" r:id="rId6"/>
    <p:sldId id="298" r:id="rId7"/>
    <p:sldId id="299" r:id="rId8"/>
    <p:sldId id="300" r:id="rId9"/>
    <p:sldId id="301" r:id="rId10"/>
    <p:sldId id="306" r:id="rId11"/>
    <p:sldId id="303" r:id="rId12"/>
    <p:sldId id="304" r:id="rId13"/>
    <p:sldId id="305" r:id="rId14"/>
    <p:sldId id="260" r:id="rId15"/>
    <p:sldId id="261" r:id="rId16"/>
    <p:sldId id="263" r:id="rId17"/>
    <p:sldId id="264" r:id="rId18"/>
    <p:sldId id="265" r:id="rId19"/>
    <p:sldId id="267" r:id="rId20"/>
    <p:sldId id="266" r:id="rId21"/>
    <p:sldId id="270" r:id="rId22"/>
    <p:sldId id="268" r:id="rId23"/>
    <p:sldId id="271" r:id="rId24"/>
    <p:sldId id="272" r:id="rId25"/>
    <p:sldId id="273" r:id="rId26"/>
    <p:sldId id="274" r:id="rId27"/>
    <p:sldId id="280" r:id="rId28"/>
    <p:sldId id="281" r:id="rId29"/>
    <p:sldId id="282" r:id="rId30"/>
    <p:sldId id="283" r:id="rId31"/>
    <p:sldId id="284" r:id="rId32"/>
    <p:sldId id="275" r:id="rId33"/>
    <p:sldId id="276" r:id="rId34"/>
    <p:sldId id="277" r:id="rId35"/>
    <p:sldId id="285" r:id="rId36"/>
    <p:sldId id="286" r:id="rId37"/>
    <p:sldId id="288" r:id="rId38"/>
    <p:sldId id="289" r:id="rId39"/>
    <p:sldId id="290" r:id="rId40"/>
    <p:sldId id="291" r:id="rId41"/>
    <p:sldId id="292" r:id="rId42"/>
    <p:sldId id="293" r:id="rId43"/>
    <p:sldId id="294" r:id="rId44"/>
    <p:sldId id="295" r:id="rId45"/>
    <p:sldId id="323" r:id="rId46"/>
    <p:sldId id="307" r:id="rId47"/>
    <p:sldId id="320" r:id="rId48"/>
    <p:sldId id="321" r:id="rId49"/>
    <p:sldId id="322" r:id="rId50"/>
    <p:sldId id="308" r:id="rId51"/>
    <p:sldId id="310" r:id="rId52"/>
    <p:sldId id="311" r:id="rId53"/>
    <p:sldId id="313" r:id="rId54"/>
    <p:sldId id="312" r:id="rId55"/>
    <p:sldId id="314" r:id="rId56"/>
    <p:sldId id="315" r:id="rId57"/>
    <p:sldId id="316" r:id="rId58"/>
    <p:sldId id="317" r:id="rId59"/>
    <p:sldId id="318" r:id="rId60"/>
    <p:sldId id="319" r:id="rId6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130F-6FE3-44FF-96F3-00A3C2534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FF0C51-BFD8-4CBF-A3E8-35A9AD6CC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D3974-5F07-4269-B5EB-C9171B4CACA0}"/>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CEFCA484-D275-4F94-963F-8FA859740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24D7D-CF71-4B49-BD44-B4C74F923D87}"/>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224678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A113-DD9E-45D3-AB86-7E7956572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B5A71-49DE-461A-866B-6407EC5B88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462CB-3519-4894-9A34-001009C1FBE5}"/>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619E3F71-E03C-4FF7-9CC0-0B9CE3C4F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366D8-A3BE-4815-B4D9-B26EE2A10B2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273431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F83ED-A259-4938-BD59-6DBB9AB8E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769D8F-1E13-4545-8CB3-504B9BB70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A6496-19E1-4E36-AFD6-0A6A40781C95}"/>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06BE2D0F-7903-4BA3-AD62-0041DB264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52D69-20FA-484D-9678-307D0264F956}"/>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1187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84CA-8BEB-4771-91B0-F7EAE8296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6A635-78FD-469C-B562-CA64269C34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55396-59B5-45AD-90AA-5A0D9E137B7E}"/>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C316865C-727B-4B31-88D0-B66985D65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0CEFD-A2E5-4717-AEE7-5FA4202B698D}"/>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7645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5123-56AF-4E51-8187-7B14FD32B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F9FF24-7B12-4C39-8FB2-F5DB2C940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1D9A8-A739-44BB-96C1-9B071E86A950}"/>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EA6CD0D5-BAE9-431B-9887-D436BA6E1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88F3E-2734-4D04-A483-7C2C7C521C4A}"/>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73833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B614-1D58-41E4-8747-661713CBD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B0B04-B78D-4981-99B7-11DCB2CE21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9BC18-9853-4757-8687-6AC069E8D1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4D994-7AF8-4FB8-8295-C2A1D58F120F}"/>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6" name="Footer Placeholder 5">
            <a:extLst>
              <a:ext uri="{FF2B5EF4-FFF2-40B4-BE49-F238E27FC236}">
                <a16:creationId xmlns:a16="http://schemas.microsoft.com/office/drawing/2014/main" id="{BEA75481-BBFB-45B8-A6ED-68894A21A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74E31-59E2-4D76-BB0C-9ECCD31112F2}"/>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2019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3E70-77FF-43B4-9228-D2D39856D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1FD1A-C153-41EE-A237-2BF1741FF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3C917B-7ECE-4857-8323-D7956A14BD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D392B-9350-49DF-BCF0-AED113A47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CD2CF8-6678-4CA1-9027-8FEADAA754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CF4B0-BFD2-43D4-A334-2DE401BD82C5}"/>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8" name="Footer Placeholder 7">
            <a:extLst>
              <a:ext uri="{FF2B5EF4-FFF2-40B4-BE49-F238E27FC236}">
                <a16:creationId xmlns:a16="http://schemas.microsoft.com/office/drawing/2014/main" id="{C06778BD-78E2-4CA3-AC5C-8217320579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B6B81C-32E0-4A0A-9A50-5B571AF7B415}"/>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79453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7565-F59D-4663-AFA2-D9FC890EC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1A2F7-EA8E-493A-9201-50469FAFCDD6}"/>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4" name="Footer Placeholder 3">
            <a:extLst>
              <a:ext uri="{FF2B5EF4-FFF2-40B4-BE49-F238E27FC236}">
                <a16:creationId xmlns:a16="http://schemas.microsoft.com/office/drawing/2014/main" id="{25BDDAC2-DD2F-4342-9AE5-C4193D54B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CE6F4-4C8E-47EE-AA7D-3434AD87E7F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110462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74629-C589-429D-9D5F-54B68A824395}"/>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3" name="Footer Placeholder 2">
            <a:extLst>
              <a:ext uri="{FF2B5EF4-FFF2-40B4-BE49-F238E27FC236}">
                <a16:creationId xmlns:a16="http://schemas.microsoft.com/office/drawing/2014/main" id="{A62C3075-ACB0-4B58-B3DE-7FA1196E9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9491F-ACB0-43F8-AB44-270260BEF98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414071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044E-103D-471F-B309-32344183C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72F5D0-5A37-484F-8E56-04F21C410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4EFA9-8CC4-4305-92A9-292139969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3A1DD-E9AF-43E1-9B08-76DF707C17AF}"/>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6" name="Footer Placeholder 5">
            <a:extLst>
              <a:ext uri="{FF2B5EF4-FFF2-40B4-BE49-F238E27FC236}">
                <a16:creationId xmlns:a16="http://schemas.microsoft.com/office/drawing/2014/main" id="{B5124C4C-4ABA-48BE-950E-8B6BD8B6A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3CB5A-F2BF-4713-9FBB-1A5425DBEEC0}"/>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3846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5BC4-0A05-4166-85B5-7AA11E46B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EB92D-BB33-4685-8C5D-5D67183DF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5A78A-551C-4F6C-A634-668195748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6D989F-E3CD-4445-B645-4F4B33B8CBEB}"/>
              </a:ext>
            </a:extLst>
          </p:cNvPr>
          <p:cNvSpPr>
            <a:spLocks noGrp="1"/>
          </p:cNvSpPr>
          <p:nvPr>
            <p:ph type="dt" sz="half" idx="10"/>
          </p:nvPr>
        </p:nvSpPr>
        <p:spPr/>
        <p:txBody>
          <a:bodyPr/>
          <a:lstStyle/>
          <a:p>
            <a:fld id="{8AA9064F-B82C-46F7-AD98-777A26EC8C71}" type="datetimeFigureOut">
              <a:rPr lang="en-US" smtClean="0"/>
              <a:t>7/12/2018</a:t>
            </a:fld>
            <a:endParaRPr lang="en-US"/>
          </a:p>
        </p:txBody>
      </p:sp>
      <p:sp>
        <p:nvSpPr>
          <p:cNvPr id="6" name="Footer Placeholder 5">
            <a:extLst>
              <a:ext uri="{FF2B5EF4-FFF2-40B4-BE49-F238E27FC236}">
                <a16:creationId xmlns:a16="http://schemas.microsoft.com/office/drawing/2014/main" id="{AE110E16-5681-4A2C-97F1-16689B0E7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20B64-7956-4EA9-896C-BF41D7C8008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50935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0B04A-E8A1-49E7-98AC-7268E7E4E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4C4D3-6E68-46F1-AC33-F5D63BA99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5C505-DB43-4E28-91FE-0162B642C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064F-B82C-46F7-AD98-777A26EC8C71}" type="datetimeFigureOut">
              <a:rPr lang="en-US" smtClean="0"/>
              <a:t>7/12/2018</a:t>
            </a:fld>
            <a:endParaRPr lang="en-US"/>
          </a:p>
        </p:txBody>
      </p:sp>
      <p:sp>
        <p:nvSpPr>
          <p:cNvPr id="5" name="Footer Placeholder 4">
            <a:extLst>
              <a:ext uri="{FF2B5EF4-FFF2-40B4-BE49-F238E27FC236}">
                <a16:creationId xmlns:a16="http://schemas.microsoft.com/office/drawing/2014/main" id="{749EF958-4B21-4FEC-BB26-9AD3F7313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3D3A9-6A2F-4EAE-88B5-93998343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84779-F870-4625-A8E2-D1FF2A844A97}" type="slidenum">
              <a:rPr lang="en-US" smtClean="0"/>
              <a:t>‹#›</a:t>
            </a:fld>
            <a:endParaRPr lang="en-US"/>
          </a:p>
        </p:txBody>
      </p:sp>
    </p:spTree>
    <p:extLst>
      <p:ext uri="{BB962C8B-B14F-4D97-AF65-F5344CB8AC3E}">
        <p14:creationId xmlns:p14="http://schemas.microsoft.com/office/powerpoint/2010/main" val="250561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ed.sc.gov/educators/certification/maintaining-certification/renewal/expired-certificate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newhire.sc.gov/" TargetMode="External"/><Relationship Id="rId2" Type="http://schemas.openxmlformats.org/officeDocument/2006/relationships/hyperlink" Target="https://e-verify.uscis.gov/web/Login.asp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scdhec.gov/Health/docs/TB/D-1420.pdf" TargetMode="External"/><Relationship Id="rId2" Type="http://schemas.openxmlformats.org/officeDocument/2006/relationships/hyperlink" Target="http://www.scdhec.gov/Health/docs/TB/Final%20Approved%20Regulation%2061-22%2005-26-17.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dol.gov/whd/regs/compliance/whdfs28.ht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l.gov/whd/regs/compliance/whdfs28d.htm" TargetMode="External"/><Relationship Id="rId2" Type="http://schemas.openxmlformats.org/officeDocument/2006/relationships/hyperlink" Target="https://www.dol.gov/whd/regs/compliance/posters/fmla.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ol.gov/whd/forms/WH-380-E.pdf" TargetMode="External"/><Relationship Id="rId2" Type="http://schemas.openxmlformats.org/officeDocument/2006/relationships/hyperlink" Target="https://www.dol.gov/whd/forms/index.htm" TargetMode="External"/><Relationship Id="rId1" Type="http://schemas.openxmlformats.org/officeDocument/2006/relationships/slideLayout" Target="../slideLayouts/slideLayout2.xml"/><Relationship Id="rId4" Type="http://schemas.openxmlformats.org/officeDocument/2006/relationships/hyperlink" Target="https://www.dol.gov/whd/forms/WH-380-F.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www.peba.sc.gov/insurance.html"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peba.sc.gov/assets/insurancesummary.pdf" TargetMode="External"/><Relationship Id="rId3" Type="http://schemas.openxmlformats.org/officeDocument/2006/relationships/hyperlink" Target="https://www.peba.sc.gov/assets/parttimenoe.pdf" TargetMode="External"/><Relationship Id="rId7" Type="http://schemas.openxmlformats.org/officeDocument/2006/relationships/hyperlink" Target="https://www.peba.sc.gov/assets/2018ibg.pdf" TargetMode="External"/><Relationship Id="rId2" Type="http://schemas.openxmlformats.org/officeDocument/2006/relationships/hyperlink" Target="https://www.peba.sc.gov/assets/activenoe.pdf" TargetMode="External"/><Relationship Id="rId1" Type="http://schemas.openxmlformats.org/officeDocument/2006/relationships/slideLayout" Target="../slideLayouts/slideLayout1.xml"/><Relationship Id="rId6" Type="http://schemas.openxmlformats.org/officeDocument/2006/relationships/hyperlink" Target="https://www.peba.sc.gov/assets/parttimeteachersmonthlypremiums.pdf" TargetMode="External"/><Relationship Id="rId5" Type="http://schemas.openxmlformats.org/officeDocument/2006/relationships/hyperlink" Target="https://www.peba.sc.gov/assets/activemonthlypremiums.pdf" TargetMode="External"/><Relationship Id="rId4" Type="http://schemas.openxmlformats.org/officeDocument/2006/relationships/hyperlink" Target="https://www.peba.sc.gov/assets/tobaccouse.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southcarolinablues.com/web/nonsecure/sc/Member+Home/Member+Perks/" TargetMode="External"/><Relationship Id="rId2" Type="http://schemas.openxmlformats.org/officeDocument/2006/relationships/hyperlink" Target="https://www.peba.sc.gov/iresources.html" TargetMode="External"/><Relationship Id="rId1" Type="http://schemas.openxmlformats.org/officeDocument/2006/relationships/slideLayout" Target="../slideLayouts/slideLayout1.xml"/><Relationship Id="rId4" Type="http://schemas.openxmlformats.org/officeDocument/2006/relationships/hyperlink" Target="https://www.southcarolinablues.com/web/nonsecure/sc/Member+Home/Live+Healthy/"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rskinecharters.org/wp-content/uploads/2017/11/1.png">
            <a:extLst>
              <a:ext uri="{FF2B5EF4-FFF2-40B4-BE49-F238E27FC236}">
                <a16:creationId xmlns:a16="http://schemas.microsoft.com/office/drawing/2014/main" id="{9C0E70BA-D94D-4BCD-BBE5-BCCE57661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76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6A14-E82E-467D-ADF0-19F102D43474}"/>
              </a:ext>
            </a:extLst>
          </p:cNvPr>
          <p:cNvSpPr>
            <a:spLocks noGrp="1"/>
          </p:cNvSpPr>
          <p:nvPr>
            <p:ph type="ctrTitle"/>
          </p:nvPr>
        </p:nvSpPr>
        <p:spPr>
          <a:xfrm>
            <a:off x="4161183" y="1060173"/>
            <a:ext cx="4267200" cy="2967539"/>
          </a:xfrm>
        </p:spPr>
        <p:txBody>
          <a:bodyPr/>
          <a:lstStyle/>
          <a:p>
            <a:endParaRPr lang="en-US" dirty="0"/>
          </a:p>
        </p:txBody>
      </p:sp>
      <p:sp>
        <p:nvSpPr>
          <p:cNvPr id="3" name="Subtitle 2">
            <a:extLst>
              <a:ext uri="{FF2B5EF4-FFF2-40B4-BE49-F238E27FC236}">
                <a16:creationId xmlns:a16="http://schemas.microsoft.com/office/drawing/2014/main" id="{47C06489-3FB2-4C27-8514-873FEE7F70D4}"/>
              </a:ext>
            </a:extLst>
          </p:cNvPr>
          <p:cNvSpPr>
            <a:spLocks noGrp="1"/>
          </p:cNvSpPr>
          <p:nvPr>
            <p:ph type="subTitle" idx="1"/>
          </p:nvPr>
        </p:nvSpPr>
        <p:spPr>
          <a:xfrm>
            <a:off x="1524000" y="4027714"/>
            <a:ext cx="9144000" cy="2830286"/>
          </a:xfrm>
        </p:spPr>
        <p:txBody>
          <a:bodyPr>
            <a:normAutofit/>
          </a:bodyPr>
          <a:lstStyle/>
          <a:p>
            <a:r>
              <a:rPr lang="en-US" b="1" dirty="0">
                <a:solidFill>
                  <a:srgbClr val="666666"/>
                </a:solidFill>
                <a:latin typeface="Poppins"/>
              </a:rPr>
              <a:t>The Charter Institute at Erskine’s highly experienced team fully understands the unique needs of public charter schools. The team consists of educational leaders who actively remove barriers and assist partner schools in their pursuit of academic and operational excellence. Collectively, the Institute’s staff has ninety-five years of administration experience in the field of education, including fifty-four years of experience specifically in charter schools.  The Institute’s staff also has nearly fifty years of direct experience in the classroom.</a:t>
            </a:r>
            <a:endParaRPr lang="en-US" b="1" dirty="0"/>
          </a:p>
          <a:p>
            <a:endParaRPr lang="en-US" dirty="0"/>
          </a:p>
        </p:txBody>
      </p:sp>
      <p:pic>
        <p:nvPicPr>
          <p:cNvPr id="4" name="Content Placeholder 4" descr="A group of people standing in front of a crowd posing for the camera&#10;&#10;Description generated with very high confidence">
            <a:extLst>
              <a:ext uri="{FF2B5EF4-FFF2-40B4-BE49-F238E27FC236}">
                <a16:creationId xmlns:a16="http://schemas.microsoft.com/office/drawing/2014/main" id="{7D0AFAB3-1666-48D6-9D5F-143DBFF257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060" b="8940"/>
          <a:stretch/>
        </p:blipFill>
        <p:spPr>
          <a:xfrm>
            <a:off x="4161183" y="1060170"/>
            <a:ext cx="4267200" cy="2861525"/>
          </a:xfrm>
          <a:prstGeom prst="rect">
            <a:avLst/>
          </a:prstGeom>
        </p:spPr>
      </p:pic>
    </p:spTree>
    <p:extLst>
      <p:ext uri="{BB962C8B-B14F-4D97-AF65-F5344CB8AC3E}">
        <p14:creationId xmlns:p14="http://schemas.microsoft.com/office/powerpoint/2010/main" val="333272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FF33-18D9-4FB1-90A3-3F55ACDA1032}"/>
              </a:ext>
            </a:extLst>
          </p:cNvPr>
          <p:cNvSpPr>
            <a:spLocks noGrp="1"/>
          </p:cNvSpPr>
          <p:nvPr>
            <p:ph type="title"/>
          </p:nvPr>
        </p:nvSpPr>
        <p:spPr>
          <a:xfrm>
            <a:off x="8423822" y="-6234"/>
            <a:ext cx="3768178" cy="2505456"/>
          </a:xfrm>
        </p:spPr>
        <p:txBody>
          <a:bodyPr/>
          <a:lstStyle/>
          <a:p>
            <a:endParaRPr lang="en-US" dirty="0"/>
          </a:p>
        </p:txBody>
      </p:sp>
      <p:sp>
        <p:nvSpPr>
          <p:cNvPr id="3" name="Content Placeholder 2">
            <a:extLst>
              <a:ext uri="{FF2B5EF4-FFF2-40B4-BE49-F238E27FC236}">
                <a16:creationId xmlns:a16="http://schemas.microsoft.com/office/drawing/2014/main" id="{4DF51725-F643-45CC-AF07-3D6F0CDD06B5}"/>
              </a:ext>
            </a:extLst>
          </p:cNvPr>
          <p:cNvSpPr>
            <a:spLocks noGrp="1"/>
          </p:cNvSpPr>
          <p:nvPr>
            <p:ph sz="half" idx="1"/>
          </p:nvPr>
        </p:nvSpPr>
        <p:spPr/>
        <p:txBody>
          <a:bodyPr/>
          <a:lstStyle/>
          <a:p>
            <a:r>
              <a:rPr lang="en-US" sz="2000" dirty="0">
                <a:solidFill>
                  <a:srgbClr val="FFFFFF"/>
                </a:solidFill>
              </a:rPr>
              <a:t>New Office located at 1201 Main St, Columbia, SC 29201</a:t>
            </a:r>
          </a:p>
          <a:p>
            <a:r>
              <a:rPr lang="en-US" sz="2000" dirty="0">
                <a:solidFill>
                  <a:srgbClr val="FFFFFF"/>
                </a:solidFill>
              </a:rPr>
              <a:t> Centrally Located: </a:t>
            </a:r>
          </a:p>
          <a:p>
            <a:pPr lvl="2"/>
            <a:r>
              <a:rPr lang="en-US" sz="2400" dirty="0">
                <a:solidFill>
                  <a:srgbClr val="FFFFFF"/>
                </a:solidFill>
              </a:rPr>
              <a:t>Anew cross from Statehouse</a:t>
            </a:r>
          </a:p>
          <a:p>
            <a:pPr lvl="2"/>
            <a:r>
              <a:rPr lang="en-US" sz="2400" dirty="0"/>
              <a:t>New Office located at 1201 Main Street, Columbia, SC  29201</a:t>
            </a:r>
          </a:p>
          <a:p>
            <a:pPr lvl="2"/>
            <a:r>
              <a:rPr lang="en-US" sz="2400" dirty="0"/>
              <a:t>Centrally Located:</a:t>
            </a:r>
          </a:p>
          <a:p>
            <a:pPr lvl="3"/>
            <a:r>
              <a:rPr lang="en-US" sz="2400" dirty="0"/>
              <a:t>Across from Statehouse</a:t>
            </a:r>
          </a:p>
          <a:p>
            <a:pPr lvl="3"/>
            <a:r>
              <a:rPr lang="en-US" sz="2400" dirty="0"/>
              <a:t>Two blocks from SC Department of Education</a:t>
            </a:r>
          </a:p>
          <a:p>
            <a:endParaRPr lang="en-US" dirty="0"/>
          </a:p>
        </p:txBody>
      </p:sp>
      <p:sp>
        <p:nvSpPr>
          <p:cNvPr id="4" name="Content Placeholder 3">
            <a:extLst>
              <a:ext uri="{FF2B5EF4-FFF2-40B4-BE49-F238E27FC236}">
                <a16:creationId xmlns:a16="http://schemas.microsoft.com/office/drawing/2014/main" id="{D5BA5C22-4BFB-4474-99CB-8BAD438E94C0}"/>
              </a:ext>
            </a:extLst>
          </p:cNvPr>
          <p:cNvSpPr>
            <a:spLocks noGrp="1"/>
          </p:cNvSpPr>
          <p:nvPr>
            <p:ph sz="half" idx="2"/>
          </p:nvPr>
        </p:nvSpPr>
        <p:spPr>
          <a:xfrm>
            <a:off x="6172200" y="3200399"/>
            <a:ext cx="5181600" cy="2976563"/>
          </a:xfrm>
        </p:spPr>
        <p:txBody>
          <a:bodyPr>
            <a:normAutofit/>
          </a:bodyPr>
          <a:lstStyle/>
          <a:p>
            <a:r>
              <a:rPr lang="en-US" sz="5400" b="1" dirty="0"/>
              <a:t>The Charter Institute at Erskine</a:t>
            </a:r>
          </a:p>
        </p:txBody>
      </p:sp>
      <p:pic>
        <p:nvPicPr>
          <p:cNvPr id="5" name="Picture 4" descr="Image result for 1201 main columbia">
            <a:extLst>
              <a:ext uri="{FF2B5EF4-FFF2-40B4-BE49-F238E27FC236}">
                <a16:creationId xmlns:a16="http://schemas.microsoft.com/office/drawing/2014/main" id="{CF1AD27E-0ED1-4CDC-861F-4EC2ECC8B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0" r="7758" b="5"/>
          <a:stretch/>
        </p:blipFill>
        <p:spPr bwMode="auto">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person sitting at a desk in front of a window&#10;&#10;Description generated with very high confidence">
            <a:extLst>
              <a:ext uri="{FF2B5EF4-FFF2-40B4-BE49-F238E27FC236}">
                <a16:creationId xmlns:a16="http://schemas.microsoft.com/office/drawing/2014/main" id="{F4670168-AF8D-4916-A13B-C0DEFB27BC0F}"/>
              </a:ext>
            </a:extLst>
          </p:cNvPr>
          <p:cNvPicPr>
            <a:picLocks noChangeAspect="1"/>
          </p:cNvPicPr>
          <p:nvPr/>
        </p:nvPicPr>
        <p:blipFill rotWithShape="1">
          <a:blip r:embed="rId3">
            <a:extLst>
              <a:ext uri="{28A0092B-C50C-407E-A947-70E740481C1C}">
                <a14:useLocalDpi xmlns:a14="http://schemas.microsoft.com/office/drawing/2010/main" val="0"/>
              </a:ext>
            </a:extLst>
          </a:blip>
          <a:srcRect t="1674" r="2" b="2"/>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8" name="Picture 2" descr="Image result for 1201 main columbia">
            <a:extLst>
              <a:ext uri="{FF2B5EF4-FFF2-40B4-BE49-F238E27FC236}">
                <a16:creationId xmlns:a16="http://schemas.microsoft.com/office/drawing/2014/main" id="{7BBE1389-B630-4985-A490-A186C06DE3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19" b="3"/>
          <a:stretch/>
        </p:blipFill>
        <p:spPr bwMode="auto">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72ECD0-426C-43C4-93C3-8F943DE2B2A4}"/>
              </a:ext>
            </a:extLst>
          </p:cNvPr>
          <p:cNvPicPr>
            <a:picLocks noChangeAspect="1"/>
          </p:cNvPicPr>
          <p:nvPr/>
        </p:nvPicPr>
        <p:blipFill rotWithShape="1">
          <a:blip r:embed="rId5">
            <a:extLst>
              <a:ext uri="{28A0092B-C50C-407E-A947-70E740481C1C}">
                <a14:useLocalDpi xmlns:a14="http://schemas.microsoft.com/office/drawing/2010/main" val="0"/>
              </a:ext>
            </a:extLst>
          </a:blip>
          <a:srcRect t="7136" r="-3" b="23513"/>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spTree>
    <p:extLst>
      <p:ext uri="{BB962C8B-B14F-4D97-AF65-F5344CB8AC3E}">
        <p14:creationId xmlns:p14="http://schemas.microsoft.com/office/powerpoint/2010/main" val="183449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8D3F-5461-4761-B99B-BB76A396BC80}"/>
              </a:ext>
            </a:extLst>
          </p:cNvPr>
          <p:cNvSpPr>
            <a:spLocks noGrp="1"/>
          </p:cNvSpPr>
          <p:nvPr>
            <p:ph type="ctrTitle"/>
          </p:nvPr>
        </p:nvSpPr>
        <p:spPr>
          <a:xfrm>
            <a:off x="1524000" y="304800"/>
            <a:ext cx="9144000" cy="957943"/>
          </a:xfrm>
        </p:spPr>
        <p:txBody>
          <a:bodyPr/>
          <a:lstStyle/>
          <a:p>
            <a:r>
              <a:rPr lang="en-US" dirty="0">
                <a:solidFill>
                  <a:srgbClr val="C00000"/>
                </a:solidFill>
              </a:rPr>
              <a:t>Erskine Plans In Action</a:t>
            </a:r>
          </a:p>
        </p:txBody>
      </p:sp>
      <p:sp>
        <p:nvSpPr>
          <p:cNvPr id="3" name="Subtitle 2">
            <a:extLst>
              <a:ext uri="{FF2B5EF4-FFF2-40B4-BE49-F238E27FC236}">
                <a16:creationId xmlns:a16="http://schemas.microsoft.com/office/drawing/2014/main" id="{4EA99D90-4D6B-439E-80B7-90C95F0A688E}"/>
              </a:ext>
            </a:extLst>
          </p:cNvPr>
          <p:cNvSpPr>
            <a:spLocks noGrp="1"/>
          </p:cNvSpPr>
          <p:nvPr>
            <p:ph type="subTitle" idx="1"/>
          </p:nvPr>
        </p:nvSpPr>
        <p:spPr>
          <a:xfrm>
            <a:off x="1524000" y="1262743"/>
            <a:ext cx="9144000" cy="5268686"/>
          </a:xfrm>
        </p:spPr>
        <p:txBody>
          <a:bodyPr>
            <a:normAutofit lnSpcReduction="10000"/>
          </a:bodyPr>
          <a:lstStyle/>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High-Quality customer service to the schools</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Technical Assistance to schools in several areas of operations </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Research and training opportunities from Erskine College </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Student Service Corps for Erskine students </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Training for school guidance counselors through College Admissions staff</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Establishing opportunities for students and faculty to visit Erskine College</a:t>
            </a:r>
          </a:p>
          <a:p>
            <a:pPr marL="342900" indent="-342900" algn="l">
              <a:buFont typeface="Arial" panose="020B0604020202020204" pitchFamily="34" charset="0"/>
              <a:buChar char="•"/>
            </a:pPr>
            <a:r>
              <a:rPr lang="en-US" sz="3200" dirty="0">
                <a:latin typeface="Adobe Devanagari" panose="02040503050201020203" pitchFamily="18" charset="0"/>
                <a:cs typeface="Adobe Devanagari" panose="02040503050201020203" pitchFamily="18" charset="0"/>
              </a:rPr>
              <a:t>Shared Service Model</a:t>
            </a:r>
          </a:p>
          <a:p>
            <a:endParaRPr lang="en-US" dirty="0"/>
          </a:p>
        </p:txBody>
      </p:sp>
    </p:spTree>
    <p:extLst>
      <p:ext uri="{BB962C8B-B14F-4D97-AF65-F5344CB8AC3E}">
        <p14:creationId xmlns:p14="http://schemas.microsoft.com/office/powerpoint/2010/main" val="421564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968A-0449-4B69-97B8-592FE3296AB3}"/>
              </a:ext>
            </a:extLst>
          </p:cNvPr>
          <p:cNvSpPr>
            <a:spLocks noGrp="1"/>
          </p:cNvSpPr>
          <p:nvPr>
            <p:ph type="ctrTitle"/>
          </p:nvPr>
        </p:nvSpPr>
        <p:spPr>
          <a:xfrm>
            <a:off x="1524000" y="1122363"/>
            <a:ext cx="9144000" cy="1773237"/>
          </a:xfrm>
        </p:spPr>
        <p:txBody>
          <a:bodyPr/>
          <a:lstStyle/>
          <a:p>
            <a:r>
              <a:rPr lang="en-US" dirty="0">
                <a:solidFill>
                  <a:srgbClr val="C00000"/>
                </a:solidFill>
              </a:rPr>
              <a:t>Professional Certified Staff (PCS)</a:t>
            </a:r>
            <a:endParaRPr lang="en-US" dirty="0"/>
          </a:p>
        </p:txBody>
      </p:sp>
      <p:sp>
        <p:nvSpPr>
          <p:cNvPr id="3" name="Subtitle 2">
            <a:extLst>
              <a:ext uri="{FF2B5EF4-FFF2-40B4-BE49-F238E27FC236}">
                <a16:creationId xmlns:a16="http://schemas.microsoft.com/office/drawing/2014/main" id="{71CC6911-CFCF-4CF6-B7D3-19B0FC1A919C}"/>
              </a:ext>
            </a:extLst>
          </p:cNvPr>
          <p:cNvSpPr>
            <a:spLocks noGrp="1"/>
          </p:cNvSpPr>
          <p:nvPr>
            <p:ph type="subTitle" idx="1"/>
          </p:nvPr>
        </p:nvSpPr>
        <p:spPr>
          <a:xfrm>
            <a:off x="1524000" y="2895599"/>
            <a:ext cx="9144000" cy="3178629"/>
          </a:xfrm>
        </p:spPr>
        <p:txBody>
          <a:bodyPr/>
          <a:lstStyle/>
          <a:p>
            <a:r>
              <a:rPr lang="en-US" sz="3200" dirty="0"/>
              <a:t>One of the most important documents for completion is the PCS form.  The PCS form holds the key to funding issues, teacher supply stipends, National Board Certification stipends, and teacher certification needs.  </a:t>
            </a:r>
          </a:p>
          <a:p>
            <a:endParaRPr lang="en-US" dirty="0"/>
          </a:p>
        </p:txBody>
      </p:sp>
    </p:spTree>
    <p:extLst>
      <p:ext uri="{BB962C8B-B14F-4D97-AF65-F5344CB8AC3E}">
        <p14:creationId xmlns:p14="http://schemas.microsoft.com/office/powerpoint/2010/main" val="410378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4BBF6-33D5-4642-AEE2-CFF5DBB2B20A}"/>
              </a:ext>
            </a:extLst>
          </p:cNvPr>
          <p:cNvSpPr/>
          <p:nvPr/>
        </p:nvSpPr>
        <p:spPr>
          <a:xfrm>
            <a:off x="659219" y="808074"/>
            <a:ext cx="10845209" cy="6186309"/>
          </a:xfrm>
          <a:prstGeom prst="rect">
            <a:avLst/>
          </a:prstGeom>
        </p:spPr>
        <p:txBody>
          <a:bodyPr wrap="square">
            <a:spAutoFit/>
          </a:bodyPr>
          <a:lstStyle/>
          <a:p>
            <a:r>
              <a:rPr lang="en-US" sz="3600" dirty="0"/>
              <a:t>If your staff is not in the PCS system or not coded correctly, your school may miss out on funding for special areas such as Reading Coaches, etc. and you may not receive the correct amount for teacher supply stipends. </a:t>
            </a:r>
          </a:p>
          <a:p>
            <a:endParaRPr lang="en-US" sz="3600" dirty="0"/>
          </a:p>
          <a:p>
            <a:r>
              <a:rPr lang="en-US" sz="3600" dirty="0"/>
              <a:t> We won’t be able to renew or extend Teachers’ certificates and they won’t get their years of experience added. </a:t>
            </a:r>
          </a:p>
          <a:p>
            <a:endParaRPr lang="en-US" sz="3600" dirty="0"/>
          </a:p>
          <a:p>
            <a:r>
              <a:rPr lang="en-US" sz="3600" dirty="0"/>
              <a:t>In other words, your teachers will not be happy and if teachers aren’t happy – no one is happy!</a:t>
            </a:r>
          </a:p>
        </p:txBody>
      </p:sp>
    </p:spTree>
    <p:extLst>
      <p:ext uri="{BB962C8B-B14F-4D97-AF65-F5344CB8AC3E}">
        <p14:creationId xmlns:p14="http://schemas.microsoft.com/office/powerpoint/2010/main" val="302669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0AD6-4980-44F2-9CA6-66758D3AA714}"/>
              </a:ext>
            </a:extLst>
          </p:cNvPr>
          <p:cNvSpPr>
            <a:spLocks noGrp="1"/>
          </p:cNvSpPr>
          <p:nvPr>
            <p:ph type="title"/>
          </p:nvPr>
        </p:nvSpPr>
        <p:spPr>
          <a:xfrm>
            <a:off x="839788" y="457200"/>
            <a:ext cx="3932237" cy="520995"/>
          </a:xfrm>
        </p:spPr>
        <p:txBody>
          <a:bodyPr>
            <a:normAutofit fontScale="90000"/>
          </a:bodyPr>
          <a:lstStyle/>
          <a:p>
            <a:r>
              <a:rPr lang="en-US" dirty="0">
                <a:solidFill>
                  <a:srgbClr val="C00000"/>
                </a:solidFill>
              </a:rPr>
              <a:t>PCS Form	</a:t>
            </a:r>
          </a:p>
        </p:txBody>
      </p:sp>
      <p:sp>
        <p:nvSpPr>
          <p:cNvPr id="4" name="Text Placeholder 3">
            <a:extLst>
              <a:ext uri="{FF2B5EF4-FFF2-40B4-BE49-F238E27FC236}">
                <a16:creationId xmlns:a16="http://schemas.microsoft.com/office/drawing/2014/main" id="{9A167051-08C1-450C-AC98-065B0F4151AE}"/>
              </a:ext>
            </a:extLst>
          </p:cNvPr>
          <p:cNvSpPr>
            <a:spLocks noGrp="1"/>
          </p:cNvSpPr>
          <p:nvPr>
            <p:ph type="body" sz="half" idx="2"/>
          </p:nvPr>
        </p:nvSpPr>
        <p:spPr>
          <a:xfrm>
            <a:off x="839788" y="1573619"/>
            <a:ext cx="3932237" cy="4295369"/>
          </a:xfrm>
        </p:spPr>
        <p:txBody>
          <a:bodyPr>
            <a:normAutofit fontScale="92500" lnSpcReduction="10000"/>
          </a:bodyPr>
          <a:lstStyle/>
          <a:p>
            <a:r>
              <a:rPr lang="en-US" sz="2800" dirty="0"/>
              <a:t>The PCS form is located on the Charter Institute at Erskine website.  Click on the “Institute Team” tab and then “Institute Forms”.   The PCS form link is listed with the Human Resources forms, along with the PCS code list.  It’s also under Human Resources &amp; Benefits under Institute Team.</a:t>
            </a:r>
          </a:p>
        </p:txBody>
      </p:sp>
      <p:pic>
        <p:nvPicPr>
          <p:cNvPr id="12" name="Picture Placeholder 11">
            <a:extLst>
              <a:ext uri="{FF2B5EF4-FFF2-40B4-BE49-F238E27FC236}">
                <a16:creationId xmlns:a16="http://schemas.microsoft.com/office/drawing/2014/main" id="{3AA955B3-22A7-4EF9-99A6-905A8D2E59C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260" b="14260"/>
          <a:stretch>
            <a:fillRect/>
          </a:stretch>
        </p:blipFill>
        <p:spPr>
          <a:xfrm>
            <a:off x="5183188" y="457201"/>
            <a:ext cx="6172200" cy="6007394"/>
          </a:xfrm>
        </p:spPr>
      </p:pic>
    </p:spTree>
    <p:extLst>
      <p:ext uri="{BB962C8B-B14F-4D97-AF65-F5344CB8AC3E}">
        <p14:creationId xmlns:p14="http://schemas.microsoft.com/office/powerpoint/2010/main" val="230116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9211-3C3D-4E61-9C90-28F2419BBDD0}"/>
              </a:ext>
            </a:extLst>
          </p:cNvPr>
          <p:cNvSpPr>
            <a:spLocks noGrp="1"/>
          </p:cNvSpPr>
          <p:nvPr>
            <p:ph type="title"/>
          </p:nvPr>
        </p:nvSpPr>
        <p:spPr>
          <a:xfrm>
            <a:off x="629774" y="407656"/>
            <a:ext cx="10515600" cy="357888"/>
          </a:xfrm>
        </p:spPr>
        <p:txBody>
          <a:bodyPr>
            <a:normAutofit fontScale="90000"/>
          </a:bodyPr>
          <a:lstStyle/>
          <a:p>
            <a:r>
              <a:rPr lang="en-US" dirty="0">
                <a:solidFill>
                  <a:srgbClr val="C00000"/>
                </a:solidFill>
              </a:rPr>
              <a:t>PCS Form continued</a:t>
            </a:r>
          </a:p>
        </p:txBody>
      </p:sp>
      <p:pic>
        <p:nvPicPr>
          <p:cNvPr id="6" name="Content Placeholder 5">
            <a:extLst>
              <a:ext uri="{FF2B5EF4-FFF2-40B4-BE49-F238E27FC236}">
                <a16:creationId xmlns:a16="http://schemas.microsoft.com/office/drawing/2014/main" id="{0BDB0D2E-C462-4E07-A260-D085813E20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0505" y="935665"/>
            <a:ext cx="3556990" cy="5241298"/>
          </a:xfrm>
        </p:spPr>
      </p:pic>
      <p:pic>
        <p:nvPicPr>
          <p:cNvPr id="8" name="Content Placeholder 7">
            <a:extLst>
              <a:ext uri="{FF2B5EF4-FFF2-40B4-BE49-F238E27FC236}">
                <a16:creationId xmlns:a16="http://schemas.microsoft.com/office/drawing/2014/main" id="{B60BFD52-B26D-4C94-B2E9-773ABF57BA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625" y="935665"/>
            <a:ext cx="4764749" cy="5241298"/>
          </a:xfrm>
        </p:spPr>
      </p:pic>
    </p:spTree>
    <p:extLst>
      <p:ext uri="{BB962C8B-B14F-4D97-AF65-F5344CB8AC3E}">
        <p14:creationId xmlns:p14="http://schemas.microsoft.com/office/powerpoint/2010/main" val="392749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177F-7168-49EC-A6BB-C759D2D4D7F1}"/>
              </a:ext>
            </a:extLst>
          </p:cNvPr>
          <p:cNvSpPr>
            <a:spLocks noGrp="1"/>
          </p:cNvSpPr>
          <p:nvPr>
            <p:ph type="title"/>
          </p:nvPr>
        </p:nvSpPr>
        <p:spPr/>
        <p:txBody>
          <a:bodyPr/>
          <a:lstStyle/>
          <a:p>
            <a:pPr algn="ctr"/>
            <a:r>
              <a:rPr lang="en-US" dirty="0">
                <a:solidFill>
                  <a:srgbClr val="C00000"/>
                </a:solidFill>
              </a:rPr>
              <a:t>Teacher Certification</a:t>
            </a:r>
          </a:p>
        </p:txBody>
      </p:sp>
      <p:sp>
        <p:nvSpPr>
          <p:cNvPr id="3" name="Content Placeholder 2">
            <a:extLst>
              <a:ext uri="{FF2B5EF4-FFF2-40B4-BE49-F238E27FC236}">
                <a16:creationId xmlns:a16="http://schemas.microsoft.com/office/drawing/2014/main" id="{B1ED8613-3D75-4CCF-84B4-07D7A6C3CB2B}"/>
              </a:ext>
            </a:extLst>
          </p:cNvPr>
          <p:cNvSpPr>
            <a:spLocks noGrp="1"/>
          </p:cNvSpPr>
          <p:nvPr>
            <p:ph idx="1"/>
          </p:nvPr>
        </p:nvSpPr>
        <p:spPr/>
        <p:txBody>
          <a:bodyPr/>
          <a:lstStyle/>
          <a:p>
            <a:r>
              <a:rPr lang="en-US" dirty="0"/>
              <a:t>Renewals</a:t>
            </a:r>
          </a:p>
          <a:p>
            <a:r>
              <a:rPr lang="en-US" dirty="0"/>
              <a:t>Extensions</a:t>
            </a:r>
          </a:p>
          <a:p>
            <a:r>
              <a:rPr lang="en-US" dirty="0"/>
              <a:t>Add-ons</a:t>
            </a:r>
          </a:p>
          <a:p>
            <a:r>
              <a:rPr lang="en-US" dirty="0"/>
              <a:t>Address Changes</a:t>
            </a:r>
          </a:p>
          <a:p>
            <a:r>
              <a:rPr lang="en-US" dirty="0"/>
              <a:t>Name Changes</a:t>
            </a:r>
          </a:p>
          <a:p>
            <a:r>
              <a:rPr lang="en-US" dirty="0"/>
              <a:t>Class Changes</a:t>
            </a:r>
          </a:p>
        </p:txBody>
      </p:sp>
    </p:spTree>
    <p:extLst>
      <p:ext uri="{BB962C8B-B14F-4D97-AF65-F5344CB8AC3E}">
        <p14:creationId xmlns:p14="http://schemas.microsoft.com/office/powerpoint/2010/main" val="29720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C891-8B30-4F9F-B6E4-0FAFBC0DCF5B}"/>
              </a:ext>
            </a:extLst>
          </p:cNvPr>
          <p:cNvSpPr>
            <a:spLocks noGrp="1"/>
          </p:cNvSpPr>
          <p:nvPr>
            <p:ph type="ctrTitle"/>
          </p:nvPr>
        </p:nvSpPr>
        <p:spPr>
          <a:xfrm>
            <a:off x="1524000" y="1122363"/>
            <a:ext cx="9144000" cy="876558"/>
          </a:xfrm>
        </p:spPr>
        <p:txBody>
          <a:bodyPr>
            <a:normAutofit fontScale="90000"/>
          </a:bodyPr>
          <a:lstStyle/>
          <a:p>
            <a:r>
              <a:rPr lang="en-US" dirty="0">
                <a:solidFill>
                  <a:srgbClr val="C00000"/>
                </a:solidFill>
              </a:rPr>
              <a:t>Renewals</a:t>
            </a:r>
          </a:p>
        </p:txBody>
      </p:sp>
      <p:sp>
        <p:nvSpPr>
          <p:cNvPr id="3" name="Subtitle 2">
            <a:extLst>
              <a:ext uri="{FF2B5EF4-FFF2-40B4-BE49-F238E27FC236}">
                <a16:creationId xmlns:a16="http://schemas.microsoft.com/office/drawing/2014/main" id="{6A666FDB-45F6-4020-B17D-4C0624FFDA68}"/>
              </a:ext>
            </a:extLst>
          </p:cNvPr>
          <p:cNvSpPr>
            <a:spLocks noGrp="1"/>
          </p:cNvSpPr>
          <p:nvPr>
            <p:ph type="subTitle" idx="1"/>
          </p:nvPr>
        </p:nvSpPr>
        <p:spPr>
          <a:xfrm>
            <a:off x="1524000" y="1998921"/>
            <a:ext cx="9144000" cy="4210493"/>
          </a:xfrm>
        </p:spPr>
        <p:txBody>
          <a:bodyPr>
            <a:normAutofit/>
          </a:bodyPr>
          <a:lstStyle/>
          <a:p>
            <a:pPr algn="l"/>
            <a:r>
              <a:rPr lang="en-US" sz="3600" dirty="0"/>
              <a:t>All certified staff are responsible for their own license renewals.  Only teachers with Professional licenses are required to accrue 120 credits within the 5-year period of their license for renewal.  </a:t>
            </a:r>
          </a:p>
        </p:txBody>
      </p:sp>
    </p:spTree>
    <p:extLst>
      <p:ext uri="{BB962C8B-B14F-4D97-AF65-F5344CB8AC3E}">
        <p14:creationId xmlns:p14="http://schemas.microsoft.com/office/powerpoint/2010/main" val="102482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2E75A-F156-4BB3-8DB0-B7AEA972EC75}"/>
              </a:ext>
            </a:extLst>
          </p:cNvPr>
          <p:cNvSpPr/>
          <p:nvPr/>
        </p:nvSpPr>
        <p:spPr>
          <a:xfrm>
            <a:off x="297712" y="276447"/>
            <a:ext cx="11589488" cy="6124754"/>
          </a:xfrm>
          <a:prstGeom prst="rect">
            <a:avLst/>
          </a:prstGeom>
        </p:spPr>
        <p:txBody>
          <a:bodyPr wrap="square">
            <a:spAutoFit/>
          </a:bodyPr>
          <a:lstStyle/>
          <a:p>
            <a:r>
              <a:rPr lang="en-US" sz="3200" dirty="0">
                <a:solidFill>
                  <a:srgbClr val="C00000"/>
                </a:solidFill>
              </a:rPr>
              <a:t>Renewals Continued:</a:t>
            </a:r>
          </a:p>
          <a:p>
            <a:r>
              <a:rPr lang="en-US" sz="3000" dirty="0"/>
              <a:t>Links to the State Department of Education’s Office of Educator </a:t>
            </a:r>
          </a:p>
          <a:p>
            <a:r>
              <a:rPr lang="en-US" sz="3000" dirty="0"/>
              <a:t>Services requirements and forms for certificate renewal are in the HR section of the Institute website.  All documentation for renewal must be sent to the Institute’s Office of Human Resources.  If graduate courses are being used, and at least one is required for anyone without a Master’s or above, then official transcripts must be sent directly to the Institute’s Office of Human Resources. Documents may be sent as received by the teacher or held until all 120 credits are received and sent in at one time.  Upon completion of the 120 credits, a Renewal Computation Sheet should be completed, signed, and sent to the Institute’s Office of Human Resources. Documentation only needs to be sent to SCDE if add-on certification or class upgrades are being requested.</a:t>
            </a:r>
          </a:p>
        </p:txBody>
      </p:sp>
    </p:spTree>
    <p:extLst>
      <p:ext uri="{BB962C8B-B14F-4D97-AF65-F5344CB8AC3E}">
        <p14:creationId xmlns:p14="http://schemas.microsoft.com/office/powerpoint/2010/main" val="298922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E12F-8F67-4C45-8447-A85F7010BC97}"/>
              </a:ext>
            </a:extLst>
          </p:cNvPr>
          <p:cNvSpPr>
            <a:spLocks noGrp="1"/>
          </p:cNvSpPr>
          <p:nvPr>
            <p:ph type="ctrTitle"/>
          </p:nvPr>
        </p:nvSpPr>
        <p:spPr/>
        <p:txBody>
          <a:bodyPr>
            <a:normAutofit fontScale="90000"/>
          </a:bodyPr>
          <a:lstStyle/>
          <a:p>
            <a:r>
              <a:rPr lang="en-US" dirty="0">
                <a:solidFill>
                  <a:srgbClr val="C00000"/>
                </a:solidFill>
              </a:rPr>
              <a:t>The Charter Institute at Erskine</a:t>
            </a:r>
            <a:br>
              <a:rPr lang="en-US" dirty="0">
                <a:solidFill>
                  <a:srgbClr val="C00000"/>
                </a:solidFill>
              </a:rPr>
            </a:br>
            <a:r>
              <a:rPr lang="en-US" dirty="0">
                <a:solidFill>
                  <a:srgbClr val="C00000"/>
                </a:solidFill>
              </a:rPr>
              <a:t>Human Resources</a:t>
            </a:r>
            <a:br>
              <a:rPr lang="en-US" dirty="0">
                <a:solidFill>
                  <a:srgbClr val="C00000"/>
                </a:solidFill>
              </a:rPr>
            </a:br>
            <a:r>
              <a:rPr lang="en-US" dirty="0">
                <a:solidFill>
                  <a:srgbClr val="C00000"/>
                </a:solidFill>
              </a:rPr>
              <a:t>Collaboration Workshop</a:t>
            </a:r>
          </a:p>
        </p:txBody>
      </p:sp>
      <p:sp>
        <p:nvSpPr>
          <p:cNvPr id="3" name="Subtitle 2">
            <a:extLst>
              <a:ext uri="{FF2B5EF4-FFF2-40B4-BE49-F238E27FC236}">
                <a16:creationId xmlns:a16="http://schemas.microsoft.com/office/drawing/2014/main" id="{9AF0DE05-B071-47B2-B872-8A5DBA9F2B8F}"/>
              </a:ext>
            </a:extLst>
          </p:cNvPr>
          <p:cNvSpPr>
            <a:spLocks noGrp="1"/>
          </p:cNvSpPr>
          <p:nvPr>
            <p:ph type="subTitle" idx="1"/>
          </p:nvPr>
        </p:nvSpPr>
        <p:spPr/>
        <p:txBody>
          <a:bodyPr>
            <a:normAutofit/>
          </a:bodyPr>
          <a:lstStyle/>
          <a:p>
            <a:r>
              <a:rPr lang="en-US" sz="3200" dirty="0"/>
              <a:t>July 12, 2018</a:t>
            </a:r>
          </a:p>
        </p:txBody>
      </p:sp>
    </p:spTree>
    <p:extLst>
      <p:ext uri="{BB962C8B-B14F-4D97-AF65-F5344CB8AC3E}">
        <p14:creationId xmlns:p14="http://schemas.microsoft.com/office/powerpoint/2010/main" val="339353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7121B-0769-448C-BCB0-CC858CB626D3}"/>
              </a:ext>
            </a:extLst>
          </p:cNvPr>
          <p:cNvSpPr/>
          <p:nvPr/>
        </p:nvSpPr>
        <p:spPr>
          <a:xfrm>
            <a:off x="297712" y="425302"/>
            <a:ext cx="11291775" cy="6494085"/>
          </a:xfrm>
          <a:prstGeom prst="rect">
            <a:avLst/>
          </a:prstGeom>
        </p:spPr>
        <p:txBody>
          <a:bodyPr wrap="square">
            <a:spAutoFit/>
          </a:bodyPr>
          <a:lstStyle/>
          <a:p>
            <a:r>
              <a:rPr lang="en-US" sz="3200" dirty="0">
                <a:solidFill>
                  <a:srgbClr val="C00000"/>
                </a:solidFill>
              </a:rPr>
              <a:t>Renewals Continued:</a:t>
            </a:r>
          </a:p>
          <a:p>
            <a:endParaRPr lang="en-US" sz="3200" dirty="0">
              <a:solidFill>
                <a:srgbClr val="C00000"/>
              </a:solidFill>
            </a:endParaRPr>
          </a:p>
          <a:p>
            <a:r>
              <a:rPr lang="en-US" sz="3200" dirty="0"/>
              <a:t>It is very helpful if schools submit the credits for professional development or training provided by the school to the Office of Human Resources at the Institute.  It’s one less thing for teachers to have to keep up with!  A document with the following information will be sufficient:</a:t>
            </a:r>
          </a:p>
          <a:p>
            <a:endParaRPr lang="en-US" sz="3200" dirty="0"/>
          </a:p>
          <a:p>
            <a:r>
              <a:rPr lang="en-US" sz="3200" dirty="0"/>
              <a:t>School Name</a:t>
            </a:r>
          </a:p>
          <a:p>
            <a:r>
              <a:rPr lang="en-US" sz="3200" dirty="0"/>
              <a:t>Title of Workshop or Training</a:t>
            </a:r>
          </a:p>
          <a:p>
            <a:r>
              <a:rPr lang="en-US" sz="3200" dirty="0"/>
              <a:t>Date(s) and Number of Hours of Workshop or Training</a:t>
            </a:r>
          </a:p>
          <a:p>
            <a:r>
              <a:rPr lang="en-US" sz="3200" dirty="0"/>
              <a:t>Attendees’ Names and Certificate Numbers</a:t>
            </a:r>
          </a:p>
          <a:p>
            <a:endParaRPr lang="en-US" sz="3200" dirty="0"/>
          </a:p>
        </p:txBody>
      </p:sp>
    </p:spTree>
    <p:extLst>
      <p:ext uri="{BB962C8B-B14F-4D97-AF65-F5344CB8AC3E}">
        <p14:creationId xmlns:p14="http://schemas.microsoft.com/office/powerpoint/2010/main" val="247230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2E9C-D2F7-4DFA-9DC4-7702E02D0C10}"/>
              </a:ext>
            </a:extLst>
          </p:cNvPr>
          <p:cNvSpPr>
            <a:spLocks noGrp="1"/>
          </p:cNvSpPr>
          <p:nvPr>
            <p:ph type="ctrTitle"/>
          </p:nvPr>
        </p:nvSpPr>
        <p:spPr>
          <a:xfrm>
            <a:off x="1524000" y="361508"/>
            <a:ext cx="9144000" cy="751675"/>
          </a:xfrm>
        </p:spPr>
        <p:txBody>
          <a:bodyPr>
            <a:normAutofit/>
          </a:bodyPr>
          <a:lstStyle/>
          <a:p>
            <a:r>
              <a:rPr lang="en-US" sz="4000" dirty="0">
                <a:solidFill>
                  <a:srgbClr val="C00000"/>
                </a:solidFill>
              </a:rPr>
              <a:t>Extensions for Professional Certificates</a:t>
            </a:r>
            <a:endParaRPr lang="en-US" sz="4000" dirty="0"/>
          </a:p>
        </p:txBody>
      </p:sp>
      <p:sp>
        <p:nvSpPr>
          <p:cNvPr id="3" name="Subtitle 2">
            <a:extLst>
              <a:ext uri="{FF2B5EF4-FFF2-40B4-BE49-F238E27FC236}">
                <a16:creationId xmlns:a16="http://schemas.microsoft.com/office/drawing/2014/main" id="{3ACA4E51-0225-4F40-B636-AE241777FE21}"/>
              </a:ext>
            </a:extLst>
          </p:cNvPr>
          <p:cNvSpPr>
            <a:spLocks noGrp="1"/>
          </p:cNvSpPr>
          <p:nvPr>
            <p:ph type="subTitle" idx="1"/>
          </p:nvPr>
        </p:nvSpPr>
        <p:spPr>
          <a:xfrm>
            <a:off x="1524000" y="1113183"/>
            <a:ext cx="9144000" cy="5138761"/>
          </a:xfrm>
        </p:spPr>
        <p:txBody>
          <a:bodyPr>
            <a:normAutofit fontScale="85000" lnSpcReduction="20000"/>
          </a:bodyPr>
          <a:lstStyle/>
          <a:p>
            <a:pPr algn="l"/>
            <a:r>
              <a:rPr lang="en-US" sz="3000" dirty="0"/>
              <a:t>Teachers with Professional Certificates that are unable to obtain the necessary credits for renewal during their renewal cycle may be eligible for a one-year extension.  Such an extension may only be granted once during the lifetime of the certificate.</a:t>
            </a:r>
          </a:p>
          <a:p>
            <a:pPr marL="342900" indent="-342900" algn="l">
              <a:buFont typeface="Arial" panose="020B0604020202020204" pitchFamily="34" charset="0"/>
              <a:buChar char="•"/>
            </a:pPr>
            <a:r>
              <a:rPr lang="en-US" sz="3000" dirty="0"/>
              <a:t>Educators holding certificates that are </a:t>
            </a:r>
            <a:r>
              <a:rPr lang="en-US" sz="3000" i="1" dirty="0"/>
              <a:t>less than five years expired</a:t>
            </a:r>
            <a:r>
              <a:rPr lang="en-US" sz="3000" dirty="0"/>
              <a:t> may request an extension by completing and submitting a Request for Change/Action form.</a:t>
            </a:r>
          </a:p>
          <a:p>
            <a:pPr marL="342900" indent="-342900" algn="l">
              <a:buFont typeface="Arial" panose="020B0604020202020204" pitchFamily="34" charset="0"/>
              <a:buChar char="•"/>
            </a:pPr>
            <a:r>
              <a:rPr lang="en-US" sz="3000" dirty="0"/>
              <a:t>Educators holding certificates that are </a:t>
            </a:r>
            <a:r>
              <a:rPr lang="en-US" sz="3000" i="1" dirty="0"/>
              <a:t>more than five years expired, but less than ten years expired</a:t>
            </a:r>
            <a:r>
              <a:rPr lang="en-US" sz="3000" dirty="0"/>
              <a:t>, may receive an extension at the request of an employing South Carolina public school district.  The request must be made by the employing district and may not be made by the educator.</a:t>
            </a:r>
          </a:p>
          <a:p>
            <a:pPr algn="l"/>
            <a:r>
              <a:rPr lang="en-US" sz="3000" dirty="0"/>
              <a:t>More information for Professional Extensions may be found at:  </a:t>
            </a:r>
          </a:p>
          <a:p>
            <a:pPr algn="l"/>
            <a:r>
              <a:rPr lang="en-US" sz="3000" dirty="0">
                <a:hlinkClick r:id="rId2"/>
              </a:rPr>
              <a:t>https://ed.sc.gov/educators/certification/maintaining-certification/renewal/expired-certificates/</a:t>
            </a:r>
            <a:r>
              <a:rPr lang="en-US" sz="3000" dirty="0"/>
              <a:t> </a:t>
            </a:r>
          </a:p>
          <a:p>
            <a:pPr algn="l"/>
            <a:endParaRPr lang="en-US" dirty="0"/>
          </a:p>
          <a:p>
            <a:pPr algn="l"/>
            <a:endParaRPr lang="en-US" dirty="0"/>
          </a:p>
        </p:txBody>
      </p:sp>
    </p:spTree>
    <p:extLst>
      <p:ext uri="{BB962C8B-B14F-4D97-AF65-F5344CB8AC3E}">
        <p14:creationId xmlns:p14="http://schemas.microsoft.com/office/powerpoint/2010/main" val="388906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44CC-2B80-4211-ABA4-A9A751148EE7}"/>
              </a:ext>
            </a:extLst>
          </p:cNvPr>
          <p:cNvSpPr>
            <a:spLocks noGrp="1"/>
          </p:cNvSpPr>
          <p:nvPr>
            <p:ph type="ctrTitle"/>
          </p:nvPr>
        </p:nvSpPr>
        <p:spPr>
          <a:xfrm>
            <a:off x="1524000" y="1122363"/>
            <a:ext cx="9144000" cy="834028"/>
          </a:xfrm>
        </p:spPr>
        <p:txBody>
          <a:bodyPr>
            <a:normAutofit fontScale="90000"/>
          </a:bodyPr>
          <a:lstStyle/>
          <a:p>
            <a:r>
              <a:rPr lang="en-US" dirty="0">
                <a:solidFill>
                  <a:srgbClr val="C00000"/>
                </a:solidFill>
              </a:rPr>
              <a:t>Extensions for Initial Certificates</a:t>
            </a:r>
          </a:p>
        </p:txBody>
      </p:sp>
      <p:sp>
        <p:nvSpPr>
          <p:cNvPr id="3" name="Subtitle 2">
            <a:extLst>
              <a:ext uri="{FF2B5EF4-FFF2-40B4-BE49-F238E27FC236}">
                <a16:creationId xmlns:a16="http://schemas.microsoft.com/office/drawing/2014/main" id="{05E5F986-A745-402D-8349-1CE076BFD8D2}"/>
              </a:ext>
            </a:extLst>
          </p:cNvPr>
          <p:cNvSpPr>
            <a:spLocks noGrp="1"/>
          </p:cNvSpPr>
          <p:nvPr>
            <p:ph type="subTitle" idx="1"/>
          </p:nvPr>
        </p:nvSpPr>
        <p:spPr>
          <a:xfrm>
            <a:off x="1524000" y="1956391"/>
            <a:ext cx="9144000" cy="3301409"/>
          </a:xfrm>
        </p:spPr>
        <p:txBody>
          <a:bodyPr>
            <a:normAutofit/>
          </a:bodyPr>
          <a:lstStyle/>
          <a:p>
            <a:pPr algn="l"/>
            <a:r>
              <a:rPr lang="en-US" sz="3200" dirty="0"/>
              <a:t>Teachers with Initial certificates must complete Expanded ADEPT 4.0 before their license becomes a Professional license.  If unable to do so by the time the Initial certificate expires, a one-year extension may be requested through the Office of Human Resources.  Multiple requests may be made for Initial Extensions, but only for one year at a time.</a:t>
            </a:r>
          </a:p>
        </p:txBody>
      </p:sp>
    </p:spTree>
    <p:extLst>
      <p:ext uri="{BB962C8B-B14F-4D97-AF65-F5344CB8AC3E}">
        <p14:creationId xmlns:p14="http://schemas.microsoft.com/office/powerpoint/2010/main" val="39566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7438-83F9-4155-871C-C23E1D02C257}"/>
              </a:ext>
            </a:extLst>
          </p:cNvPr>
          <p:cNvSpPr>
            <a:spLocks noGrp="1"/>
          </p:cNvSpPr>
          <p:nvPr>
            <p:ph type="title"/>
          </p:nvPr>
        </p:nvSpPr>
        <p:spPr/>
        <p:txBody>
          <a:bodyPr/>
          <a:lstStyle/>
          <a:p>
            <a:r>
              <a:rPr lang="en-US" dirty="0">
                <a:solidFill>
                  <a:srgbClr val="C00000"/>
                </a:solidFill>
              </a:rPr>
              <a:t>Best Hiring Practices</a:t>
            </a:r>
          </a:p>
        </p:txBody>
      </p:sp>
      <p:sp>
        <p:nvSpPr>
          <p:cNvPr id="3" name="Content Placeholder 2">
            <a:extLst>
              <a:ext uri="{FF2B5EF4-FFF2-40B4-BE49-F238E27FC236}">
                <a16:creationId xmlns:a16="http://schemas.microsoft.com/office/drawing/2014/main" id="{DD97932A-CD2F-4DFC-960F-A9373C60D79C}"/>
              </a:ext>
            </a:extLst>
          </p:cNvPr>
          <p:cNvSpPr>
            <a:spLocks noGrp="1"/>
          </p:cNvSpPr>
          <p:nvPr>
            <p:ph idx="1"/>
          </p:nvPr>
        </p:nvSpPr>
        <p:spPr/>
        <p:txBody>
          <a:bodyPr>
            <a:normAutofit/>
          </a:bodyPr>
          <a:lstStyle/>
          <a:p>
            <a:pPr marL="0" indent="0">
              <a:buNone/>
            </a:pPr>
            <a:r>
              <a:rPr lang="en-US" sz="3600" dirty="0"/>
              <a:t>In order to comply with the Equal Employment Opportunity Act, and also be in line with State job vacancy posting requirements, it is necessary to post all vacant positions with the exception of the following exemptions. Notices should be posted for at least five (5) workdays prior to the close of the application period.</a:t>
            </a:r>
          </a:p>
        </p:txBody>
      </p:sp>
    </p:spTree>
    <p:extLst>
      <p:ext uri="{BB962C8B-B14F-4D97-AF65-F5344CB8AC3E}">
        <p14:creationId xmlns:p14="http://schemas.microsoft.com/office/powerpoint/2010/main" val="27010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DEBE5-6C79-458F-B5AB-FCDD893DBCFB}"/>
              </a:ext>
            </a:extLst>
          </p:cNvPr>
          <p:cNvSpPr>
            <a:spLocks noGrp="1"/>
          </p:cNvSpPr>
          <p:nvPr>
            <p:ph type="ctrTitle"/>
          </p:nvPr>
        </p:nvSpPr>
        <p:spPr>
          <a:xfrm>
            <a:off x="1524000" y="1122363"/>
            <a:ext cx="9144000" cy="855293"/>
          </a:xfrm>
        </p:spPr>
        <p:txBody>
          <a:bodyPr>
            <a:normAutofit/>
          </a:bodyPr>
          <a:lstStyle/>
          <a:p>
            <a:r>
              <a:rPr lang="en-US" sz="4800" dirty="0">
                <a:solidFill>
                  <a:srgbClr val="C00000"/>
                </a:solidFill>
              </a:rPr>
              <a:t>Exemptions for Posting Vacancies</a:t>
            </a:r>
          </a:p>
        </p:txBody>
      </p:sp>
      <p:sp>
        <p:nvSpPr>
          <p:cNvPr id="5" name="Subtitle 4">
            <a:extLst>
              <a:ext uri="{FF2B5EF4-FFF2-40B4-BE49-F238E27FC236}">
                <a16:creationId xmlns:a16="http://schemas.microsoft.com/office/drawing/2014/main" id="{042B6DB8-05D4-49DB-97C2-1F53E630E9EC}"/>
              </a:ext>
            </a:extLst>
          </p:cNvPr>
          <p:cNvSpPr>
            <a:spLocks noGrp="1"/>
          </p:cNvSpPr>
          <p:nvPr>
            <p:ph type="subTitle" idx="1"/>
          </p:nvPr>
        </p:nvSpPr>
        <p:spPr>
          <a:xfrm>
            <a:off x="1524000" y="1977655"/>
            <a:ext cx="9144000" cy="4295553"/>
          </a:xfrm>
        </p:spPr>
        <p:txBody>
          <a:bodyPr>
            <a:normAutofit/>
          </a:bodyPr>
          <a:lstStyle/>
          <a:p>
            <a:r>
              <a:rPr lang="en-US" dirty="0"/>
              <a:t>General exemptions for posting job vacancies:</a:t>
            </a:r>
          </a:p>
          <a:p>
            <a:pPr marL="342900" indent="-342900" algn="l">
              <a:buFont typeface="Arial" panose="020B0604020202020204" pitchFamily="34" charset="0"/>
              <a:buChar char="•"/>
            </a:pPr>
            <a:r>
              <a:rPr lang="en-US" dirty="0"/>
              <a:t>You promote an employee one organizational level above the employee's current level;</a:t>
            </a:r>
          </a:p>
          <a:p>
            <a:pPr marL="342900" indent="-342900" algn="l">
              <a:buFont typeface="Arial" panose="020B0604020202020204" pitchFamily="34" charset="0"/>
              <a:buChar char="•"/>
            </a:pPr>
            <a:r>
              <a:rPr lang="en-US" dirty="0"/>
              <a:t>An employee is reassigned to another position;</a:t>
            </a:r>
          </a:p>
          <a:p>
            <a:pPr marL="342900" indent="-342900" algn="l">
              <a:buFont typeface="Arial" panose="020B0604020202020204" pitchFamily="34" charset="0"/>
              <a:buChar char="•"/>
            </a:pPr>
            <a:r>
              <a:rPr lang="en-US" dirty="0"/>
              <a:t>The school leader/board determines that an emergency situation exists requiring the vacancy to be filled immediately;</a:t>
            </a:r>
          </a:p>
          <a:p>
            <a:pPr marL="342900" indent="-342900" algn="l">
              <a:buFont typeface="Arial" panose="020B0604020202020204" pitchFamily="34" charset="0"/>
              <a:buChar char="•"/>
            </a:pPr>
            <a:r>
              <a:rPr lang="en-US" dirty="0"/>
              <a:t>An employee, in lieu of a Reduction in Force, is moved to a vacant position; or</a:t>
            </a:r>
          </a:p>
          <a:p>
            <a:pPr marL="342900" indent="-342900" algn="l">
              <a:buFont typeface="Arial" panose="020B0604020202020204" pitchFamily="34" charset="0"/>
              <a:buChar char="•"/>
            </a:pPr>
            <a:r>
              <a:rPr lang="en-US" dirty="0"/>
              <a:t>An employee is demoted to another position for disciplinary or performance reasons.</a:t>
            </a:r>
          </a:p>
        </p:txBody>
      </p:sp>
    </p:spTree>
    <p:extLst>
      <p:ext uri="{BB962C8B-B14F-4D97-AF65-F5344CB8AC3E}">
        <p14:creationId xmlns:p14="http://schemas.microsoft.com/office/powerpoint/2010/main" val="346306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F4F9-D5C0-42CD-8DAB-4FA811C71D61}"/>
              </a:ext>
            </a:extLst>
          </p:cNvPr>
          <p:cNvSpPr>
            <a:spLocks noGrp="1"/>
          </p:cNvSpPr>
          <p:nvPr>
            <p:ph type="ctrTitle"/>
          </p:nvPr>
        </p:nvSpPr>
        <p:spPr>
          <a:xfrm>
            <a:off x="1524000" y="637953"/>
            <a:ext cx="9144000" cy="581247"/>
          </a:xfrm>
        </p:spPr>
        <p:txBody>
          <a:bodyPr>
            <a:normAutofit fontScale="90000"/>
          </a:bodyPr>
          <a:lstStyle/>
          <a:p>
            <a:r>
              <a:rPr lang="en-US" sz="4000" dirty="0">
                <a:solidFill>
                  <a:srgbClr val="C00000"/>
                </a:solidFill>
              </a:rPr>
              <a:t>Requirements for Job Postings</a:t>
            </a:r>
          </a:p>
        </p:txBody>
      </p:sp>
      <p:sp>
        <p:nvSpPr>
          <p:cNvPr id="3" name="Subtitle 2">
            <a:extLst>
              <a:ext uri="{FF2B5EF4-FFF2-40B4-BE49-F238E27FC236}">
                <a16:creationId xmlns:a16="http://schemas.microsoft.com/office/drawing/2014/main" id="{CFF59A93-22ED-4C5E-A95E-15F7D1EA0BC3}"/>
              </a:ext>
            </a:extLst>
          </p:cNvPr>
          <p:cNvSpPr>
            <a:spLocks noGrp="1"/>
          </p:cNvSpPr>
          <p:nvPr>
            <p:ph type="subTitle" idx="1"/>
          </p:nvPr>
        </p:nvSpPr>
        <p:spPr>
          <a:xfrm>
            <a:off x="1524000" y="1219200"/>
            <a:ext cx="9144000" cy="5208103"/>
          </a:xfrm>
        </p:spPr>
        <p:txBody>
          <a:bodyPr>
            <a:noAutofit/>
          </a:bodyPr>
          <a:lstStyle/>
          <a:p>
            <a:pPr marL="342900" indent="-342900" algn="l">
              <a:buFont typeface="Arial" panose="020B0604020202020204" pitchFamily="34" charset="0"/>
              <a:buChar char="•"/>
            </a:pPr>
            <a:r>
              <a:rPr lang="en-US" sz="2800" dirty="0"/>
              <a:t>The description of the job responsibilities;</a:t>
            </a:r>
          </a:p>
          <a:p>
            <a:pPr marL="342900" indent="-342900" algn="l">
              <a:buFont typeface="Arial" panose="020B0604020202020204" pitchFamily="34" charset="0"/>
              <a:buChar char="•"/>
            </a:pPr>
            <a:r>
              <a:rPr lang="en-US" sz="2800" dirty="0"/>
              <a:t>Entry salary or salary range;</a:t>
            </a:r>
          </a:p>
          <a:p>
            <a:pPr marL="342900" indent="-342900" algn="l">
              <a:buFont typeface="Arial" panose="020B0604020202020204" pitchFamily="34" charset="0"/>
              <a:buChar char="•"/>
            </a:pPr>
            <a:r>
              <a:rPr lang="en-US" sz="2800" dirty="0"/>
              <a:t>Name of school and location where vacancy exists;</a:t>
            </a:r>
          </a:p>
          <a:p>
            <a:pPr marL="342900" indent="-342900" algn="l">
              <a:buFont typeface="Arial" panose="020B0604020202020204" pitchFamily="34" charset="0"/>
              <a:buChar char="•"/>
            </a:pPr>
            <a:r>
              <a:rPr lang="en-US" sz="2800" dirty="0"/>
              <a:t>Description of the application process;</a:t>
            </a:r>
          </a:p>
          <a:p>
            <a:pPr marL="342900" indent="-342900" algn="l">
              <a:buFont typeface="Arial" panose="020B0604020202020204" pitchFamily="34" charset="0"/>
              <a:buChar char="•"/>
            </a:pPr>
            <a:r>
              <a:rPr lang="en-US" sz="2800" dirty="0"/>
              <a:t>Minimum training and experience requirements and any preferred qualifications for the position;</a:t>
            </a:r>
          </a:p>
          <a:p>
            <a:pPr marL="342900" indent="-342900" algn="l">
              <a:buFont typeface="Arial" panose="020B0604020202020204" pitchFamily="34" charset="0"/>
              <a:buChar char="•"/>
            </a:pPr>
            <a:r>
              <a:rPr lang="en-US" sz="2800" dirty="0"/>
              <a:t>The opening and closing dates for applying for the position;</a:t>
            </a:r>
          </a:p>
          <a:p>
            <a:pPr marL="342900" indent="-342900" algn="l">
              <a:buFont typeface="Arial" panose="020B0604020202020204" pitchFamily="34" charset="0"/>
              <a:buChar char="•"/>
            </a:pPr>
            <a:r>
              <a:rPr lang="en-US" sz="2800" dirty="0"/>
              <a:t>Normal work schedule and whether the position is full-time or part-time; and</a:t>
            </a:r>
          </a:p>
          <a:p>
            <a:pPr marL="342900" indent="-342900" algn="l">
              <a:buFont typeface="Arial" panose="020B0604020202020204" pitchFamily="34" charset="0"/>
              <a:buChar char="•"/>
            </a:pPr>
            <a:r>
              <a:rPr lang="en-US" sz="2800" dirty="0"/>
              <a:t>A statement certifying that the employer is an equal employment opportunity employer.</a:t>
            </a:r>
          </a:p>
        </p:txBody>
      </p:sp>
    </p:spTree>
    <p:extLst>
      <p:ext uri="{BB962C8B-B14F-4D97-AF65-F5344CB8AC3E}">
        <p14:creationId xmlns:p14="http://schemas.microsoft.com/office/powerpoint/2010/main" val="92374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0DB93-200A-453A-A47E-59487C56FFEB}"/>
              </a:ext>
            </a:extLst>
          </p:cNvPr>
          <p:cNvSpPr/>
          <p:nvPr/>
        </p:nvSpPr>
        <p:spPr>
          <a:xfrm>
            <a:off x="552893" y="425302"/>
            <a:ext cx="10845209" cy="5693866"/>
          </a:xfrm>
          <a:prstGeom prst="rect">
            <a:avLst/>
          </a:prstGeom>
        </p:spPr>
        <p:txBody>
          <a:bodyPr wrap="square">
            <a:spAutoFit/>
          </a:bodyPr>
          <a:lstStyle/>
          <a:p>
            <a:r>
              <a:rPr lang="en-US" sz="2800" dirty="0">
                <a:solidFill>
                  <a:srgbClr val="333333"/>
                </a:solidFill>
                <a:latin typeface="CIDFont+F4"/>
              </a:rPr>
              <a:t>At a minimum, all vacancies should be posted on the school’s website. Administrative vacancies may also be posted on the Institute’s website and any other preferred venue. The South Carolina Association of School Administrators is a good source and they will post administrative positions on their website for a fee. Be sure to also contact the Institute’s Director of Human Resources to post your certified vacancies on CERRA’s website.</a:t>
            </a:r>
          </a:p>
          <a:p>
            <a:endParaRPr lang="en-US" sz="2800" dirty="0">
              <a:solidFill>
                <a:srgbClr val="333333"/>
              </a:solidFill>
              <a:latin typeface="CIDFont+F4"/>
            </a:endParaRPr>
          </a:p>
          <a:p>
            <a:r>
              <a:rPr lang="en-US" sz="2800" dirty="0">
                <a:solidFill>
                  <a:srgbClr val="333333"/>
                </a:solidFill>
                <a:latin typeface="CIDFont+F4"/>
              </a:rPr>
              <a:t>Another thing to be aware of when hiring your administrative staff is the requirement of the South Carolina Charter Schools Act that at least one of the administrative staff must be certified or experienced in the field of school administration. Please make sure that your administrative staff includes at least one person with that qualification.</a:t>
            </a:r>
            <a:endParaRPr lang="en-US" sz="2800" dirty="0"/>
          </a:p>
        </p:txBody>
      </p:sp>
    </p:spTree>
    <p:extLst>
      <p:ext uri="{BB962C8B-B14F-4D97-AF65-F5344CB8AC3E}">
        <p14:creationId xmlns:p14="http://schemas.microsoft.com/office/powerpoint/2010/main" val="320837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F97E-3256-4C65-A8BD-DEB8A7AB6AA1}"/>
              </a:ext>
            </a:extLst>
          </p:cNvPr>
          <p:cNvSpPr>
            <a:spLocks noGrp="1"/>
          </p:cNvSpPr>
          <p:nvPr>
            <p:ph type="ctrTitle"/>
          </p:nvPr>
        </p:nvSpPr>
        <p:spPr>
          <a:xfrm>
            <a:off x="1524000" y="1122363"/>
            <a:ext cx="9144000" cy="838959"/>
          </a:xfrm>
        </p:spPr>
        <p:txBody>
          <a:bodyPr>
            <a:normAutofit fontScale="90000"/>
          </a:bodyPr>
          <a:lstStyle/>
          <a:p>
            <a:r>
              <a:rPr lang="en-US" dirty="0">
                <a:solidFill>
                  <a:srgbClr val="C00000"/>
                </a:solidFill>
              </a:rPr>
              <a:t>Job Applicants</a:t>
            </a:r>
            <a:endParaRPr lang="en-US" dirty="0"/>
          </a:p>
        </p:txBody>
      </p:sp>
      <p:sp>
        <p:nvSpPr>
          <p:cNvPr id="3" name="Subtitle 2">
            <a:extLst>
              <a:ext uri="{FF2B5EF4-FFF2-40B4-BE49-F238E27FC236}">
                <a16:creationId xmlns:a16="http://schemas.microsoft.com/office/drawing/2014/main" id="{5DCA39F3-F01E-4E1D-8902-25BD6BA80E06}"/>
              </a:ext>
            </a:extLst>
          </p:cNvPr>
          <p:cNvSpPr>
            <a:spLocks noGrp="1"/>
          </p:cNvSpPr>
          <p:nvPr>
            <p:ph type="subTitle" idx="1"/>
          </p:nvPr>
        </p:nvSpPr>
        <p:spPr>
          <a:xfrm>
            <a:off x="1524000" y="2358887"/>
            <a:ext cx="9144000" cy="2898913"/>
          </a:xfrm>
        </p:spPr>
        <p:txBody>
          <a:bodyPr/>
          <a:lstStyle/>
          <a:p>
            <a:r>
              <a:rPr lang="en-US" sz="3600" dirty="0">
                <a:solidFill>
                  <a:srgbClr val="00B0F0"/>
                </a:solidFill>
              </a:rPr>
              <a:t>Inquiries</a:t>
            </a:r>
          </a:p>
          <a:p>
            <a:r>
              <a:rPr lang="en-US" sz="3600" dirty="0">
                <a:solidFill>
                  <a:schemeClr val="accent2">
                    <a:lumMod val="75000"/>
                  </a:schemeClr>
                </a:solidFill>
              </a:rPr>
              <a:t>Interviews</a:t>
            </a:r>
          </a:p>
          <a:p>
            <a:r>
              <a:rPr lang="en-US" sz="3600" dirty="0">
                <a:solidFill>
                  <a:srgbClr val="92D050"/>
                </a:solidFill>
              </a:rPr>
              <a:t>Offers</a:t>
            </a:r>
          </a:p>
          <a:p>
            <a:r>
              <a:rPr lang="en-US" sz="3600" dirty="0">
                <a:solidFill>
                  <a:srgbClr val="FF0000"/>
                </a:solidFill>
              </a:rPr>
              <a:t>Regrets</a:t>
            </a:r>
          </a:p>
          <a:p>
            <a:endParaRPr lang="en-US" dirty="0"/>
          </a:p>
        </p:txBody>
      </p:sp>
    </p:spTree>
    <p:extLst>
      <p:ext uri="{BB962C8B-B14F-4D97-AF65-F5344CB8AC3E}">
        <p14:creationId xmlns:p14="http://schemas.microsoft.com/office/powerpoint/2010/main" val="94390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BBC9-07ED-46B9-B25F-B78440C31030}"/>
              </a:ext>
            </a:extLst>
          </p:cNvPr>
          <p:cNvSpPr>
            <a:spLocks noGrp="1"/>
          </p:cNvSpPr>
          <p:nvPr>
            <p:ph type="ctrTitle"/>
          </p:nvPr>
        </p:nvSpPr>
        <p:spPr>
          <a:xfrm>
            <a:off x="1524000" y="1122363"/>
            <a:ext cx="9144000" cy="891967"/>
          </a:xfrm>
        </p:spPr>
        <p:txBody>
          <a:bodyPr>
            <a:normAutofit fontScale="90000"/>
          </a:bodyPr>
          <a:lstStyle/>
          <a:p>
            <a:r>
              <a:rPr lang="en-US" dirty="0">
                <a:solidFill>
                  <a:srgbClr val="00B0F0"/>
                </a:solidFill>
              </a:rPr>
              <a:t>Inquiries</a:t>
            </a:r>
          </a:p>
        </p:txBody>
      </p:sp>
      <p:sp>
        <p:nvSpPr>
          <p:cNvPr id="3" name="Subtitle 2">
            <a:extLst>
              <a:ext uri="{FF2B5EF4-FFF2-40B4-BE49-F238E27FC236}">
                <a16:creationId xmlns:a16="http://schemas.microsoft.com/office/drawing/2014/main" id="{C0F4F5C3-2C2F-4B50-8370-D01A02D1E486}"/>
              </a:ext>
            </a:extLst>
          </p:cNvPr>
          <p:cNvSpPr>
            <a:spLocks noGrp="1"/>
          </p:cNvSpPr>
          <p:nvPr>
            <p:ph type="subTitle" idx="1"/>
          </p:nvPr>
        </p:nvSpPr>
        <p:spPr>
          <a:xfrm>
            <a:off x="1524000" y="2160104"/>
            <a:ext cx="9144000" cy="3750366"/>
          </a:xfrm>
        </p:spPr>
        <p:txBody>
          <a:bodyPr>
            <a:normAutofit/>
          </a:bodyPr>
          <a:lstStyle/>
          <a:p>
            <a:r>
              <a:rPr lang="en-US" sz="3600" dirty="0">
                <a:solidFill>
                  <a:srgbClr val="00B0F0"/>
                </a:solidFill>
              </a:rPr>
              <a:t>Let’s discuss and come up with a best practice!  </a:t>
            </a:r>
          </a:p>
          <a:p>
            <a:endParaRPr lang="en-US" sz="3600" dirty="0">
              <a:solidFill>
                <a:srgbClr val="00B0F0"/>
              </a:solidFill>
            </a:endParaRPr>
          </a:p>
          <a:p>
            <a:r>
              <a:rPr lang="en-US" sz="3600" dirty="0">
                <a:solidFill>
                  <a:srgbClr val="00B0F0"/>
                </a:solidFill>
              </a:rPr>
              <a:t>Do you acknowledge all inquiries?  Do you ignore the ones that aren’t of interest?</a:t>
            </a:r>
          </a:p>
        </p:txBody>
      </p:sp>
    </p:spTree>
    <p:extLst>
      <p:ext uri="{BB962C8B-B14F-4D97-AF65-F5344CB8AC3E}">
        <p14:creationId xmlns:p14="http://schemas.microsoft.com/office/powerpoint/2010/main" val="13301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F899E5-157F-4F77-A185-1680E4B18D27}"/>
              </a:ext>
            </a:extLst>
          </p:cNvPr>
          <p:cNvSpPr>
            <a:spLocks noGrp="1"/>
          </p:cNvSpPr>
          <p:nvPr>
            <p:ph type="ctrTitle"/>
          </p:nvPr>
        </p:nvSpPr>
        <p:spPr>
          <a:xfrm>
            <a:off x="1524000" y="1122363"/>
            <a:ext cx="9144000" cy="852211"/>
          </a:xfrm>
        </p:spPr>
        <p:txBody>
          <a:bodyPr>
            <a:normAutofit fontScale="90000"/>
          </a:bodyPr>
          <a:lstStyle/>
          <a:p>
            <a:r>
              <a:rPr lang="en-US" dirty="0">
                <a:solidFill>
                  <a:schemeClr val="accent2">
                    <a:lumMod val="75000"/>
                  </a:schemeClr>
                </a:solidFill>
              </a:rPr>
              <a:t>Interviews</a:t>
            </a:r>
          </a:p>
        </p:txBody>
      </p:sp>
      <p:sp>
        <p:nvSpPr>
          <p:cNvPr id="5" name="Subtitle 4">
            <a:extLst>
              <a:ext uri="{FF2B5EF4-FFF2-40B4-BE49-F238E27FC236}">
                <a16:creationId xmlns:a16="http://schemas.microsoft.com/office/drawing/2014/main" id="{2ECB9E49-0E98-4C7F-89FA-BE61492EE8A7}"/>
              </a:ext>
            </a:extLst>
          </p:cNvPr>
          <p:cNvSpPr>
            <a:spLocks noGrp="1"/>
          </p:cNvSpPr>
          <p:nvPr>
            <p:ph type="subTitle" idx="1"/>
          </p:nvPr>
        </p:nvSpPr>
        <p:spPr>
          <a:xfrm>
            <a:off x="1524000" y="2531165"/>
            <a:ext cx="9144000" cy="3419061"/>
          </a:xfrm>
        </p:spPr>
        <p:txBody>
          <a:bodyPr>
            <a:normAutofit/>
          </a:bodyPr>
          <a:lstStyle/>
          <a:p>
            <a:r>
              <a:rPr lang="en-US" sz="4000" dirty="0">
                <a:solidFill>
                  <a:schemeClr val="accent2">
                    <a:lumMod val="75000"/>
                  </a:schemeClr>
                </a:solidFill>
              </a:rPr>
              <a:t>How many do you need?</a:t>
            </a:r>
          </a:p>
          <a:p>
            <a:r>
              <a:rPr lang="en-US" sz="4000" dirty="0">
                <a:solidFill>
                  <a:schemeClr val="accent2">
                    <a:lumMod val="75000"/>
                  </a:schemeClr>
                </a:solidFill>
              </a:rPr>
              <a:t>In person, phone, or online method?</a:t>
            </a:r>
          </a:p>
          <a:p>
            <a:r>
              <a:rPr lang="en-US" sz="4000" dirty="0">
                <a:solidFill>
                  <a:schemeClr val="accent2">
                    <a:lumMod val="75000"/>
                  </a:schemeClr>
                </a:solidFill>
              </a:rPr>
              <a:t>How many people are involved in the interview?</a:t>
            </a:r>
          </a:p>
          <a:p>
            <a:r>
              <a:rPr lang="en-US" sz="4000" dirty="0">
                <a:solidFill>
                  <a:schemeClr val="accent2">
                    <a:lumMod val="75000"/>
                  </a:schemeClr>
                </a:solidFill>
              </a:rPr>
              <a:t>Best methods and questions?</a:t>
            </a:r>
          </a:p>
        </p:txBody>
      </p:sp>
    </p:spTree>
    <p:extLst>
      <p:ext uri="{BB962C8B-B14F-4D97-AF65-F5344CB8AC3E}">
        <p14:creationId xmlns:p14="http://schemas.microsoft.com/office/powerpoint/2010/main" val="11902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52A2-CBFD-44C9-BF51-23D1EF8C2238}"/>
              </a:ext>
            </a:extLst>
          </p:cNvPr>
          <p:cNvSpPr>
            <a:spLocks noGrp="1"/>
          </p:cNvSpPr>
          <p:nvPr>
            <p:ph type="title"/>
          </p:nvPr>
        </p:nvSpPr>
        <p:spPr>
          <a:xfrm>
            <a:off x="838200" y="365125"/>
            <a:ext cx="10515600" cy="634335"/>
          </a:xfrm>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01EA03FE-BF73-42BD-A098-A8EACA60409F}"/>
              </a:ext>
            </a:extLst>
          </p:cNvPr>
          <p:cNvSpPr>
            <a:spLocks noGrp="1"/>
          </p:cNvSpPr>
          <p:nvPr>
            <p:ph idx="1"/>
          </p:nvPr>
        </p:nvSpPr>
        <p:spPr>
          <a:xfrm>
            <a:off x="838200" y="999460"/>
            <a:ext cx="10515600" cy="5640825"/>
          </a:xfrm>
        </p:spPr>
        <p:txBody>
          <a:bodyPr>
            <a:normAutofit fontScale="85000" lnSpcReduction="20000"/>
          </a:bodyPr>
          <a:lstStyle/>
          <a:p>
            <a:r>
              <a:rPr lang="en-US" dirty="0"/>
              <a:t>The Charter Institute at Erskine Background Information and Mission</a:t>
            </a:r>
          </a:p>
          <a:p>
            <a:r>
              <a:rPr lang="en-US" dirty="0"/>
              <a:t>PCS</a:t>
            </a:r>
          </a:p>
          <a:p>
            <a:r>
              <a:rPr lang="en-US" dirty="0"/>
              <a:t>Certification Issues</a:t>
            </a:r>
          </a:p>
          <a:p>
            <a:r>
              <a:rPr lang="en-US" dirty="0"/>
              <a:t>Best Hiring Practices</a:t>
            </a:r>
          </a:p>
          <a:p>
            <a:r>
              <a:rPr lang="en-US" dirty="0"/>
              <a:t>Job Applicants (inquiries, interviews, offers, and regrets)</a:t>
            </a:r>
          </a:p>
          <a:p>
            <a:r>
              <a:rPr lang="en-US" dirty="0"/>
              <a:t>Employee Handbooks</a:t>
            </a:r>
          </a:p>
          <a:p>
            <a:r>
              <a:rPr lang="en-US" dirty="0"/>
              <a:t>Employee Files (what to keep and for how long)</a:t>
            </a:r>
          </a:p>
          <a:p>
            <a:r>
              <a:rPr lang="en-US" dirty="0"/>
              <a:t>TB Testing</a:t>
            </a:r>
          </a:p>
          <a:p>
            <a:r>
              <a:rPr lang="en-US" dirty="0"/>
              <a:t>Administrative Leave</a:t>
            </a:r>
          </a:p>
          <a:p>
            <a:r>
              <a:rPr lang="en-US" dirty="0"/>
              <a:t>FMLA</a:t>
            </a:r>
          </a:p>
          <a:p>
            <a:r>
              <a:rPr lang="en-US" dirty="0"/>
              <a:t>Website</a:t>
            </a:r>
          </a:p>
          <a:p>
            <a:r>
              <a:rPr lang="en-US" dirty="0"/>
              <a:t>Zero Tolerance Policy</a:t>
            </a:r>
          </a:p>
          <a:p>
            <a:r>
              <a:rPr lang="en-US" dirty="0"/>
              <a:t>Safe Schools</a:t>
            </a:r>
          </a:p>
          <a:p>
            <a:r>
              <a:rPr lang="en-US" dirty="0"/>
              <a:t>Insurance Benefits and Billing</a:t>
            </a:r>
          </a:p>
          <a:p>
            <a:endParaRPr lang="en-US" dirty="0"/>
          </a:p>
          <a:p>
            <a:endParaRPr lang="en-US" dirty="0"/>
          </a:p>
        </p:txBody>
      </p:sp>
    </p:spTree>
    <p:extLst>
      <p:ext uri="{BB962C8B-B14F-4D97-AF65-F5344CB8AC3E}">
        <p14:creationId xmlns:p14="http://schemas.microsoft.com/office/powerpoint/2010/main" val="3188524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1F41-9A68-4F94-84A9-4F5730E79133}"/>
              </a:ext>
            </a:extLst>
          </p:cNvPr>
          <p:cNvSpPr>
            <a:spLocks noGrp="1"/>
          </p:cNvSpPr>
          <p:nvPr>
            <p:ph type="ctrTitle"/>
          </p:nvPr>
        </p:nvSpPr>
        <p:spPr>
          <a:xfrm>
            <a:off x="1524000" y="1122363"/>
            <a:ext cx="9144000" cy="852211"/>
          </a:xfrm>
        </p:spPr>
        <p:txBody>
          <a:bodyPr>
            <a:normAutofit fontScale="90000"/>
          </a:bodyPr>
          <a:lstStyle/>
          <a:p>
            <a:r>
              <a:rPr lang="en-US" dirty="0">
                <a:solidFill>
                  <a:schemeClr val="accent6">
                    <a:lumMod val="75000"/>
                  </a:schemeClr>
                </a:solidFill>
              </a:rPr>
              <a:t>Offers</a:t>
            </a:r>
          </a:p>
        </p:txBody>
      </p:sp>
      <p:sp>
        <p:nvSpPr>
          <p:cNvPr id="3" name="Subtitle 2">
            <a:extLst>
              <a:ext uri="{FF2B5EF4-FFF2-40B4-BE49-F238E27FC236}">
                <a16:creationId xmlns:a16="http://schemas.microsoft.com/office/drawing/2014/main" id="{B15C7197-2B99-40FB-9867-E0CBBDC64AE7}"/>
              </a:ext>
            </a:extLst>
          </p:cNvPr>
          <p:cNvSpPr>
            <a:spLocks noGrp="1"/>
          </p:cNvSpPr>
          <p:nvPr>
            <p:ph type="subTitle" idx="1"/>
          </p:nvPr>
        </p:nvSpPr>
        <p:spPr>
          <a:xfrm>
            <a:off x="1524000" y="2133599"/>
            <a:ext cx="9144000" cy="4397829"/>
          </a:xfrm>
        </p:spPr>
        <p:txBody>
          <a:bodyPr>
            <a:normAutofit/>
          </a:bodyPr>
          <a:lstStyle/>
          <a:p>
            <a:pPr algn="l"/>
            <a:r>
              <a:rPr lang="en-US" sz="2800" dirty="0">
                <a:solidFill>
                  <a:schemeClr val="accent6">
                    <a:lumMod val="75000"/>
                  </a:schemeClr>
                </a:solidFill>
              </a:rPr>
              <a:t>Verbal offers should be followed by a written letter of offer, that should be accepted with the new employee’s signature.</a:t>
            </a:r>
          </a:p>
          <a:p>
            <a:pPr algn="l"/>
            <a:endParaRPr lang="en-US" sz="2800" dirty="0">
              <a:solidFill>
                <a:schemeClr val="accent6">
                  <a:lumMod val="75000"/>
                </a:schemeClr>
              </a:solidFill>
            </a:endParaRPr>
          </a:p>
          <a:p>
            <a:pPr algn="l"/>
            <a:r>
              <a:rPr lang="en-US" sz="2800" dirty="0">
                <a:solidFill>
                  <a:schemeClr val="accent6">
                    <a:lumMod val="75000"/>
                  </a:schemeClr>
                </a:solidFill>
              </a:rPr>
              <a:t>The letters should be specific in stating that the position is at-will and may be broken by either party with no explanation.  This may eliminate a lot of grievances and headaches later.</a:t>
            </a:r>
          </a:p>
          <a:p>
            <a:pPr algn="l"/>
            <a:endParaRPr lang="en-US" sz="2800" dirty="0">
              <a:solidFill>
                <a:schemeClr val="accent6">
                  <a:lumMod val="75000"/>
                </a:schemeClr>
              </a:solidFill>
            </a:endParaRPr>
          </a:p>
          <a:p>
            <a:pPr algn="l"/>
            <a:r>
              <a:rPr lang="en-US" sz="2800" dirty="0">
                <a:solidFill>
                  <a:schemeClr val="accent6">
                    <a:lumMod val="75000"/>
                  </a:schemeClr>
                </a:solidFill>
              </a:rPr>
              <a:t>The letter should also include the job title, starting date, and salary.</a:t>
            </a:r>
          </a:p>
          <a:p>
            <a:endParaRPr lang="en-US" dirty="0"/>
          </a:p>
        </p:txBody>
      </p:sp>
    </p:spTree>
    <p:extLst>
      <p:ext uri="{BB962C8B-B14F-4D97-AF65-F5344CB8AC3E}">
        <p14:creationId xmlns:p14="http://schemas.microsoft.com/office/powerpoint/2010/main" val="1134839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CC81-DD48-4342-BE97-A2D7BCAF4280}"/>
              </a:ext>
            </a:extLst>
          </p:cNvPr>
          <p:cNvSpPr>
            <a:spLocks noGrp="1"/>
          </p:cNvSpPr>
          <p:nvPr>
            <p:ph type="ctrTitle"/>
          </p:nvPr>
        </p:nvSpPr>
        <p:spPr>
          <a:xfrm>
            <a:off x="1524000" y="1122363"/>
            <a:ext cx="9144000" cy="838959"/>
          </a:xfrm>
        </p:spPr>
        <p:txBody>
          <a:bodyPr>
            <a:normAutofit fontScale="90000"/>
          </a:bodyPr>
          <a:lstStyle/>
          <a:p>
            <a:r>
              <a:rPr lang="en-US" dirty="0">
                <a:solidFill>
                  <a:srgbClr val="FF0000"/>
                </a:solidFill>
              </a:rPr>
              <a:t>Regrets</a:t>
            </a:r>
          </a:p>
        </p:txBody>
      </p:sp>
      <p:sp>
        <p:nvSpPr>
          <p:cNvPr id="3" name="Subtitle 2">
            <a:extLst>
              <a:ext uri="{FF2B5EF4-FFF2-40B4-BE49-F238E27FC236}">
                <a16:creationId xmlns:a16="http://schemas.microsoft.com/office/drawing/2014/main" id="{55119102-7622-4571-B00D-EF637E9609D2}"/>
              </a:ext>
            </a:extLst>
          </p:cNvPr>
          <p:cNvSpPr>
            <a:spLocks noGrp="1"/>
          </p:cNvSpPr>
          <p:nvPr>
            <p:ph type="subTitle" idx="1"/>
          </p:nvPr>
        </p:nvSpPr>
        <p:spPr>
          <a:xfrm>
            <a:off x="1524000" y="2093843"/>
            <a:ext cx="9144000" cy="3445566"/>
          </a:xfrm>
        </p:spPr>
        <p:txBody>
          <a:bodyPr>
            <a:normAutofit/>
          </a:bodyPr>
          <a:lstStyle/>
          <a:p>
            <a:pPr algn="l"/>
            <a:r>
              <a:rPr lang="en-US" sz="3600" dirty="0">
                <a:solidFill>
                  <a:srgbClr val="FF0000"/>
                </a:solidFill>
              </a:rPr>
              <a:t>Let’s discuss this one, too!  </a:t>
            </a:r>
          </a:p>
          <a:p>
            <a:pPr algn="l"/>
            <a:r>
              <a:rPr lang="en-US" sz="3600" dirty="0">
                <a:solidFill>
                  <a:srgbClr val="FF0000"/>
                </a:solidFill>
              </a:rPr>
              <a:t>How do you feel regrets should be handled?  Is email okay or should a formal letter be sent?  Or do you just ignore those that do not receive a job offer?</a:t>
            </a:r>
          </a:p>
        </p:txBody>
      </p:sp>
    </p:spTree>
    <p:extLst>
      <p:ext uri="{BB962C8B-B14F-4D97-AF65-F5344CB8AC3E}">
        <p14:creationId xmlns:p14="http://schemas.microsoft.com/office/powerpoint/2010/main" val="205158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77F2-A2F6-46CC-A806-2664F0B87AE3}"/>
              </a:ext>
            </a:extLst>
          </p:cNvPr>
          <p:cNvSpPr>
            <a:spLocks noGrp="1"/>
          </p:cNvSpPr>
          <p:nvPr>
            <p:ph type="ctrTitle"/>
          </p:nvPr>
        </p:nvSpPr>
        <p:spPr>
          <a:xfrm>
            <a:off x="1524000" y="1122363"/>
            <a:ext cx="9144000" cy="852211"/>
          </a:xfrm>
        </p:spPr>
        <p:txBody>
          <a:bodyPr>
            <a:normAutofit fontScale="90000"/>
          </a:bodyPr>
          <a:lstStyle/>
          <a:p>
            <a:r>
              <a:rPr lang="en-US" dirty="0">
                <a:solidFill>
                  <a:srgbClr val="C00000"/>
                </a:solidFill>
              </a:rPr>
              <a:t>Employee Handbook</a:t>
            </a:r>
          </a:p>
        </p:txBody>
      </p:sp>
      <p:sp>
        <p:nvSpPr>
          <p:cNvPr id="3" name="Subtitle 2">
            <a:extLst>
              <a:ext uri="{FF2B5EF4-FFF2-40B4-BE49-F238E27FC236}">
                <a16:creationId xmlns:a16="http://schemas.microsoft.com/office/drawing/2014/main" id="{AE768FA0-6C39-4506-B3AD-3A23779EFAEA}"/>
              </a:ext>
            </a:extLst>
          </p:cNvPr>
          <p:cNvSpPr>
            <a:spLocks noGrp="1"/>
          </p:cNvSpPr>
          <p:nvPr>
            <p:ph type="subTitle" idx="1"/>
          </p:nvPr>
        </p:nvSpPr>
        <p:spPr>
          <a:xfrm>
            <a:off x="1524000" y="1974573"/>
            <a:ext cx="9144000" cy="4532243"/>
          </a:xfrm>
        </p:spPr>
        <p:txBody>
          <a:bodyPr>
            <a:normAutofit/>
          </a:bodyPr>
          <a:lstStyle/>
          <a:p>
            <a:pPr algn="l"/>
            <a:r>
              <a:rPr lang="en-US" sz="2800" dirty="0"/>
              <a:t>All schools should have an employee handbook that is given to every employee and there should be a method for them to sign, or if given electronically, acknowledge their receipt.  The Institute receives calls constantly from employees of the schools asking questions that should be answered in their handbook.  The handbook should cover, at a minimum, the following items:</a:t>
            </a:r>
          </a:p>
          <a:p>
            <a:pPr marL="342900" indent="-342900" algn="l">
              <a:buFont typeface="Arial" panose="020B0604020202020204" pitchFamily="34" charset="0"/>
              <a:buChar char="•"/>
            </a:pPr>
            <a:r>
              <a:rPr lang="en-US" sz="2800" dirty="0"/>
              <a:t>Mission Statement</a:t>
            </a:r>
          </a:p>
          <a:p>
            <a:pPr marL="342900" indent="-342900" algn="l">
              <a:buFont typeface="Arial" panose="020B0604020202020204" pitchFamily="34" charset="0"/>
              <a:buChar char="•"/>
            </a:pPr>
            <a:r>
              <a:rPr lang="en-US" sz="2800" dirty="0"/>
              <a:t>EEO Statement</a:t>
            </a:r>
          </a:p>
          <a:p>
            <a:pPr marL="342900" indent="-342900" algn="l">
              <a:buFont typeface="Arial" panose="020B0604020202020204" pitchFamily="34" charset="0"/>
              <a:buChar char="•"/>
            </a:pPr>
            <a:r>
              <a:rPr lang="en-US" sz="2800" dirty="0"/>
              <a:t>Leave and Holiday Guidelines</a:t>
            </a:r>
          </a:p>
        </p:txBody>
      </p:sp>
    </p:spTree>
    <p:extLst>
      <p:ext uri="{BB962C8B-B14F-4D97-AF65-F5344CB8AC3E}">
        <p14:creationId xmlns:p14="http://schemas.microsoft.com/office/powerpoint/2010/main" val="4254162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9935A-9E53-444F-9982-10946E915CCF}"/>
              </a:ext>
            </a:extLst>
          </p:cNvPr>
          <p:cNvSpPr/>
          <p:nvPr/>
        </p:nvSpPr>
        <p:spPr>
          <a:xfrm>
            <a:off x="404037" y="233916"/>
            <a:ext cx="11546958" cy="6124754"/>
          </a:xfrm>
          <a:prstGeom prst="rect">
            <a:avLst/>
          </a:prstGeom>
        </p:spPr>
        <p:txBody>
          <a:bodyPr wrap="square">
            <a:spAutoFit/>
          </a:bodyPr>
          <a:lstStyle/>
          <a:p>
            <a:r>
              <a:rPr lang="en-US" sz="2800" dirty="0">
                <a:solidFill>
                  <a:srgbClr val="C00000"/>
                </a:solidFill>
              </a:rPr>
              <a:t>Employee Handbook, Continued</a:t>
            </a:r>
          </a:p>
          <a:p>
            <a:pPr marL="342900" indent="-342900">
              <a:buFont typeface="Arial" panose="020B0604020202020204" pitchFamily="34" charset="0"/>
              <a:buChar char="•"/>
            </a:pPr>
            <a:r>
              <a:rPr lang="en-US" sz="2800" dirty="0"/>
              <a:t>Pay Guidelines </a:t>
            </a:r>
          </a:p>
          <a:p>
            <a:pPr marL="342900" indent="-342900">
              <a:buFont typeface="Arial" panose="020B0604020202020204" pitchFamily="34" charset="0"/>
              <a:buChar char="•"/>
            </a:pPr>
            <a:r>
              <a:rPr lang="en-US" sz="2800" dirty="0"/>
              <a:t>Travel Reimbursement</a:t>
            </a:r>
          </a:p>
          <a:p>
            <a:pPr marL="342900" indent="-342900">
              <a:buFont typeface="Arial" panose="020B0604020202020204" pitchFamily="34" charset="0"/>
              <a:buChar char="•"/>
            </a:pPr>
            <a:r>
              <a:rPr lang="en-US" sz="2800" dirty="0"/>
              <a:t>Confidentiality Expectations</a:t>
            </a:r>
          </a:p>
          <a:p>
            <a:pPr marL="342900" indent="-342900">
              <a:buFont typeface="Arial" panose="020B0604020202020204" pitchFamily="34" charset="0"/>
              <a:buChar char="•"/>
            </a:pPr>
            <a:r>
              <a:rPr lang="en-US" sz="2800" dirty="0"/>
              <a:t>Ethics</a:t>
            </a:r>
          </a:p>
          <a:p>
            <a:pPr marL="342900" indent="-342900">
              <a:buFont typeface="Arial" panose="020B0604020202020204" pitchFamily="34" charset="0"/>
              <a:buChar char="•"/>
            </a:pPr>
            <a:r>
              <a:rPr lang="en-US" sz="2800" dirty="0"/>
              <a:t>Performance Reviews</a:t>
            </a:r>
          </a:p>
          <a:p>
            <a:pPr marL="342900" indent="-342900">
              <a:buFont typeface="Arial" panose="020B0604020202020204" pitchFamily="34" charset="0"/>
              <a:buChar char="•"/>
            </a:pPr>
            <a:r>
              <a:rPr lang="en-US" sz="2800" dirty="0"/>
              <a:t>Social Medial Policy</a:t>
            </a:r>
          </a:p>
          <a:p>
            <a:pPr marL="342900" indent="-342900">
              <a:buFont typeface="Arial" panose="020B0604020202020204" pitchFamily="34" charset="0"/>
              <a:buChar char="•"/>
            </a:pPr>
            <a:r>
              <a:rPr lang="en-US" sz="2800" dirty="0"/>
              <a:t>Sexual Harassment Policy</a:t>
            </a:r>
          </a:p>
          <a:p>
            <a:pPr marL="342900" indent="-342900">
              <a:buFont typeface="Arial" panose="020B0604020202020204" pitchFamily="34" charset="0"/>
              <a:buChar char="•"/>
            </a:pPr>
            <a:r>
              <a:rPr lang="en-US" sz="2800" dirty="0"/>
              <a:t>Reporting Suspected Violations</a:t>
            </a:r>
          </a:p>
          <a:p>
            <a:pPr marL="342900" indent="-342900">
              <a:buFont typeface="Arial" panose="020B0604020202020204" pitchFamily="34" charset="0"/>
              <a:buChar char="•"/>
            </a:pPr>
            <a:r>
              <a:rPr lang="en-US" sz="2800" dirty="0"/>
              <a:t>Grievance Policy</a:t>
            </a:r>
          </a:p>
          <a:p>
            <a:pPr marL="342900" indent="-342900">
              <a:buFont typeface="Arial" panose="020B0604020202020204" pitchFamily="34" charset="0"/>
              <a:buChar char="•"/>
            </a:pPr>
            <a:r>
              <a:rPr lang="en-US" sz="2800" dirty="0"/>
              <a:t>Disciplinary Actions/Reasons for Termination</a:t>
            </a:r>
          </a:p>
          <a:p>
            <a:pPr marL="342900" indent="-342900">
              <a:buFont typeface="Arial" panose="020B0604020202020204" pitchFamily="34" charset="0"/>
              <a:buChar char="•"/>
            </a:pPr>
            <a:r>
              <a:rPr lang="en-US" sz="2800" dirty="0"/>
              <a:t>Benefits</a:t>
            </a:r>
          </a:p>
          <a:p>
            <a:pPr marL="342900" indent="-342900">
              <a:buFont typeface="Arial" panose="020B0604020202020204" pitchFamily="34" charset="0"/>
              <a:buChar char="•"/>
            </a:pPr>
            <a:endParaRPr lang="en-US" sz="2800" dirty="0"/>
          </a:p>
          <a:p>
            <a:r>
              <a:rPr lang="en-US" sz="2800" dirty="0">
                <a:solidFill>
                  <a:srgbClr val="00B0F0"/>
                </a:solidFill>
              </a:rPr>
              <a:t>Any other suggestions?</a:t>
            </a:r>
          </a:p>
        </p:txBody>
      </p:sp>
    </p:spTree>
    <p:extLst>
      <p:ext uri="{BB962C8B-B14F-4D97-AF65-F5344CB8AC3E}">
        <p14:creationId xmlns:p14="http://schemas.microsoft.com/office/powerpoint/2010/main" val="282843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5DB8-5DBE-499E-9BE0-576C201C942D}"/>
              </a:ext>
            </a:extLst>
          </p:cNvPr>
          <p:cNvSpPr>
            <a:spLocks noGrp="1"/>
          </p:cNvSpPr>
          <p:nvPr>
            <p:ph type="ctrTitle"/>
          </p:nvPr>
        </p:nvSpPr>
        <p:spPr>
          <a:xfrm>
            <a:off x="1524000" y="276448"/>
            <a:ext cx="9144000" cy="808074"/>
          </a:xfrm>
        </p:spPr>
        <p:txBody>
          <a:bodyPr>
            <a:normAutofit fontScale="90000"/>
          </a:bodyPr>
          <a:lstStyle/>
          <a:p>
            <a:r>
              <a:rPr lang="en-US" dirty="0">
                <a:solidFill>
                  <a:srgbClr val="C00000"/>
                </a:solidFill>
              </a:rPr>
              <a:t>Employee Files</a:t>
            </a:r>
          </a:p>
        </p:txBody>
      </p:sp>
      <p:sp>
        <p:nvSpPr>
          <p:cNvPr id="3" name="Subtitle 2">
            <a:extLst>
              <a:ext uri="{FF2B5EF4-FFF2-40B4-BE49-F238E27FC236}">
                <a16:creationId xmlns:a16="http://schemas.microsoft.com/office/drawing/2014/main" id="{0308BCED-170A-4651-948D-A2805C2FDBCC}"/>
              </a:ext>
            </a:extLst>
          </p:cNvPr>
          <p:cNvSpPr>
            <a:spLocks noGrp="1"/>
          </p:cNvSpPr>
          <p:nvPr>
            <p:ph type="subTitle" idx="1"/>
          </p:nvPr>
        </p:nvSpPr>
        <p:spPr>
          <a:xfrm>
            <a:off x="1524000" y="1084522"/>
            <a:ext cx="9144000" cy="5592725"/>
          </a:xfrm>
        </p:spPr>
        <p:txBody>
          <a:bodyPr>
            <a:noAutofit/>
          </a:bodyPr>
          <a:lstStyle/>
          <a:p>
            <a:pPr algn="l"/>
            <a:r>
              <a:rPr lang="en-US" sz="3600" dirty="0"/>
              <a:t>The Institute’s employee files are set up with separate folders for each of the following items:</a:t>
            </a:r>
          </a:p>
          <a:p>
            <a:pPr marL="342900" indent="-342900" algn="l">
              <a:buFont typeface="Arial" panose="020B0604020202020204" pitchFamily="34" charset="0"/>
              <a:buChar char="•"/>
            </a:pPr>
            <a:r>
              <a:rPr lang="en-US" sz="2800" dirty="0"/>
              <a:t>Benefits</a:t>
            </a:r>
          </a:p>
          <a:p>
            <a:pPr marL="342900" indent="-342900" algn="l">
              <a:buFont typeface="Arial" panose="020B0604020202020204" pitchFamily="34" charset="0"/>
              <a:buChar char="•"/>
            </a:pPr>
            <a:r>
              <a:rPr lang="en-US" sz="2800" dirty="0"/>
              <a:t>Contract/Agreement</a:t>
            </a:r>
          </a:p>
          <a:p>
            <a:pPr marL="342900" indent="-342900" algn="l">
              <a:buFont typeface="Arial" panose="020B0604020202020204" pitchFamily="34" charset="0"/>
              <a:buChar char="•"/>
            </a:pPr>
            <a:r>
              <a:rPr lang="en-US" sz="2800" dirty="0"/>
              <a:t>Credentials/Resume</a:t>
            </a:r>
          </a:p>
          <a:p>
            <a:pPr marL="342900" indent="-342900" algn="l">
              <a:buFont typeface="Arial" panose="020B0604020202020204" pitchFamily="34" charset="0"/>
              <a:buChar char="•"/>
            </a:pPr>
            <a:r>
              <a:rPr lang="en-US" sz="2800" dirty="0"/>
              <a:t>Emergency Contact Information</a:t>
            </a:r>
          </a:p>
          <a:p>
            <a:pPr marL="342900" indent="-342900" algn="l">
              <a:buFont typeface="Arial" panose="020B0604020202020204" pitchFamily="34" charset="0"/>
              <a:buChar char="•"/>
            </a:pPr>
            <a:r>
              <a:rPr lang="en-US" sz="2800" dirty="0"/>
              <a:t>Leave</a:t>
            </a:r>
          </a:p>
          <a:p>
            <a:pPr marL="342900" indent="-342900" algn="l">
              <a:buFont typeface="Arial" panose="020B0604020202020204" pitchFamily="34" charset="0"/>
              <a:buChar char="•"/>
            </a:pPr>
            <a:r>
              <a:rPr lang="en-US" sz="2800" dirty="0"/>
              <a:t>Payroll Profile</a:t>
            </a:r>
          </a:p>
          <a:p>
            <a:pPr marL="342900" indent="-342900" algn="l">
              <a:buFont typeface="Arial" panose="020B0604020202020204" pitchFamily="34" charset="0"/>
              <a:buChar char="•"/>
            </a:pPr>
            <a:r>
              <a:rPr lang="en-US" sz="2800" dirty="0"/>
              <a:t>Miscellaneous</a:t>
            </a:r>
          </a:p>
          <a:p>
            <a:pPr marL="342900" indent="-342900" algn="l">
              <a:buFont typeface="Arial" panose="020B0604020202020204" pitchFamily="34" charset="0"/>
              <a:buChar char="•"/>
            </a:pPr>
            <a:r>
              <a:rPr lang="en-US" sz="2800" dirty="0"/>
              <a:t>Retirement</a:t>
            </a:r>
          </a:p>
          <a:p>
            <a:pPr marL="342900" indent="-342900" algn="l">
              <a:buFont typeface="Arial" panose="020B0604020202020204" pitchFamily="34" charset="0"/>
              <a:buChar char="•"/>
            </a:pPr>
            <a:r>
              <a:rPr lang="en-US" sz="2800" dirty="0"/>
              <a:t>SLED/Background Checks</a:t>
            </a:r>
          </a:p>
        </p:txBody>
      </p:sp>
    </p:spTree>
    <p:extLst>
      <p:ext uri="{BB962C8B-B14F-4D97-AF65-F5344CB8AC3E}">
        <p14:creationId xmlns:p14="http://schemas.microsoft.com/office/powerpoint/2010/main" val="360465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6D46-9447-40DE-90BB-F99CE2888711}"/>
              </a:ext>
            </a:extLst>
          </p:cNvPr>
          <p:cNvSpPr>
            <a:spLocks noGrp="1"/>
          </p:cNvSpPr>
          <p:nvPr>
            <p:ph type="ctrTitle"/>
          </p:nvPr>
        </p:nvSpPr>
        <p:spPr>
          <a:xfrm>
            <a:off x="1524000" y="233917"/>
            <a:ext cx="9144000" cy="786810"/>
          </a:xfrm>
        </p:spPr>
        <p:txBody>
          <a:bodyPr>
            <a:normAutofit fontScale="90000"/>
          </a:bodyPr>
          <a:lstStyle/>
          <a:p>
            <a:r>
              <a:rPr lang="en-US" dirty="0">
                <a:solidFill>
                  <a:srgbClr val="C00000"/>
                </a:solidFill>
              </a:rPr>
              <a:t>Employee Files Continued</a:t>
            </a:r>
          </a:p>
        </p:txBody>
      </p:sp>
      <p:sp>
        <p:nvSpPr>
          <p:cNvPr id="3" name="Subtitle 2">
            <a:extLst>
              <a:ext uri="{FF2B5EF4-FFF2-40B4-BE49-F238E27FC236}">
                <a16:creationId xmlns:a16="http://schemas.microsoft.com/office/drawing/2014/main" id="{913D1A37-E693-4B52-A3A1-51868F7701F4}"/>
              </a:ext>
            </a:extLst>
          </p:cNvPr>
          <p:cNvSpPr>
            <a:spLocks noGrp="1"/>
          </p:cNvSpPr>
          <p:nvPr>
            <p:ph type="subTitle" idx="1"/>
          </p:nvPr>
        </p:nvSpPr>
        <p:spPr>
          <a:xfrm>
            <a:off x="1524000" y="1020727"/>
            <a:ext cx="9144000" cy="5677785"/>
          </a:xfrm>
        </p:spPr>
        <p:txBody>
          <a:bodyPr>
            <a:normAutofit/>
          </a:bodyPr>
          <a:lstStyle/>
          <a:p>
            <a:pPr algn="l"/>
            <a:r>
              <a:rPr lang="en-US" dirty="0"/>
              <a:t>A school’s needs may vary due to needing items like certification and TB test results, so I would like your input at this point.</a:t>
            </a:r>
          </a:p>
          <a:p>
            <a:pPr algn="l"/>
            <a:endParaRPr lang="en-US" dirty="0"/>
          </a:p>
          <a:p>
            <a:pPr algn="l"/>
            <a:r>
              <a:rPr lang="en-US" dirty="0"/>
              <a:t>There also needs to be a totally separate file for I-9s.  Those may not be kept with the regular employee files.</a:t>
            </a:r>
          </a:p>
          <a:p>
            <a:pPr algn="l"/>
            <a:endParaRPr lang="en-US" dirty="0"/>
          </a:p>
          <a:p>
            <a:pPr algn="l"/>
            <a:r>
              <a:rPr lang="en-US" dirty="0"/>
              <a:t>Does everyone run E-Verify and SC New Hire?  SC law requires employers to verify the legal status of all new hires through E-Verify within 3 days from the date of hire and report newly hired employees on SC New Hire within 20 days from their first day at work.</a:t>
            </a:r>
          </a:p>
          <a:p>
            <a:pPr algn="l"/>
            <a:endParaRPr lang="en-US" dirty="0"/>
          </a:p>
          <a:p>
            <a:pPr algn="l"/>
            <a:r>
              <a:rPr lang="en-US" dirty="0"/>
              <a:t>E-Verify :  </a:t>
            </a:r>
            <a:r>
              <a:rPr lang="en-US" dirty="0">
                <a:hlinkClick r:id="rId2"/>
              </a:rPr>
              <a:t>https://e-verify.uscis.gov/web/Login.aspx</a:t>
            </a:r>
            <a:endParaRPr lang="en-US" dirty="0"/>
          </a:p>
          <a:p>
            <a:pPr algn="l"/>
            <a:r>
              <a:rPr lang="en-US" dirty="0"/>
              <a:t>SC New Hire:  </a:t>
            </a:r>
            <a:r>
              <a:rPr lang="en-US" dirty="0">
                <a:hlinkClick r:id="rId3"/>
              </a:rPr>
              <a:t>https://newhire.sc.gov/</a:t>
            </a:r>
            <a:endParaRPr lang="en-US" dirty="0"/>
          </a:p>
          <a:p>
            <a:pPr algn="l"/>
            <a:endParaRPr lang="en-US" dirty="0"/>
          </a:p>
          <a:p>
            <a:pPr algn="l"/>
            <a:endParaRPr lang="en-US" dirty="0"/>
          </a:p>
        </p:txBody>
      </p:sp>
    </p:spTree>
    <p:extLst>
      <p:ext uri="{BB962C8B-B14F-4D97-AF65-F5344CB8AC3E}">
        <p14:creationId xmlns:p14="http://schemas.microsoft.com/office/powerpoint/2010/main" val="74546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7BED-B315-42AD-BEA5-AA0722F16A3A}"/>
              </a:ext>
            </a:extLst>
          </p:cNvPr>
          <p:cNvSpPr>
            <a:spLocks noGrp="1"/>
          </p:cNvSpPr>
          <p:nvPr>
            <p:ph type="ctrTitle"/>
          </p:nvPr>
        </p:nvSpPr>
        <p:spPr>
          <a:xfrm>
            <a:off x="1524000" y="361507"/>
            <a:ext cx="9144000" cy="914400"/>
          </a:xfrm>
        </p:spPr>
        <p:txBody>
          <a:bodyPr>
            <a:normAutofit/>
          </a:bodyPr>
          <a:lstStyle/>
          <a:p>
            <a:r>
              <a:rPr lang="en-US" dirty="0">
                <a:solidFill>
                  <a:srgbClr val="C00000"/>
                </a:solidFill>
              </a:rPr>
              <a:t>TB Testing</a:t>
            </a:r>
          </a:p>
        </p:txBody>
      </p:sp>
      <p:sp>
        <p:nvSpPr>
          <p:cNvPr id="3" name="Subtitle 2">
            <a:extLst>
              <a:ext uri="{FF2B5EF4-FFF2-40B4-BE49-F238E27FC236}">
                <a16:creationId xmlns:a16="http://schemas.microsoft.com/office/drawing/2014/main" id="{28E2D224-FE6C-4574-B859-51C41C236D6E}"/>
              </a:ext>
            </a:extLst>
          </p:cNvPr>
          <p:cNvSpPr>
            <a:spLocks noGrp="1"/>
          </p:cNvSpPr>
          <p:nvPr>
            <p:ph type="subTitle" idx="1"/>
          </p:nvPr>
        </p:nvSpPr>
        <p:spPr>
          <a:xfrm>
            <a:off x="382771" y="1275907"/>
            <a:ext cx="11525693" cy="5582093"/>
          </a:xfrm>
        </p:spPr>
        <p:txBody>
          <a:bodyPr>
            <a:normAutofit/>
          </a:bodyPr>
          <a:lstStyle/>
          <a:p>
            <a:pPr algn="l"/>
            <a:r>
              <a:rPr lang="en-US" sz="3200" dirty="0"/>
              <a:t>There are new regulations for TB Testing this year as follows:</a:t>
            </a:r>
          </a:p>
          <a:p>
            <a:pPr algn="l"/>
            <a:endParaRPr lang="en-US" sz="3200" dirty="0"/>
          </a:p>
          <a:p>
            <a:pPr algn="l"/>
            <a:r>
              <a:rPr lang="en-US" sz="3200" dirty="0"/>
              <a:t>The </a:t>
            </a:r>
            <a:r>
              <a:rPr lang="en-US" sz="3200" u="sng" dirty="0">
                <a:hlinkClick r:id="rId2"/>
              </a:rPr>
              <a:t>new Regulation 61-22</a:t>
            </a:r>
            <a:r>
              <a:rPr lang="en-US" sz="3200" dirty="0"/>
              <a:t>, effective May 2017, requires only one single Tuberculin Skin Test (TST) or Interferon-Gamma Release Assays (IGRAs) be completed for school and child care employees. </a:t>
            </a:r>
            <a:r>
              <a:rPr lang="en-US" sz="3200" dirty="0">
                <a:solidFill>
                  <a:srgbClr val="FF0000"/>
                </a:solidFill>
              </a:rPr>
              <a:t>These screening tests must have been completed within the twelve months prior to hire for those new to working in schools or child care centers. </a:t>
            </a:r>
            <a:r>
              <a:rPr lang="en-US" sz="3200" dirty="0"/>
              <a:t>Documentation of TB screening must be documented on a DHEC 1420 School Employee Certificate of Evaluation for Tuberculosis form. Potential employees and health care providers may get a blank copy of the DHEC 1420 </a:t>
            </a:r>
            <a:r>
              <a:rPr lang="en-US" sz="3200" u="sng" dirty="0">
                <a:hlinkClick r:id="rId3"/>
              </a:rPr>
              <a:t>here</a:t>
            </a:r>
            <a:r>
              <a:rPr lang="en-US" sz="3200" dirty="0"/>
              <a:t>.</a:t>
            </a:r>
          </a:p>
          <a:p>
            <a:endParaRPr lang="en-US" dirty="0"/>
          </a:p>
        </p:txBody>
      </p:sp>
    </p:spTree>
    <p:extLst>
      <p:ext uri="{BB962C8B-B14F-4D97-AF65-F5344CB8AC3E}">
        <p14:creationId xmlns:p14="http://schemas.microsoft.com/office/powerpoint/2010/main" val="3348455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6CE1-512B-4792-B75C-211DD0071B4D}"/>
              </a:ext>
            </a:extLst>
          </p:cNvPr>
          <p:cNvSpPr>
            <a:spLocks noGrp="1"/>
          </p:cNvSpPr>
          <p:nvPr>
            <p:ph type="title"/>
          </p:nvPr>
        </p:nvSpPr>
        <p:spPr/>
        <p:txBody>
          <a:bodyPr/>
          <a:lstStyle/>
          <a:p>
            <a:pPr algn="ctr"/>
            <a:r>
              <a:rPr lang="en-US" dirty="0">
                <a:solidFill>
                  <a:srgbClr val="C00000"/>
                </a:solidFill>
              </a:rPr>
              <a:t>Administrative Leave</a:t>
            </a:r>
          </a:p>
        </p:txBody>
      </p:sp>
      <p:sp>
        <p:nvSpPr>
          <p:cNvPr id="3" name="Content Placeholder 2">
            <a:extLst>
              <a:ext uri="{FF2B5EF4-FFF2-40B4-BE49-F238E27FC236}">
                <a16:creationId xmlns:a16="http://schemas.microsoft.com/office/drawing/2014/main" id="{FAA61667-CAE4-40A8-BEEC-17A4737670CA}"/>
              </a:ext>
            </a:extLst>
          </p:cNvPr>
          <p:cNvSpPr>
            <a:spLocks noGrp="1"/>
          </p:cNvSpPr>
          <p:nvPr>
            <p:ph idx="1"/>
          </p:nvPr>
        </p:nvSpPr>
        <p:spPr>
          <a:xfrm>
            <a:off x="838200" y="1825625"/>
            <a:ext cx="10515600" cy="4702766"/>
          </a:xfrm>
        </p:spPr>
        <p:txBody>
          <a:bodyPr>
            <a:normAutofit/>
          </a:bodyPr>
          <a:lstStyle/>
          <a:p>
            <a:pPr marL="0" indent="0">
              <a:buNone/>
            </a:pPr>
            <a:r>
              <a:rPr lang="en-US" dirty="0"/>
              <a:t>The only mentions in South Carolina legislation regarding administrative leave that I could find are regarding a physical attack or accidental injury while in the course of employment.  </a:t>
            </a:r>
          </a:p>
          <a:p>
            <a:r>
              <a:rPr lang="en-US" b="1" dirty="0"/>
              <a:t>SECTION 8‑11‑40.</a:t>
            </a:r>
            <a:r>
              <a:rPr lang="en-US" dirty="0"/>
              <a:t> Sick leave; leave where employee attacked; leave for sick family member.</a:t>
            </a:r>
          </a:p>
          <a:p>
            <a:pPr marL="0" indent="0">
              <a:buNone/>
            </a:pPr>
            <a:r>
              <a:rPr lang="en-US" dirty="0"/>
              <a:t>	(B) State employees in FTE positions who are physically attacked while in the performance of official duties and suffer bodily harm as a result of the attack must be placed on </a:t>
            </a:r>
            <a:r>
              <a:rPr lang="en-US" dirty="0">
                <a:highlight>
                  <a:srgbClr val="FFFF00"/>
                </a:highlight>
              </a:rPr>
              <a:t>administrative leave </a:t>
            </a:r>
            <a:r>
              <a:rPr lang="en-US" dirty="0"/>
              <a:t>with pay by their employers rather than sick leave. The period of </a:t>
            </a:r>
            <a:r>
              <a:rPr lang="en-US" dirty="0">
                <a:highlight>
                  <a:srgbClr val="FFFF00"/>
                </a:highlight>
              </a:rPr>
              <a:t>administrative leave</a:t>
            </a:r>
            <a:r>
              <a:rPr lang="en-US" dirty="0"/>
              <a:t> for each incident may not exceed one hundred eighty calendar days.</a:t>
            </a:r>
          </a:p>
        </p:txBody>
      </p:sp>
    </p:spTree>
    <p:extLst>
      <p:ext uri="{BB962C8B-B14F-4D97-AF65-F5344CB8AC3E}">
        <p14:creationId xmlns:p14="http://schemas.microsoft.com/office/powerpoint/2010/main" val="308328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E93-8681-458F-A9B5-790DF2B9D2BD}"/>
              </a:ext>
            </a:extLst>
          </p:cNvPr>
          <p:cNvSpPr>
            <a:spLocks noGrp="1"/>
          </p:cNvSpPr>
          <p:nvPr>
            <p:ph type="title"/>
          </p:nvPr>
        </p:nvSpPr>
        <p:spPr>
          <a:xfrm>
            <a:off x="838200" y="365125"/>
            <a:ext cx="10515600" cy="634335"/>
          </a:xfrm>
        </p:spPr>
        <p:txBody>
          <a:bodyPr>
            <a:normAutofit fontScale="90000"/>
          </a:bodyPr>
          <a:lstStyle/>
          <a:p>
            <a:r>
              <a:rPr lang="en-US" dirty="0">
                <a:solidFill>
                  <a:srgbClr val="C00000"/>
                </a:solidFill>
              </a:rPr>
              <a:t>Administrative Leave Continued</a:t>
            </a:r>
            <a:endParaRPr lang="en-US" dirty="0"/>
          </a:p>
        </p:txBody>
      </p:sp>
      <p:sp>
        <p:nvSpPr>
          <p:cNvPr id="3" name="Content Placeholder 2">
            <a:extLst>
              <a:ext uri="{FF2B5EF4-FFF2-40B4-BE49-F238E27FC236}">
                <a16:creationId xmlns:a16="http://schemas.microsoft.com/office/drawing/2014/main" id="{093CE631-3B5D-4EC4-B17A-7686ADD0AB15}"/>
              </a:ext>
            </a:extLst>
          </p:cNvPr>
          <p:cNvSpPr>
            <a:spLocks noGrp="1"/>
          </p:cNvSpPr>
          <p:nvPr>
            <p:ph idx="1"/>
          </p:nvPr>
        </p:nvSpPr>
        <p:spPr>
          <a:xfrm>
            <a:off x="191386" y="999460"/>
            <a:ext cx="11844670" cy="5486400"/>
          </a:xfrm>
        </p:spPr>
        <p:txBody>
          <a:bodyPr>
            <a:noAutofit/>
          </a:bodyPr>
          <a:lstStyle/>
          <a:p>
            <a:r>
              <a:rPr lang="en-US" b="1" dirty="0"/>
              <a:t>SECTION 8‑11‑145.</a:t>
            </a:r>
            <a:r>
              <a:rPr lang="en-US" dirty="0"/>
              <a:t> Use of sick or annual leave in conjunction with workers’ compensation under certain circumstances.</a:t>
            </a:r>
          </a:p>
          <a:p>
            <a:r>
              <a:rPr lang="en-US" dirty="0"/>
              <a:t>	If there is an accidental injury arising out of and in the course of employment with the State, which is covered under Workers’ Compensation, an employee who is not eligible for or who has exhausted his paid </a:t>
            </a:r>
            <a:r>
              <a:rPr lang="en-US" dirty="0">
                <a:highlight>
                  <a:srgbClr val="FFFF00"/>
                </a:highlight>
              </a:rPr>
              <a:t>administrative leave </a:t>
            </a:r>
            <a:r>
              <a:rPr lang="en-US" dirty="0"/>
              <a:t>shall make an election to use either accrued leave time (sick or annual, or both) or Workers’ Compensation benefits awarded in accordance with Title 42. Before the election is made, the effect of each available option on the employee’s future leave must be explained to him by his employer. The election must be in writing and signed by the employee and the person who explains the options to him. The election of the employee is irrevocable as to each individual incident.</a:t>
            </a:r>
          </a:p>
          <a:p>
            <a:pPr marL="0" indent="0">
              <a:buNone/>
            </a:pPr>
            <a:r>
              <a:rPr lang="en-US" dirty="0"/>
              <a:t>		</a:t>
            </a:r>
          </a:p>
        </p:txBody>
      </p:sp>
    </p:spTree>
    <p:extLst>
      <p:ext uri="{BB962C8B-B14F-4D97-AF65-F5344CB8AC3E}">
        <p14:creationId xmlns:p14="http://schemas.microsoft.com/office/powerpoint/2010/main" val="4263006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ABEE-2307-422B-AFD0-086EB5198B25}"/>
              </a:ext>
            </a:extLst>
          </p:cNvPr>
          <p:cNvSpPr>
            <a:spLocks noGrp="1"/>
          </p:cNvSpPr>
          <p:nvPr>
            <p:ph type="title"/>
          </p:nvPr>
        </p:nvSpPr>
        <p:spPr/>
        <p:txBody>
          <a:bodyPr/>
          <a:lstStyle/>
          <a:p>
            <a:r>
              <a:rPr lang="en-US" dirty="0">
                <a:solidFill>
                  <a:srgbClr val="C00000"/>
                </a:solidFill>
              </a:rPr>
              <a:t>Administrative Leave Continued</a:t>
            </a:r>
            <a:endParaRPr lang="en-US" dirty="0"/>
          </a:p>
        </p:txBody>
      </p:sp>
      <p:sp>
        <p:nvSpPr>
          <p:cNvPr id="3" name="Content Placeholder 2">
            <a:extLst>
              <a:ext uri="{FF2B5EF4-FFF2-40B4-BE49-F238E27FC236}">
                <a16:creationId xmlns:a16="http://schemas.microsoft.com/office/drawing/2014/main" id="{A2E587EE-0B63-40D8-B990-3DB33D8CBC6F}"/>
              </a:ext>
            </a:extLst>
          </p:cNvPr>
          <p:cNvSpPr>
            <a:spLocks noGrp="1"/>
          </p:cNvSpPr>
          <p:nvPr>
            <p:ph idx="1"/>
          </p:nvPr>
        </p:nvSpPr>
        <p:spPr>
          <a:xfrm>
            <a:off x="425302" y="1254642"/>
            <a:ext cx="11419368" cy="5603358"/>
          </a:xfrm>
        </p:spPr>
        <p:txBody>
          <a:bodyPr>
            <a:normAutofit lnSpcReduction="10000"/>
          </a:bodyPr>
          <a:lstStyle/>
          <a:p>
            <a:r>
              <a:rPr lang="en-US" dirty="0"/>
              <a:t>When an employee is placed on paid </a:t>
            </a:r>
            <a:r>
              <a:rPr lang="en-US" dirty="0">
                <a:highlight>
                  <a:srgbClr val="FFFF00"/>
                </a:highlight>
              </a:rPr>
              <a:t>administrative leave </a:t>
            </a:r>
            <a:r>
              <a:rPr lang="en-US" dirty="0"/>
              <a:t>or has elected to use all or any portion of accrued leave time and the leave time is exhausted before the employee can return to work, the employee is entitled to Workers’ Compensation benefits effective at the time the specified amount of leave is exhausted.</a:t>
            </a:r>
          </a:p>
          <a:p>
            <a:r>
              <a:rPr lang="en-US" dirty="0"/>
              <a:t>An employee who is placed on paid </a:t>
            </a:r>
            <a:r>
              <a:rPr lang="en-US" dirty="0">
                <a:highlight>
                  <a:srgbClr val="FFFF00"/>
                </a:highlight>
              </a:rPr>
              <a:t>administrative leave </a:t>
            </a:r>
            <a:r>
              <a:rPr lang="en-US" dirty="0"/>
              <a:t>or who has elected to use accrued leave time, under the provisions of this section, is eligible for the payment of medical costs provided by Workers’ Compensation benefits.</a:t>
            </a:r>
          </a:p>
          <a:p>
            <a:r>
              <a:rPr lang="en-US" dirty="0"/>
              <a:t>	An employee also may elect to receive Workers’ Compensation on a prorated basis in conjunction with sick or annual leave, or both, in accordance with a proration formula established by the Department of Administration. Before this election is made, the effect of this option on the employee’s future leave must be explained to him by his employer. The election must be in writing and signed by the employee and the person who explains the option to him.</a:t>
            </a:r>
          </a:p>
          <a:p>
            <a:endParaRPr lang="en-US" dirty="0"/>
          </a:p>
        </p:txBody>
      </p:sp>
    </p:spTree>
    <p:extLst>
      <p:ext uri="{BB962C8B-B14F-4D97-AF65-F5344CB8AC3E}">
        <p14:creationId xmlns:p14="http://schemas.microsoft.com/office/powerpoint/2010/main" val="214846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EFC0-BA76-4DAA-974F-CEA95C33ACBB}"/>
              </a:ext>
            </a:extLst>
          </p:cNvPr>
          <p:cNvSpPr>
            <a:spLocks noGrp="1"/>
          </p:cNvSpPr>
          <p:nvPr>
            <p:ph type="title"/>
          </p:nvPr>
        </p:nvSpPr>
        <p:spPr/>
        <p:txBody>
          <a:bodyPr/>
          <a:lstStyle/>
          <a:p>
            <a:r>
              <a:rPr lang="en-US" dirty="0">
                <a:solidFill>
                  <a:srgbClr val="C00000"/>
                </a:solidFill>
              </a:rPr>
              <a:t>Background</a:t>
            </a:r>
          </a:p>
        </p:txBody>
      </p:sp>
      <p:sp>
        <p:nvSpPr>
          <p:cNvPr id="3" name="Content Placeholder 2">
            <a:extLst>
              <a:ext uri="{FF2B5EF4-FFF2-40B4-BE49-F238E27FC236}">
                <a16:creationId xmlns:a16="http://schemas.microsoft.com/office/drawing/2014/main" id="{19EFE42B-A09A-4D12-997B-75E312AC999B}"/>
              </a:ext>
            </a:extLst>
          </p:cNvPr>
          <p:cNvSpPr>
            <a:spLocks noGrp="1"/>
          </p:cNvSpPr>
          <p:nvPr>
            <p:ph idx="1"/>
          </p:nvPr>
        </p:nvSpPr>
        <p:spPr>
          <a:xfrm>
            <a:off x="838200" y="1825624"/>
            <a:ext cx="10515600" cy="4727575"/>
          </a:xfrm>
        </p:spPr>
        <p:txBody>
          <a:bodyPr>
            <a:normAutofit fontScale="70000" lnSpcReduction="20000"/>
          </a:bodyPr>
          <a:lstStyle/>
          <a:p>
            <a:pPr marL="0" indent="0">
              <a:buNone/>
            </a:pPr>
            <a:r>
              <a:rPr lang="en-US" sz="3600" dirty="0"/>
              <a:t>In 1996, the South Carolina Legislature passed the Charter Schools Act, thereby providing citizens the opportunity to apply to operate a public school. </a:t>
            </a:r>
            <a:br>
              <a:rPr lang="en-US" sz="3600" dirty="0"/>
            </a:br>
            <a:br>
              <a:rPr lang="en-US" sz="3600" dirty="0"/>
            </a:br>
            <a:endParaRPr lang="en-US" sz="3600" dirty="0"/>
          </a:p>
          <a:p>
            <a:pPr marL="0" indent="0">
              <a:buNone/>
            </a:pPr>
            <a:r>
              <a:rPr lang="en-US" sz="4400" dirty="0"/>
              <a:t>What is a charter school sponsor?</a:t>
            </a:r>
          </a:p>
          <a:p>
            <a:pPr marL="0" indent="0">
              <a:lnSpc>
                <a:spcPct val="150000"/>
              </a:lnSpc>
              <a:buNone/>
            </a:pPr>
            <a:r>
              <a:rPr lang="en-US" sz="3400" dirty="0"/>
              <a:t>From §59-40-40 of the Charter Schools Act, a sponsor is: </a:t>
            </a:r>
            <a:br>
              <a:rPr lang="en-US" sz="3400" dirty="0"/>
            </a:br>
            <a:r>
              <a:rPr lang="en-US" sz="3400" dirty="0"/>
              <a:t>• the local school board of trustees in which the charter school is to be located (1996)</a:t>
            </a:r>
            <a:br>
              <a:rPr lang="en-US" sz="3400" dirty="0"/>
            </a:br>
            <a:r>
              <a:rPr lang="en-US" sz="3400" dirty="0"/>
              <a:t>• the South Carolina Public Charter School District Board of Trustees (2005) </a:t>
            </a:r>
            <a:br>
              <a:rPr lang="en-US" sz="3400" dirty="0"/>
            </a:br>
            <a:r>
              <a:rPr lang="en-US" sz="3400" dirty="0"/>
              <a:t>• </a:t>
            </a:r>
            <a:r>
              <a:rPr lang="en-US" sz="3400" dirty="0">
                <a:highlight>
                  <a:srgbClr val="FFFF00"/>
                </a:highlight>
              </a:rPr>
              <a:t>an Institution of Higher Learning (2012) </a:t>
            </a:r>
            <a:br>
              <a:rPr lang="en-US" dirty="0"/>
            </a:br>
            <a:endParaRPr lang="en-US" dirty="0"/>
          </a:p>
          <a:p>
            <a:endParaRPr lang="en-US" dirty="0"/>
          </a:p>
        </p:txBody>
      </p:sp>
    </p:spTree>
    <p:extLst>
      <p:ext uri="{BB962C8B-B14F-4D97-AF65-F5344CB8AC3E}">
        <p14:creationId xmlns:p14="http://schemas.microsoft.com/office/powerpoint/2010/main" val="38317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A976-12F6-41FA-8EFD-3B493456CB01}"/>
              </a:ext>
            </a:extLst>
          </p:cNvPr>
          <p:cNvSpPr>
            <a:spLocks noGrp="1"/>
          </p:cNvSpPr>
          <p:nvPr>
            <p:ph type="ctrTitle"/>
          </p:nvPr>
        </p:nvSpPr>
        <p:spPr>
          <a:xfrm>
            <a:off x="1524000" y="340243"/>
            <a:ext cx="9144000" cy="914399"/>
          </a:xfrm>
        </p:spPr>
        <p:txBody>
          <a:bodyPr>
            <a:normAutofit fontScale="90000"/>
          </a:bodyPr>
          <a:lstStyle/>
          <a:p>
            <a:r>
              <a:rPr lang="en-US" dirty="0">
                <a:solidFill>
                  <a:srgbClr val="C00000"/>
                </a:solidFill>
              </a:rPr>
              <a:t>FMLA</a:t>
            </a:r>
          </a:p>
        </p:txBody>
      </p:sp>
      <p:sp>
        <p:nvSpPr>
          <p:cNvPr id="3" name="Subtitle 2">
            <a:extLst>
              <a:ext uri="{FF2B5EF4-FFF2-40B4-BE49-F238E27FC236}">
                <a16:creationId xmlns:a16="http://schemas.microsoft.com/office/drawing/2014/main" id="{4A59912D-69F4-4CC2-9819-8619A10C94E2}"/>
              </a:ext>
            </a:extLst>
          </p:cNvPr>
          <p:cNvSpPr>
            <a:spLocks noGrp="1"/>
          </p:cNvSpPr>
          <p:nvPr>
            <p:ph type="subTitle" idx="1"/>
          </p:nvPr>
        </p:nvSpPr>
        <p:spPr>
          <a:xfrm>
            <a:off x="531628" y="1254642"/>
            <a:ext cx="11440632" cy="5295014"/>
          </a:xfrm>
        </p:spPr>
        <p:txBody>
          <a:bodyPr/>
          <a:lstStyle/>
          <a:p>
            <a:r>
              <a:rPr lang="en-US" dirty="0">
                <a:hlinkClick r:id="rId2"/>
              </a:rPr>
              <a:t>https://www.dol.gov/whd/regs/compliance/whdfs28.htm</a:t>
            </a:r>
            <a:endParaRPr lang="en-US" dirty="0"/>
          </a:p>
          <a:p>
            <a:endParaRPr lang="en-US" dirty="0"/>
          </a:p>
          <a:p>
            <a:pPr algn="l"/>
            <a:r>
              <a:rPr lang="en-US" sz="3600" dirty="0"/>
              <a:t>The Family and Medical Leave Act (FMLA) entitles eligible employees of covered employers to take unpaid, job-protected leave for specified family and medical reasons. This fact sheet provides general information about which employers are covered by the FMLA, when employees are eligible and entitled to take FMLA leave, and what rules apply when employees take FMLA leave.</a:t>
            </a:r>
          </a:p>
        </p:txBody>
      </p:sp>
    </p:spTree>
    <p:extLst>
      <p:ext uri="{BB962C8B-B14F-4D97-AF65-F5344CB8AC3E}">
        <p14:creationId xmlns:p14="http://schemas.microsoft.com/office/powerpoint/2010/main" val="2722564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4641-EDDE-44E2-85C9-06E24E89D5B7}"/>
              </a:ext>
            </a:extLst>
          </p:cNvPr>
          <p:cNvSpPr>
            <a:spLocks noGrp="1"/>
          </p:cNvSpPr>
          <p:nvPr>
            <p:ph type="title"/>
          </p:nvPr>
        </p:nvSpPr>
        <p:spPr>
          <a:xfrm>
            <a:off x="838200" y="365125"/>
            <a:ext cx="10515600" cy="1325563"/>
          </a:xfrm>
        </p:spPr>
        <p:txBody>
          <a:bodyPr/>
          <a:lstStyle/>
          <a:p>
            <a:r>
              <a:rPr lang="en-US" dirty="0">
                <a:solidFill>
                  <a:srgbClr val="C00000"/>
                </a:solidFill>
              </a:rPr>
              <a:t>FMLA Continued</a:t>
            </a:r>
          </a:p>
        </p:txBody>
      </p:sp>
      <p:sp>
        <p:nvSpPr>
          <p:cNvPr id="3" name="Content Placeholder 2">
            <a:extLst>
              <a:ext uri="{FF2B5EF4-FFF2-40B4-BE49-F238E27FC236}">
                <a16:creationId xmlns:a16="http://schemas.microsoft.com/office/drawing/2014/main" id="{CE05F8BA-7389-49C2-91A8-6F126BBEEB1C}"/>
              </a:ext>
            </a:extLst>
          </p:cNvPr>
          <p:cNvSpPr>
            <a:spLocks noGrp="1"/>
          </p:cNvSpPr>
          <p:nvPr>
            <p:ph idx="1"/>
          </p:nvPr>
        </p:nvSpPr>
        <p:spPr>
          <a:xfrm>
            <a:off x="838200" y="1446028"/>
            <a:ext cx="10515600" cy="5209953"/>
          </a:xfrm>
        </p:spPr>
        <p:txBody>
          <a:bodyPr>
            <a:normAutofit fontScale="70000" lnSpcReduction="20000"/>
          </a:bodyPr>
          <a:lstStyle/>
          <a:p>
            <a:pPr marL="0" indent="0">
              <a:buNone/>
            </a:pPr>
            <a:r>
              <a:rPr lang="en-US" sz="4200" b="1" dirty="0"/>
              <a:t>COVERED EMPLOYERS</a:t>
            </a:r>
            <a:endParaRPr lang="en-US" sz="4200" dirty="0"/>
          </a:p>
          <a:p>
            <a:pPr marL="0" indent="0">
              <a:buNone/>
            </a:pPr>
            <a:r>
              <a:rPr lang="en-US" sz="4200" dirty="0"/>
              <a:t>The FMLA only applies to employers that meet certain criteria. A </a:t>
            </a:r>
            <a:r>
              <a:rPr lang="en-US" sz="4200" b="1" dirty="0"/>
              <a:t>covered employer</a:t>
            </a:r>
            <a:r>
              <a:rPr lang="en-US" sz="4200" dirty="0"/>
              <a:t> is a:</a:t>
            </a:r>
          </a:p>
          <a:p>
            <a:r>
              <a:rPr lang="en-US" sz="4200" dirty="0"/>
              <a:t>Private-sector employer, with 50 or more employees in 20 or more workweeks in the current or preceding calendar year, including a joint employer or successor in interest to a covered employer;</a:t>
            </a:r>
          </a:p>
          <a:p>
            <a:endParaRPr lang="en-US" sz="4200" dirty="0"/>
          </a:p>
          <a:p>
            <a:r>
              <a:rPr lang="en-US" sz="4200" dirty="0"/>
              <a:t>Public agency, including a local, state, or Federal government agency, regardless of the number of employees it employs; or</a:t>
            </a:r>
          </a:p>
          <a:p>
            <a:pPr marL="0" indent="0">
              <a:buNone/>
            </a:pPr>
            <a:endParaRPr lang="en-US" sz="4200" dirty="0"/>
          </a:p>
          <a:p>
            <a:r>
              <a:rPr lang="en-US" sz="4200" dirty="0">
                <a:highlight>
                  <a:srgbClr val="FFFF00"/>
                </a:highlight>
              </a:rPr>
              <a:t>Public or private elementary or secondary school, regardless of the number of employees it employs.</a:t>
            </a:r>
          </a:p>
          <a:p>
            <a:pPr marL="0" indent="0">
              <a:buNone/>
            </a:pPr>
            <a:br>
              <a:rPr lang="en-US" dirty="0"/>
            </a:br>
            <a:endParaRPr lang="en-US" dirty="0"/>
          </a:p>
        </p:txBody>
      </p:sp>
    </p:spTree>
    <p:extLst>
      <p:ext uri="{BB962C8B-B14F-4D97-AF65-F5344CB8AC3E}">
        <p14:creationId xmlns:p14="http://schemas.microsoft.com/office/powerpoint/2010/main" val="248655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751-9C59-4E94-A05B-6FFF4F82B869}"/>
              </a:ext>
            </a:extLst>
          </p:cNvPr>
          <p:cNvSpPr>
            <a:spLocks noGrp="1"/>
          </p:cNvSpPr>
          <p:nvPr>
            <p:ph type="title"/>
          </p:nvPr>
        </p:nvSpPr>
        <p:spPr/>
        <p:txBody>
          <a:bodyPr/>
          <a:lstStyle/>
          <a:p>
            <a:r>
              <a:rPr lang="en-US" dirty="0">
                <a:solidFill>
                  <a:srgbClr val="C00000"/>
                </a:solidFill>
              </a:rPr>
              <a:t>FMLA Continued</a:t>
            </a:r>
            <a:endParaRPr lang="en-US" dirty="0"/>
          </a:p>
        </p:txBody>
      </p:sp>
      <p:sp>
        <p:nvSpPr>
          <p:cNvPr id="3" name="Content Placeholder 2">
            <a:extLst>
              <a:ext uri="{FF2B5EF4-FFF2-40B4-BE49-F238E27FC236}">
                <a16:creationId xmlns:a16="http://schemas.microsoft.com/office/drawing/2014/main" id="{33C93B06-3A02-451B-8DA3-72265A7EADD0}"/>
              </a:ext>
            </a:extLst>
          </p:cNvPr>
          <p:cNvSpPr>
            <a:spLocks noGrp="1"/>
          </p:cNvSpPr>
          <p:nvPr>
            <p:ph idx="1"/>
          </p:nvPr>
        </p:nvSpPr>
        <p:spPr>
          <a:xfrm>
            <a:off x="838200" y="1403498"/>
            <a:ext cx="10515600" cy="5231217"/>
          </a:xfrm>
        </p:spPr>
        <p:txBody>
          <a:bodyPr>
            <a:normAutofit/>
          </a:bodyPr>
          <a:lstStyle/>
          <a:p>
            <a:pPr marL="0" indent="0">
              <a:buNone/>
            </a:pPr>
            <a:r>
              <a:rPr lang="en-US" sz="3200" b="1" dirty="0"/>
              <a:t>ELIGIBLE EMPLOYEES</a:t>
            </a:r>
            <a:endParaRPr lang="en-US" sz="3200" dirty="0"/>
          </a:p>
          <a:p>
            <a:pPr marL="0" indent="0">
              <a:buNone/>
            </a:pPr>
            <a:r>
              <a:rPr lang="en-US" sz="3200" dirty="0"/>
              <a:t>Only eligible employees are entitled to take FMLA leave. An </a:t>
            </a:r>
            <a:r>
              <a:rPr lang="en-US" sz="3200" b="1" dirty="0"/>
              <a:t>eligible employee</a:t>
            </a:r>
            <a:r>
              <a:rPr lang="en-US" sz="3200" dirty="0"/>
              <a:t> is one who:</a:t>
            </a:r>
          </a:p>
          <a:p>
            <a:r>
              <a:rPr lang="en-US" sz="3200" dirty="0"/>
              <a:t>Works for a </a:t>
            </a:r>
            <a:r>
              <a:rPr lang="en-US" sz="3200" i="1" dirty="0"/>
              <a:t>covered employer</a:t>
            </a:r>
            <a:r>
              <a:rPr lang="en-US" sz="3200" dirty="0"/>
              <a:t>;</a:t>
            </a:r>
          </a:p>
          <a:p>
            <a:r>
              <a:rPr lang="en-US" sz="3200" dirty="0"/>
              <a:t>Has worked for the employer for at least </a:t>
            </a:r>
            <a:r>
              <a:rPr lang="en-US" sz="3200" i="1" dirty="0"/>
              <a:t>12 months</a:t>
            </a:r>
            <a:r>
              <a:rPr lang="en-US" sz="3200" dirty="0"/>
              <a:t>;</a:t>
            </a:r>
          </a:p>
          <a:p>
            <a:r>
              <a:rPr lang="en-US" sz="3200" dirty="0"/>
              <a:t>Has at least </a:t>
            </a:r>
            <a:r>
              <a:rPr lang="en-US" sz="3200" i="1" dirty="0"/>
              <a:t>1,250 hours of service</a:t>
            </a:r>
            <a:r>
              <a:rPr lang="en-US" sz="3200" dirty="0"/>
              <a:t> for the employer during the 12 month period immediately preceding the leave; and</a:t>
            </a:r>
          </a:p>
          <a:p>
            <a:r>
              <a:rPr lang="en-US" sz="3200" dirty="0"/>
              <a:t>Works at a location where the employer has at least </a:t>
            </a:r>
            <a:r>
              <a:rPr lang="en-US" sz="3200" i="1" dirty="0"/>
              <a:t>50 employees within 75 miles</a:t>
            </a:r>
            <a:r>
              <a:rPr lang="en-US" sz="3200" dirty="0"/>
              <a:t>.</a:t>
            </a:r>
          </a:p>
          <a:p>
            <a:pPr marL="0" indent="0">
              <a:buNone/>
            </a:pPr>
            <a:endParaRPr lang="en-US" dirty="0"/>
          </a:p>
        </p:txBody>
      </p:sp>
    </p:spTree>
    <p:extLst>
      <p:ext uri="{BB962C8B-B14F-4D97-AF65-F5344CB8AC3E}">
        <p14:creationId xmlns:p14="http://schemas.microsoft.com/office/powerpoint/2010/main" val="374364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D13C-71AD-4D3A-AB4D-0F90CF92C76B}"/>
              </a:ext>
            </a:extLst>
          </p:cNvPr>
          <p:cNvSpPr>
            <a:spLocks noGrp="1"/>
          </p:cNvSpPr>
          <p:nvPr>
            <p:ph type="title"/>
          </p:nvPr>
        </p:nvSpPr>
        <p:spPr/>
        <p:txBody>
          <a:bodyPr/>
          <a:lstStyle/>
          <a:p>
            <a:r>
              <a:rPr lang="en-US" dirty="0">
                <a:solidFill>
                  <a:srgbClr val="C00000"/>
                </a:solidFill>
              </a:rPr>
              <a:t>FMLA Continued</a:t>
            </a:r>
            <a:endParaRPr lang="en-US" dirty="0"/>
          </a:p>
        </p:txBody>
      </p:sp>
      <p:sp>
        <p:nvSpPr>
          <p:cNvPr id="3" name="Content Placeholder 2">
            <a:extLst>
              <a:ext uri="{FF2B5EF4-FFF2-40B4-BE49-F238E27FC236}">
                <a16:creationId xmlns:a16="http://schemas.microsoft.com/office/drawing/2014/main" id="{A2539A7B-2320-48C0-8114-CC06843858D9}"/>
              </a:ext>
            </a:extLst>
          </p:cNvPr>
          <p:cNvSpPr>
            <a:spLocks noGrp="1"/>
          </p:cNvSpPr>
          <p:nvPr>
            <p:ph idx="1"/>
          </p:nvPr>
        </p:nvSpPr>
        <p:spPr>
          <a:xfrm>
            <a:off x="838200" y="1382232"/>
            <a:ext cx="10515600" cy="5252483"/>
          </a:xfrm>
        </p:spPr>
        <p:txBody>
          <a:bodyPr>
            <a:normAutofit fontScale="92500" lnSpcReduction="10000"/>
          </a:bodyPr>
          <a:lstStyle/>
          <a:p>
            <a:pPr marL="0" indent="0">
              <a:buNone/>
            </a:pPr>
            <a:r>
              <a:rPr lang="en-US" b="1" dirty="0"/>
              <a:t>Employer Notification Requirements under the Family and Medical Leave Act</a:t>
            </a:r>
          </a:p>
          <a:p>
            <a:r>
              <a:rPr lang="en-US" dirty="0"/>
              <a:t>All covered employers must display a general notice about the FMLA (an </a:t>
            </a:r>
            <a:r>
              <a:rPr lang="en-US" u="sng" dirty="0">
                <a:hlinkClick r:id="rId2"/>
              </a:rPr>
              <a:t>FMLA poster</a:t>
            </a:r>
            <a:r>
              <a:rPr lang="en-US" dirty="0"/>
              <a:t>). Additionally, covered employers who have employees who are eligible for FMLA leave must:</a:t>
            </a:r>
          </a:p>
          <a:p>
            <a:r>
              <a:rPr lang="en-US" dirty="0"/>
              <a:t>Provide employees with general notice about the FMLA;</a:t>
            </a:r>
          </a:p>
          <a:p>
            <a:r>
              <a:rPr lang="en-US" dirty="0"/>
              <a:t>Notify employees concerning their eligibility status and rights and responsibilities under the FMLA; and</a:t>
            </a:r>
          </a:p>
          <a:p>
            <a:r>
              <a:rPr lang="en-US" dirty="0"/>
              <a:t>Notify employees whether specific leave is designated as FMLA leave and the amount of time that will count against their FMLA leave entitlement.</a:t>
            </a:r>
          </a:p>
          <a:p>
            <a:r>
              <a:rPr lang="en-US" dirty="0"/>
              <a:t>Detailed information: </a:t>
            </a:r>
            <a:r>
              <a:rPr lang="en-US" dirty="0">
                <a:hlinkClick r:id="rId3"/>
              </a:rPr>
              <a:t>https://www.dol.gov/whd/regs/compliance/whdfs28d.htm</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138821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1F56-30CA-48E5-A15B-1068EE147A6A}"/>
              </a:ext>
            </a:extLst>
          </p:cNvPr>
          <p:cNvSpPr>
            <a:spLocks noGrp="1"/>
          </p:cNvSpPr>
          <p:nvPr>
            <p:ph type="title"/>
          </p:nvPr>
        </p:nvSpPr>
        <p:spPr/>
        <p:txBody>
          <a:bodyPr/>
          <a:lstStyle/>
          <a:p>
            <a:r>
              <a:rPr lang="en-US" dirty="0">
                <a:solidFill>
                  <a:srgbClr val="C00000"/>
                </a:solidFill>
              </a:rPr>
              <a:t>FMLA Continued</a:t>
            </a:r>
            <a:endParaRPr lang="en-US" dirty="0"/>
          </a:p>
        </p:txBody>
      </p:sp>
      <p:sp>
        <p:nvSpPr>
          <p:cNvPr id="3" name="Content Placeholder 2">
            <a:extLst>
              <a:ext uri="{FF2B5EF4-FFF2-40B4-BE49-F238E27FC236}">
                <a16:creationId xmlns:a16="http://schemas.microsoft.com/office/drawing/2014/main" id="{E814643E-8425-4BCD-88CD-CADF199B9184}"/>
              </a:ext>
            </a:extLst>
          </p:cNvPr>
          <p:cNvSpPr>
            <a:spLocks noGrp="1"/>
          </p:cNvSpPr>
          <p:nvPr>
            <p:ph idx="1"/>
          </p:nvPr>
        </p:nvSpPr>
        <p:spPr/>
        <p:txBody>
          <a:bodyPr>
            <a:normAutofit lnSpcReduction="10000"/>
          </a:bodyPr>
          <a:lstStyle/>
          <a:p>
            <a:r>
              <a:rPr lang="en-US" dirty="0"/>
              <a:t>FMLA Forms are provided at: </a:t>
            </a:r>
            <a:r>
              <a:rPr lang="en-US" dirty="0">
                <a:hlinkClick r:id="rId2"/>
              </a:rPr>
              <a:t>https://www.dol.gov/whd/forms/index.htm</a:t>
            </a:r>
            <a:endParaRPr lang="en-US" dirty="0"/>
          </a:p>
          <a:p>
            <a:endParaRPr lang="en-US" dirty="0"/>
          </a:p>
          <a:p>
            <a:pPr marL="0" indent="0">
              <a:buNone/>
            </a:pPr>
            <a:r>
              <a:rPr lang="en-US" dirty="0"/>
              <a:t>These are quick links to the two most common ones you’ll need:</a:t>
            </a:r>
          </a:p>
          <a:p>
            <a:r>
              <a:rPr lang="en-US" dirty="0"/>
              <a:t>WH-380-E: FMLA Certification of Health Care Provider for Employee’s Serious Health Condition</a:t>
            </a:r>
          </a:p>
          <a:p>
            <a:r>
              <a:rPr lang="en-US" u="sng" dirty="0">
                <a:hlinkClick r:id="rId3"/>
              </a:rPr>
              <a:t>WH-380-E Form &amp; Instruction</a:t>
            </a:r>
            <a:endParaRPr lang="en-US" dirty="0"/>
          </a:p>
          <a:p>
            <a:r>
              <a:rPr lang="en-US" dirty="0"/>
              <a:t>WH-380-F: FMLA Certification of Health Care Provider for Family Member’s Serious Health Condition</a:t>
            </a:r>
          </a:p>
          <a:p>
            <a:r>
              <a:rPr lang="en-US" u="sng" dirty="0">
                <a:hlinkClick r:id="rId4"/>
              </a:rPr>
              <a:t>WH-380-F Form &amp; Instruction</a:t>
            </a:r>
            <a:endParaRPr lang="en-US" dirty="0"/>
          </a:p>
          <a:p>
            <a:endParaRPr lang="en-US" dirty="0"/>
          </a:p>
        </p:txBody>
      </p:sp>
    </p:spTree>
    <p:extLst>
      <p:ext uri="{BB962C8B-B14F-4D97-AF65-F5344CB8AC3E}">
        <p14:creationId xmlns:p14="http://schemas.microsoft.com/office/powerpoint/2010/main" val="2420281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66B0-113C-45C4-A4AF-3F6629FA25F8}"/>
              </a:ext>
            </a:extLst>
          </p:cNvPr>
          <p:cNvSpPr>
            <a:spLocks noGrp="1"/>
          </p:cNvSpPr>
          <p:nvPr>
            <p:ph type="title"/>
          </p:nvPr>
        </p:nvSpPr>
        <p:spPr/>
        <p:txBody>
          <a:bodyPr/>
          <a:lstStyle/>
          <a:p>
            <a:pPr algn="ctr"/>
            <a:r>
              <a:rPr lang="en-US" dirty="0">
                <a:solidFill>
                  <a:srgbClr val="C00000"/>
                </a:solidFill>
              </a:rPr>
              <a:t>Websites</a:t>
            </a:r>
            <a:endParaRPr lang="en-US" dirty="0"/>
          </a:p>
        </p:txBody>
      </p:sp>
      <p:sp>
        <p:nvSpPr>
          <p:cNvPr id="3" name="Content Placeholder 2">
            <a:extLst>
              <a:ext uri="{FF2B5EF4-FFF2-40B4-BE49-F238E27FC236}">
                <a16:creationId xmlns:a16="http://schemas.microsoft.com/office/drawing/2014/main" id="{A133E570-6867-4C65-9EEB-7CCCF2A90AA0}"/>
              </a:ext>
            </a:extLst>
          </p:cNvPr>
          <p:cNvSpPr>
            <a:spLocks noGrp="1"/>
          </p:cNvSpPr>
          <p:nvPr>
            <p:ph idx="1"/>
          </p:nvPr>
        </p:nvSpPr>
        <p:spPr/>
        <p:txBody>
          <a:bodyPr/>
          <a:lstStyle/>
          <a:p>
            <a:pPr marL="0" indent="0">
              <a:buNone/>
            </a:pPr>
            <a:r>
              <a:rPr lang="en-US" sz="3600" dirty="0"/>
              <a:t>Just a reminder, especially for the schools that transferred, to review your websites and make sure all of the links and references have been changed to reflect the Charter Institute at Erskine!</a:t>
            </a:r>
          </a:p>
          <a:p>
            <a:pPr marL="0" indent="0">
              <a:buNone/>
            </a:pPr>
            <a:endParaRPr lang="en-US" sz="3600" dirty="0"/>
          </a:p>
          <a:p>
            <a:pPr marL="0" indent="0">
              <a:buNone/>
            </a:pPr>
            <a:r>
              <a:rPr lang="en-US" sz="3600" dirty="0"/>
              <a:t>(I think some of you did that at 12:01 AM, July 1</a:t>
            </a:r>
            <a:r>
              <a:rPr lang="en-US" sz="3600" baseline="30000" dirty="0"/>
              <a:t>st</a:t>
            </a:r>
            <a:r>
              <a:rPr lang="en-US" sz="3600" dirty="0"/>
              <a:t>!)</a:t>
            </a:r>
          </a:p>
          <a:p>
            <a:endParaRPr lang="en-US" dirty="0"/>
          </a:p>
        </p:txBody>
      </p:sp>
    </p:spTree>
    <p:extLst>
      <p:ext uri="{BB962C8B-B14F-4D97-AF65-F5344CB8AC3E}">
        <p14:creationId xmlns:p14="http://schemas.microsoft.com/office/powerpoint/2010/main" val="1922490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B31D-DFE1-4560-8B1E-C803346BD15A}"/>
              </a:ext>
            </a:extLst>
          </p:cNvPr>
          <p:cNvSpPr>
            <a:spLocks noGrp="1"/>
          </p:cNvSpPr>
          <p:nvPr>
            <p:ph type="ctrTitle"/>
          </p:nvPr>
        </p:nvSpPr>
        <p:spPr>
          <a:xfrm>
            <a:off x="1524000" y="371061"/>
            <a:ext cx="9144000" cy="1192696"/>
          </a:xfrm>
        </p:spPr>
        <p:txBody>
          <a:bodyPr>
            <a:noAutofit/>
          </a:bodyPr>
          <a:lstStyle/>
          <a:p>
            <a:r>
              <a:rPr lang="en-US" sz="4400" dirty="0">
                <a:solidFill>
                  <a:srgbClr val="C00000"/>
                </a:solidFill>
              </a:rPr>
              <a:t>Sexual Harassment Policy - Zero Tolerance</a:t>
            </a:r>
          </a:p>
        </p:txBody>
      </p:sp>
      <p:sp>
        <p:nvSpPr>
          <p:cNvPr id="3" name="Subtitle 2">
            <a:extLst>
              <a:ext uri="{FF2B5EF4-FFF2-40B4-BE49-F238E27FC236}">
                <a16:creationId xmlns:a16="http://schemas.microsoft.com/office/drawing/2014/main" id="{37B472AD-8D0F-4C91-B021-B2930FAE9A57}"/>
              </a:ext>
            </a:extLst>
          </p:cNvPr>
          <p:cNvSpPr>
            <a:spLocks noGrp="1"/>
          </p:cNvSpPr>
          <p:nvPr>
            <p:ph type="subTitle" idx="1"/>
          </p:nvPr>
        </p:nvSpPr>
        <p:spPr>
          <a:xfrm>
            <a:off x="1524000" y="1563757"/>
            <a:ext cx="9144000" cy="4876800"/>
          </a:xfrm>
        </p:spPr>
        <p:txBody>
          <a:bodyPr>
            <a:normAutofit fontScale="77500" lnSpcReduction="20000"/>
          </a:bodyPr>
          <a:lstStyle/>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a:t>The Charter Institute at Erskine will not tolerate or condone sexual harassment in the workplace.  Sexual harassment is considered a major offense which may result in disciplinary action or dismissal of the offending employee.</a:t>
            </a:r>
          </a:p>
          <a:p>
            <a:pPr marL="342900" indent="-342900" algn="l">
              <a:buFont typeface="Arial" panose="020B0604020202020204" pitchFamily="34" charset="0"/>
              <a:buChar char="•"/>
            </a:pPr>
            <a:r>
              <a:rPr lang="en-US" sz="2800" dirty="0"/>
              <a:t>Unwelcome sexual advances, requests for sexual favors or other sexual conduct, either verbal or physical, constitutes sexual harassment under the following circumstances:</a:t>
            </a:r>
          </a:p>
          <a:p>
            <a:pPr marL="342900" lvl="0" indent="-342900" algn="l">
              <a:buFont typeface="Arial" panose="020B0604020202020204" pitchFamily="34" charset="0"/>
              <a:buChar char="•"/>
            </a:pPr>
            <a:r>
              <a:rPr lang="en-US" sz="2800" dirty="0"/>
              <a:t>The harasser requires the employee to submit to the conduct as an explicit or implicit condition of employment, status or promotion.</a:t>
            </a:r>
          </a:p>
          <a:p>
            <a:pPr marL="342900" lvl="0" indent="-342900" algn="l">
              <a:buFont typeface="Arial" panose="020B0604020202020204" pitchFamily="34" charset="0"/>
              <a:buChar char="•"/>
            </a:pPr>
            <a:r>
              <a:rPr lang="en-US" sz="2800" dirty="0"/>
              <a:t>The harasser uses the employee’s submission to, or rejection of, the conduct as a basis for an employment decision.</a:t>
            </a:r>
          </a:p>
          <a:p>
            <a:pPr marL="342900" lvl="0" indent="-342900" algn="l">
              <a:buFont typeface="Arial" panose="020B0604020202020204" pitchFamily="34" charset="0"/>
              <a:buChar char="•"/>
            </a:pPr>
            <a:r>
              <a:rPr lang="en-US" sz="2800" dirty="0"/>
              <a:t>The harassment substantially interferes with an employee’s work performance or creates an intimidating, hostile or offensive work environment.  </a:t>
            </a:r>
          </a:p>
          <a:p>
            <a:pPr algn="l"/>
            <a:r>
              <a:rPr lang="en-US" sz="2800" dirty="0"/>
              <a:t> </a:t>
            </a:r>
          </a:p>
          <a:p>
            <a:endParaRPr lang="en-US" dirty="0"/>
          </a:p>
        </p:txBody>
      </p:sp>
    </p:spTree>
    <p:extLst>
      <p:ext uri="{BB962C8B-B14F-4D97-AF65-F5344CB8AC3E}">
        <p14:creationId xmlns:p14="http://schemas.microsoft.com/office/powerpoint/2010/main" val="89187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FBD7-B7FD-4918-A3DE-748C8CF07E37}"/>
              </a:ext>
            </a:extLst>
          </p:cNvPr>
          <p:cNvSpPr>
            <a:spLocks noGrp="1"/>
          </p:cNvSpPr>
          <p:nvPr>
            <p:ph type="title"/>
          </p:nvPr>
        </p:nvSpPr>
        <p:spPr/>
        <p:txBody>
          <a:bodyPr/>
          <a:lstStyle/>
          <a:p>
            <a:pPr algn="ctr"/>
            <a:r>
              <a:rPr lang="en-US" dirty="0">
                <a:solidFill>
                  <a:srgbClr val="C00000"/>
                </a:solidFill>
              </a:rPr>
              <a:t>Sexual Harassment Policy - Zero Tolerance</a:t>
            </a:r>
            <a:br>
              <a:rPr lang="en-US" dirty="0">
                <a:solidFill>
                  <a:srgbClr val="C00000"/>
                </a:solidFill>
              </a:rPr>
            </a:br>
            <a:r>
              <a:rPr lang="en-US" dirty="0">
                <a:solidFill>
                  <a:srgbClr val="C00000"/>
                </a:solidFill>
              </a:rPr>
              <a:t>Continued</a:t>
            </a:r>
            <a:endParaRPr lang="en-US" dirty="0"/>
          </a:p>
        </p:txBody>
      </p:sp>
      <p:sp>
        <p:nvSpPr>
          <p:cNvPr id="3" name="Content Placeholder 2">
            <a:extLst>
              <a:ext uri="{FF2B5EF4-FFF2-40B4-BE49-F238E27FC236}">
                <a16:creationId xmlns:a16="http://schemas.microsoft.com/office/drawing/2014/main" id="{C2B73053-869A-4B7E-8260-99C0B7FD4D04}"/>
              </a:ext>
            </a:extLst>
          </p:cNvPr>
          <p:cNvSpPr>
            <a:spLocks noGrp="1"/>
          </p:cNvSpPr>
          <p:nvPr>
            <p:ph idx="1"/>
          </p:nvPr>
        </p:nvSpPr>
        <p:spPr/>
        <p:txBody>
          <a:bodyPr>
            <a:normAutofit/>
          </a:bodyPr>
          <a:lstStyle/>
          <a:p>
            <a:r>
              <a:rPr lang="en-US" sz="3200" dirty="0"/>
              <a:t>The employee’s submission to, or rejection of, the conduct is the basis for any decision affecting benefits, services, honors, programs or other available activities.</a:t>
            </a:r>
          </a:p>
          <a:p>
            <a:r>
              <a:rPr lang="en-US" sz="3200" dirty="0"/>
              <a:t>An employee who feels that he/she is being harassed should immediately report such incident to the immediate supervisor of the accused employee, the CEO, Director, or the Director of Human Resources.  Nothing in Institute policy requires the employee alleging sexual harassment to present the matter to the person who is the subject of the complaint.</a:t>
            </a:r>
          </a:p>
          <a:p>
            <a:pPr marL="0" indent="0">
              <a:buNone/>
            </a:pPr>
            <a:endParaRPr lang="en-US" dirty="0"/>
          </a:p>
        </p:txBody>
      </p:sp>
    </p:spTree>
    <p:extLst>
      <p:ext uri="{BB962C8B-B14F-4D97-AF65-F5344CB8AC3E}">
        <p14:creationId xmlns:p14="http://schemas.microsoft.com/office/powerpoint/2010/main" val="1420139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B2B3-6DD9-45AB-AEE9-894D514433A1}"/>
              </a:ext>
            </a:extLst>
          </p:cNvPr>
          <p:cNvSpPr>
            <a:spLocks noGrp="1"/>
          </p:cNvSpPr>
          <p:nvPr>
            <p:ph type="title"/>
          </p:nvPr>
        </p:nvSpPr>
        <p:spPr/>
        <p:txBody>
          <a:bodyPr/>
          <a:lstStyle/>
          <a:p>
            <a:pPr algn="ctr"/>
            <a:r>
              <a:rPr lang="en-US" dirty="0">
                <a:solidFill>
                  <a:srgbClr val="C00000"/>
                </a:solidFill>
              </a:rPr>
              <a:t>Sexual Harassment Policy - Zero Tolerance</a:t>
            </a:r>
            <a:br>
              <a:rPr lang="en-US" dirty="0">
                <a:solidFill>
                  <a:srgbClr val="C00000"/>
                </a:solidFill>
              </a:rPr>
            </a:br>
            <a:r>
              <a:rPr lang="en-US" dirty="0">
                <a:solidFill>
                  <a:srgbClr val="C00000"/>
                </a:solidFill>
              </a:rPr>
              <a:t>Continued</a:t>
            </a:r>
            <a:endParaRPr lang="en-US" dirty="0"/>
          </a:p>
        </p:txBody>
      </p:sp>
      <p:sp>
        <p:nvSpPr>
          <p:cNvPr id="3" name="Content Placeholder 2">
            <a:extLst>
              <a:ext uri="{FF2B5EF4-FFF2-40B4-BE49-F238E27FC236}">
                <a16:creationId xmlns:a16="http://schemas.microsoft.com/office/drawing/2014/main" id="{FA9E90FA-618A-47FC-8E5C-BD42A9984A0F}"/>
              </a:ext>
            </a:extLst>
          </p:cNvPr>
          <p:cNvSpPr>
            <a:spLocks noGrp="1"/>
          </p:cNvSpPr>
          <p:nvPr>
            <p:ph idx="1"/>
          </p:nvPr>
        </p:nvSpPr>
        <p:spPr/>
        <p:txBody>
          <a:bodyPr/>
          <a:lstStyle/>
          <a:p>
            <a:r>
              <a:rPr lang="en-US" sz="3200" dirty="0"/>
              <a:t>The Institute will promptly and thoroughly investigate all complaints of sexual harassment. All complaints will be confidential and only those persons necessary for the investigation and resolution of the complaint will be given information about it. The Institute prohibits retaliation or reprisal in any form against an employee who has filed a complaint of sexual harassment.</a:t>
            </a:r>
          </a:p>
          <a:p>
            <a:pPr marL="0" indent="0">
              <a:buNone/>
            </a:pPr>
            <a:endParaRPr lang="en-US" dirty="0"/>
          </a:p>
        </p:txBody>
      </p:sp>
    </p:spTree>
    <p:extLst>
      <p:ext uri="{BB962C8B-B14F-4D97-AF65-F5344CB8AC3E}">
        <p14:creationId xmlns:p14="http://schemas.microsoft.com/office/powerpoint/2010/main" val="1323266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44C8-02AE-4AA1-9CE5-BE3CA15E7C65}"/>
              </a:ext>
            </a:extLst>
          </p:cNvPr>
          <p:cNvSpPr>
            <a:spLocks noGrp="1"/>
          </p:cNvSpPr>
          <p:nvPr>
            <p:ph type="title"/>
          </p:nvPr>
        </p:nvSpPr>
        <p:spPr/>
        <p:txBody>
          <a:bodyPr/>
          <a:lstStyle/>
          <a:p>
            <a:pPr algn="ctr"/>
            <a:r>
              <a:rPr lang="en-US" dirty="0">
                <a:solidFill>
                  <a:srgbClr val="C00000"/>
                </a:solidFill>
              </a:rPr>
              <a:t>Sexual Harassment Policy - Zero Tolerance</a:t>
            </a:r>
            <a:br>
              <a:rPr lang="en-US" dirty="0">
                <a:solidFill>
                  <a:srgbClr val="C00000"/>
                </a:solidFill>
              </a:rPr>
            </a:br>
            <a:r>
              <a:rPr lang="en-US" dirty="0">
                <a:solidFill>
                  <a:srgbClr val="C00000"/>
                </a:solidFill>
              </a:rPr>
              <a:t>Continued</a:t>
            </a:r>
            <a:endParaRPr lang="en-US" dirty="0"/>
          </a:p>
        </p:txBody>
      </p:sp>
      <p:sp>
        <p:nvSpPr>
          <p:cNvPr id="3" name="Content Placeholder 2">
            <a:extLst>
              <a:ext uri="{FF2B5EF4-FFF2-40B4-BE49-F238E27FC236}">
                <a16:creationId xmlns:a16="http://schemas.microsoft.com/office/drawing/2014/main" id="{B98FDEC3-01D6-470E-AC97-93740C320A5F}"/>
              </a:ext>
            </a:extLst>
          </p:cNvPr>
          <p:cNvSpPr>
            <a:spLocks noGrp="1"/>
          </p:cNvSpPr>
          <p:nvPr>
            <p:ph idx="1"/>
          </p:nvPr>
        </p:nvSpPr>
        <p:spPr/>
        <p:txBody>
          <a:bodyPr/>
          <a:lstStyle/>
          <a:p>
            <a:r>
              <a:rPr lang="en-US" dirty="0"/>
              <a:t>The person who is the subject of the complaint has the right to appeal any and/or all disciplinary actions.  The request for an appeal must be submitted to the Chief Executive Officer (CEO) in writing within 10 days of any action taken.  The CEO or his/her designee will arrange a meeting within 10 days of receipt of the appeal. The CEO or his/her designee may, at his/her discretion, hear witnesses and evidence directly.  After following the above procedure, an employee may request a Board review of the appeal.  This request must be made in writing within five (5) days of receipt of the decision of the CEO or his/her designee.  The appeal will take place during the next available Board meeting.  The Board decision will be final.</a:t>
            </a:r>
          </a:p>
          <a:p>
            <a:endParaRPr lang="en-US" dirty="0"/>
          </a:p>
        </p:txBody>
      </p:sp>
    </p:spTree>
    <p:extLst>
      <p:ext uri="{BB962C8B-B14F-4D97-AF65-F5344CB8AC3E}">
        <p14:creationId xmlns:p14="http://schemas.microsoft.com/office/powerpoint/2010/main" val="425056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84CF-6780-4F34-B7BF-F56C5726D297}"/>
              </a:ext>
            </a:extLst>
          </p:cNvPr>
          <p:cNvSpPr>
            <a:spLocks noGrp="1"/>
          </p:cNvSpPr>
          <p:nvPr>
            <p:ph type="title"/>
          </p:nvPr>
        </p:nvSpPr>
        <p:spPr/>
        <p:txBody>
          <a:bodyPr/>
          <a:lstStyle/>
          <a:p>
            <a:r>
              <a:rPr lang="en-US" dirty="0">
                <a:solidFill>
                  <a:srgbClr val="C00000"/>
                </a:solidFill>
              </a:rPr>
              <a:t>Erskine College</a:t>
            </a:r>
          </a:p>
        </p:txBody>
      </p:sp>
      <p:sp>
        <p:nvSpPr>
          <p:cNvPr id="4" name="Content Placeholder 3">
            <a:extLst>
              <a:ext uri="{FF2B5EF4-FFF2-40B4-BE49-F238E27FC236}">
                <a16:creationId xmlns:a16="http://schemas.microsoft.com/office/drawing/2014/main" id="{99AC3E23-F6F2-409A-8676-D813E479936B}"/>
              </a:ext>
            </a:extLst>
          </p:cNvPr>
          <p:cNvSpPr>
            <a:spLocks noGrp="1"/>
          </p:cNvSpPr>
          <p:nvPr>
            <p:ph sz="half" idx="2"/>
          </p:nvPr>
        </p:nvSpPr>
        <p:spPr/>
        <p:txBody>
          <a:bodyPr>
            <a:normAutofit fontScale="92500" lnSpcReduction="10000"/>
          </a:bodyPr>
          <a:lstStyle/>
          <a:p>
            <a:pPr marL="0" indent="0">
              <a:buNone/>
            </a:pPr>
            <a:r>
              <a:rPr lang="en-US" dirty="0"/>
              <a:t>In 2016, during its 177</a:t>
            </a:r>
            <a:r>
              <a:rPr lang="en-US" baseline="30000" dirty="0"/>
              <a:t>th</a:t>
            </a:r>
            <a:r>
              <a:rPr lang="en-US" dirty="0"/>
              <a:t> year of continuous operation, Erskine College began to research new ways that the South Carolina college could foster and support innovation and excellence in education for all of South Carolina.   After many months of discussions, research and due diligence, the Trustee Board of Erskine College voted unanimously to register the College as a state charter school sponsor in May 2017.  </a:t>
            </a:r>
          </a:p>
          <a:p>
            <a:endParaRPr lang="en-US" dirty="0"/>
          </a:p>
        </p:txBody>
      </p:sp>
      <p:pic>
        <p:nvPicPr>
          <p:cNvPr id="5" name="Content Placeholder 4" descr="A large red brick tower with grass and trees&#10;&#10;Description generated with very high confidence">
            <a:extLst>
              <a:ext uri="{FF2B5EF4-FFF2-40B4-BE49-F238E27FC236}">
                <a16:creationId xmlns:a16="http://schemas.microsoft.com/office/drawing/2014/main" id="{3EEA380B-B3DB-48E9-8A5B-9FA7C2AACFE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5423"/>
            <a:ext cx="5181600" cy="3451742"/>
          </a:xfrm>
          <a:prstGeom prst="rect">
            <a:avLst/>
          </a:prstGeom>
        </p:spPr>
      </p:pic>
    </p:spTree>
    <p:extLst>
      <p:ext uri="{BB962C8B-B14F-4D97-AF65-F5344CB8AC3E}">
        <p14:creationId xmlns:p14="http://schemas.microsoft.com/office/powerpoint/2010/main" val="96368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3398-A505-450B-8B16-5452D579ABE3}"/>
              </a:ext>
            </a:extLst>
          </p:cNvPr>
          <p:cNvSpPr>
            <a:spLocks noGrp="1"/>
          </p:cNvSpPr>
          <p:nvPr>
            <p:ph type="ctrTitle"/>
          </p:nvPr>
        </p:nvSpPr>
        <p:spPr>
          <a:xfrm>
            <a:off x="1524000" y="318053"/>
            <a:ext cx="9144000" cy="834886"/>
          </a:xfrm>
        </p:spPr>
        <p:txBody>
          <a:bodyPr>
            <a:normAutofit fontScale="90000"/>
          </a:bodyPr>
          <a:lstStyle/>
          <a:p>
            <a:r>
              <a:rPr lang="en-US" dirty="0">
                <a:solidFill>
                  <a:srgbClr val="C00000"/>
                </a:solidFill>
              </a:rPr>
              <a:t>Safe Schools Plan</a:t>
            </a:r>
          </a:p>
        </p:txBody>
      </p:sp>
      <p:sp>
        <p:nvSpPr>
          <p:cNvPr id="3" name="Subtitle 2">
            <a:extLst>
              <a:ext uri="{FF2B5EF4-FFF2-40B4-BE49-F238E27FC236}">
                <a16:creationId xmlns:a16="http://schemas.microsoft.com/office/drawing/2014/main" id="{464CEFEF-EC1A-42A2-AA0C-5BB68B421BBB}"/>
              </a:ext>
            </a:extLst>
          </p:cNvPr>
          <p:cNvSpPr>
            <a:spLocks noGrp="1"/>
          </p:cNvSpPr>
          <p:nvPr>
            <p:ph type="subTitle" idx="1"/>
          </p:nvPr>
        </p:nvSpPr>
        <p:spPr>
          <a:xfrm>
            <a:off x="1524000" y="1908313"/>
            <a:ext cx="9144000" cy="4028661"/>
          </a:xfrm>
        </p:spPr>
        <p:txBody>
          <a:bodyPr>
            <a:normAutofit/>
          </a:bodyPr>
          <a:lstStyle/>
          <a:p>
            <a:r>
              <a:rPr lang="en-US" sz="4000" dirty="0"/>
              <a:t>Your school should have a Safe School Plan.  Would some of you please share some ideas?  What are you doing to keep your school safe?  Active shooter training?  CPR trained employees?</a:t>
            </a:r>
          </a:p>
        </p:txBody>
      </p:sp>
    </p:spTree>
    <p:extLst>
      <p:ext uri="{BB962C8B-B14F-4D97-AF65-F5344CB8AC3E}">
        <p14:creationId xmlns:p14="http://schemas.microsoft.com/office/powerpoint/2010/main" val="2201682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A9D7-E916-4BC7-8D17-0DBC6493BFB5}"/>
              </a:ext>
            </a:extLst>
          </p:cNvPr>
          <p:cNvSpPr>
            <a:spLocks noGrp="1"/>
          </p:cNvSpPr>
          <p:nvPr>
            <p:ph type="ctrTitle"/>
          </p:nvPr>
        </p:nvSpPr>
        <p:spPr/>
        <p:txBody>
          <a:bodyPr/>
          <a:lstStyle/>
          <a:p>
            <a:r>
              <a:rPr lang="en-US" dirty="0">
                <a:solidFill>
                  <a:srgbClr val="C00000"/>
                </a:solidFill>
              </a:rPr>
              <a:t>State Insurance Benefits</a:t>
            </a:r>
          </a:p>
        </p:txBody>
      </p:sp>
      <p:sp>
        <p:nvSpPr>
          <p:cNvPr id="3" name="Subtitle 2">
            <a:extLst>
              <a:ext uri="{FF2B5EF4-FFF2-40B4-BE49-F238E27FC236}">
                <a16:creationId xmlns:a16="http://schemas.microsoft.com/office/drawing/2014/main" id="{D7DB2A36-3BC9-46A0-A052-005871422DA4}"/>
              </a:ext>
            </a:extLst>
          </p:cNvPr>
          <p:cNvSpPr>
            <a:spLocks noGrp="1"/>
          </p:cNvSpPr>
          <p:nvPr>
            <p:ph type="subTitle" idx="1"/>
          </p:nvPr>
        </p:nvSpPr>
        <p:spPr/>
        <p:txBody>
          <a:bodyPr/>
          <a:lstStyle/>
          <a:p>
            <a:r>
              <a:rPr lang="en-US" dirty="0"/>
              <a:t>Public Employee Benefit Authority (PEBA)</a:t>
            </a:r>
          </a:p>
        </p:txBody>
      </p:sp>
    </p:spTree>
    <p:extLst>
      <p:ext uri="{BB962C8B-B14F-4D97-AF65-F5344CB8AC3E}">
        <p14:creationId xmlns:p14="http://schemas.microsoft.com/office/powerpoint/2010/main" val="536891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666C-FABB-4C33-AD27-0CD736C31037}"/>
              </a:ext>
            </a:extLst>
          </p:cNvPr>
          <p:cNvSpPr>
            <a:spLocks noGrp="1"/>
          </p:cNvSpPr>
          <p:nvPr>
            <p:ph type="ctrTitle"/>
          </p:nvPr>
        </p:nvSpPr>
        <p:spPr/>
        <p:txBody>
          <a:bodyPr>
            <a:noAutofit/>
          </a:bodyPr>
          <a:lstStyle/>
          <a:p>
            <a:r>
              <a:rPr lang="en-US" sz="2800" b="1" dirty="0"/>
              <a:t>PEBA manages insurance programs for South Carolina's public workforce. The largest program, the State Health Plan, is a self-funded health insurance plan. That means your premiums are not paid to an insurance company, but instead are held in a trust fund. Your claims and the Plan's administrative expenses are paid from this trust fund.</a:t>
            </a:r>
          </a:p>
        </p:txBody>
      </p:sp>
      <p:sp>
        <p:nvSpPr>
          <p:cNvPr id="3" name="Subtitle 2">
            <a:extLst>
              <a:ext uri="{FF2B5EF4-FFF2-40B4-BE49-F238E27FC236}">
                <a16:creationId xmlns:a16="http://schemas.microsoft.com/office/drawing/2014/main" id="{B3022E20-689D-47E5-BF71-F8659065039B}"/>
              </a:ext>
            </a:extLst>
          </p:cNvPr>
          <p:cNvSpPr>
            <a:spLocks noGrp="1"/>
          </p:cNvSpPr>
          <p:nvPr>
            <p:ph type="subTitle" idx="1"/>
          </p:nvPr>
        </p:nvSpPr>
        <p:spPr>
          <a:xfrm>
            <a:off x="1524000" y="3602037"/>
            <a:ext cx="9144000" cy="3050553"/>
          </a:xfrm>
        </p:spPr>
        <p:txBody>
          <a:bodyPr>
            <a:normAutofit/>
          </a:bodyPr>
          <a:lstStyle/>
          <a:p>
            <a:r>
              <a:rPr lang="en-US" dirty="0"/>
              <a:t>The best source for information is PEBA’s website at:</a:t>
            </a:r>
          </a:p>
          <a:p>
            <a:r>
              <a:rPr lang="en-US" dirty="0">
                <a:hlinkClick r:id="rId2"/>
              </a:rPr>
              <a:t>https://www.peba.sc.gov/insurance.html</a:t>
            </a:r>
            <a:endParaRPr lang="en-US" dirty="0"/>
          </a:p>
          <a:p>
            <a:endParaRPr lang="en-US" dirty="0"/>
          </a:p>
          <a:p>
            <a:r>
              <a:rPr lang="en-US" dirty="0"/>
              <a:t>There are links to the various forms and documents that will be used frequently on the Institute’s HR website.  It is always best to use the form linked to PEBA’s website when completing enrollment for a new employee to insure that the most current form is being used.</a:t>
            </a:r>
          </a:p>
        </p:txBody>
      </p:sp>
    </p:spTree>
    <p:extLst>
      <p:ext uri="{BB962C8B-B14F-4D97-AF65-F5344CB8AC3E}">
        <p14:creationId xmlns:p14="http://schemas.microsoft.com/office/powerpoint/2010/main" val="1501299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D652-CFF2-4F3B-BC2C-0FB08AD2DE27}"/>
              </a:ext>
            </a:extLst>
          </p:cNvPr>
          <p:cNvSpPr>
            <a:spLocks noGrp="1"/>
          </p:cNvSpPr>
          <p:nvPr>
            <p:ph type="title"/>
          </p:nvPr>
        </p:nvSpPr>
        <p:spPr/>
        <p:txBody>
          <a:bodyPr/>
          <a:lstStyle/>
          <a:p>
            <a:r>
              <a:rPr lang="en-US" dirty="0">
                <a:solidFill>
                  <a:srgbClr val="C00000"/>
                </a:solidFill>
              </a:rPr>
              <a:t>State Insurance Benefits Continued</a:t>
            </a:r>
          </a:p>
        </p:txBody>
      </p:sp>
      <p:sp>
        <p:nvSpPr>
          <p:cNvPr id="3" name="Content Placeholder 2">
            <a:extLst>
              <a:ext uri="{FF2B5EF4-FFF2-40B4-BE49-F238E27FC236}">
                <a16:creationId xmlns:a16="http://schemas.microsoft.com/office/drawing/2014/main" id="{6C44BC2C-66EF-49AD-8670-6436528C1B4D}"/>
              </a:ext>
            </a:extLst>
          </p:cNvPr>
          <p:cNvSpPr>
            <a:spLocks noGrp="1"/>
          </p:cNvSpPr>
          <p:nvPr>
            <p:ph idx="1"/>
          </p:nvPr>
        </p:nvSpPr>
        <p:spPr/>
        <p:txBody>
          <a:bodyPr>
            <a:normAutofit lnSpcReduction="10000"/>
          </a:bodyPr>
          <a:lstStyle/>
          <a:p>
            <a:pPr marL="0" indent="0">
              <a:buNone/>
            </a:pPr>
            <a:r>
              <a:rPr lang="en-US" dirty="0"/>
              <a:t>Eligibility</a:t>
            </a:r>
          </a:p>
          <a:p>
            <a:r>
              <a:rPr lang="en-US" dirty="0"/>
              <a:t>All full-time employees, which are those working 30 hours or more a week are eligible and must be offered coverage.</a:t>
            </a:r>
          </a:p>
          <a:p>
            <a:r>
              <a:rPr lang="en-US" dirty="0"/>
              <a:t>All part-time teachers working at least 15 hours or more a week are eligible and must be offered coverage.</a:t>
            </a:r>
          </a:p>
          <a:p>
            <a:r>
              <a:rPr lang="en-US" dirty="0"/>
              <a:t>Their spouses and children (limited to certain coverages for certain ages) are eligible for coverage.</a:t>
            </a:r>
          </a:p>
          <a:p>
            <a:endParaRPr lang="en-US" dirty="0"/>
          </a:p>
          <a:p>
            <a:pPr marL="0" indent="0">
              <a:buNone/>
            </a:pPr>
            <a:r>
              <a:rPr lang="en-US" dirty="0"/>
              <a:t>EVERY ELIGIBLE EMPLOYEE MUST COMPLETE A NOTICE OF ELECTION FORM, EVEN IF THEY ARE JUST REFUSING ALL COVERAGE!</a:t>
            </a:r>
          </a:p>
        </p:txBody>
      </p:sp>
    </p:spTree>
    <p:extLst>
      <p:ext uri="{BB962C8B-B14F-4D97-AF65-F5344CB8AC3E}">
        <p14:creationId xmlns:p14="http://schemas.microsoft.com/office/powerpoint/2010/main" val="635474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37E9-2EE2-4A4E-9E53-4E8DA2ACF518}"/>
              </a:ext>
            </a:extLst>
          </p:cNvPr>
          <p:cNvSpPr>
            <a:spLocks noGrp="1"/>
          </p:cNvSpPr>
          <p:nvPr>
            <p:ph type="ctrTitle"/>
          </p:nvPr>
        </p:nvSpPr>
        <p:spPr>
          <a:xfrm>
            <a:off x="1524000" y="344557"/>
            <a:ext cx="9144000" cy="821634"/>
          </a:xfrm>
        </p:spPr>
        <p:txBody>
          <a:bodyPr>
            <a:normAutofit fontScale="90000"/>
          </a:bodyPr>
          <a:lstStyle/>
          <a:p>
            <a:r>
              <a:rPr lang="en-US" dirty="0">
                <a:solidFill>
                  <a:srgbClr val="C00000"/>
                </a:solidFill>
              </a:rPr>
              <a:t>PEBA Insurance Forms</a:t>
            </a:r>
          </a:p>
        </p:txBody>
      </p:sp>
      <p:sp>
        <p:nvSpPr>
          <p:cNvPr id="3" name="Subtitle 2">
            <a:extLst>
              <a:ext uri="{FF2B5EF4-FFF2-40B4-BE49-F238E27FC236}">
                <a16:creationId xmlns:a16="http://schemas.microsoft.com/office/drawing/2014/main" id="{74CD0923-945E-43E0-B850-71C205311035}"/>
              </a:ext>
            </a:extLst>
          </p:cNvPr>
          <p:cNvSpPr>
            <a:spLocks noGrp="1"/>
          </p:cNvSpPr>
          <p:nvPr>
            <p:ph type="subTitle" idx="1"/>
          </p:nvPr>
        </p:nvSpPr>
        <p:spPr>
          <a:xfrm>
            <a:off x="318051" y="1338469"/>
            <a:ext cx="11635409" cy="5300869"/>
          </a:xfrm>
        </p:spPr>
        <p:txBody>
          <a:bodyPr>
            <a:normAutofit/>
          </a:bodyPr>
          <a:lstStyle/>
          <a:p>
            <a:r>
              <a:rPr lang="en-US" dirty="0"/>
              <a:t>The most commonly used forms and documents are listed below:</a:t>
            </a:r>
          </a:p>
          <a:p>
            <a:pPr algn="l"/>
            <a:r>
              <a:rPr lang="en-US" dirty="0"/>
              <a:t>Active Notice of Election (For Full-Time Employees): </a:t>
            </a:r>
            <a:r>
              <a:rPr lang="en-US" dirty="0">
                <a:hlinkClick r:id="rId2"/>
              </a:rPr>
              <a:t>https://www.peba.sc.gov/assets/activenoe.pdf</a:t>
            </a:r>
            <a:endParaRPr lang="en-US" dirty="0"/>
          </a:p>
          <a:p>
            <a:pPr algn="l"/>
            <a:r>
              <a:rPr lang="en-US" dirty="0"/>
              <a:t>Active Part-Time Teachers Notice of Election: </a:t>
            </a:r>
            <a:r>
              <a:rPr lang="en-US" dirty="0">
                <a:hlinkClick r:id="rId3"/>
              </a:rPr>
              <a:t>https://www.peba.sc.gov/assets/parttimenoe.pdf</a:t>
            </a:r>
            <a:endParaRPr lang="en-US" dirty="0"/>
          </a:p>
          <a:p>
            <a:pPr algn="l"/>
            <a:r>
              <a:rPr lang="en-US" dirty="0"/>
              <a:t>Tobacco Certification Form:  </a:t>
            </a:r>
            <a:r>
              <a:rPr lang="en-US" dirty="0">
                <a:hlinkClick r:id="rId4"/>
              </a:rPr>
              <a:t>https://www.peba.sc.gov/assets/tobaccouse.pdf</a:t>
            </a:r>
            <a:endParaRPr lang="en-US" dirty="0"/>
          </a:p>
          <a:p>
            <a:pPr algn="l"/>
            <a:r>
              <a:rPr lang="en-US" dirty="0"/>
              <a:t>Premiums for Full-Time Employees: </a:t>
            </a:r>
            <a:r>
              <a:rPr lang="en-US" dirty="0">
                <a:hlinkClick r:id="rId5"/>
              </a:rPr>
              <a:t>https://www.peba.sc.gov/assets/activemonthlypremiums.pdf</a:t>
            </a:r>
            <a:endParaRPr lang="en-US" dirty="0"/>
          </a:p>
          <a:p>
            <a:pPr algn="l"/>
            <a:r>
              <a:rPr lang="en-US" dirty="0"/>
              <a:t>Premiums for Part-Time Teachers: </a:t>
            </a:r>
            <a:r>
              <a:rPr lang="en-US" dirty="0">
                <a:hlinkClick r:id="rId6"/>
              </a:rPr>
              <a:t>https://www.peba.sc.gov/assets/parttimeteachersmonthlypremiums.pdf</a:t>
            </a:r>
            <a:endParaRPr lang="en-US" dirty="0"/>
          </a:p>
          <a:p>
            <a:pPr algn="l"/>
            <a:r>
              <a:rPr lang="en-US" dirty="0"/>
              <a:t>2018 Insurance Benefits Guide: </a:t>
            </a:r>
            <a:r>
              <a:rPr lang="en-US" dirty="0">
                <a:hlinkClick r:id="rId7"/>
              </a:rPr>
              <a:t>https://www.peba.sc.gov/assets/2018ibg.pdf</a:t>
            </a:r>
            <a:endParaRPr lang="en-US" dirty="0"/>
          </a:p>
          <a:p>
            <a:pPr algn="l"/>
            <a:r>
              <a:rPr lang="en-US" dirty="0"/>
              <a:t>Insurance Summary:  </a:t>
            </a:r>
            <a:r>
              <a:rPr lang="en-US" dirty="0">
                <a:hlinkClick r:id="rId8"/>
              </a:rPr>
              <a:t>https://www.peba.sc.gov/assets/insurancesummary.pdf</a:t>
            </a:r>
            <a:endParaRPr lang="en-US" dirty="0"/>
          </a:p>
          <a:p>
            <a:pPr algn="l"/>
            <a:endParaRPr lang="en-US" dirty="0"/>
          </a:p>
        </p:txBody>
      </p:sp>
    </p:spTree>
    <p:extLst>
      <p:ext uri="{BB962C8B-B14F-4D97-AF65-F5344CB8AC3E}">
        <p14:creationId xmlns:p14="http://schemas.microsoft.com/office/powerpoint/2010/main" val="3304444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A766-B7CF-418C-ADDE-5FE349EB152D}"/>
              </a:ext>
            </a:extLst>
          </p:cNvPr>
          <p:cNvSpPr>
            <a:spLocks noGrp="1"/>
          </p:cNvSpPr>
          <p:nvPr>
            <p:ph type="ctrTitle"/>
          </p:nvPr>
        </p:nvSpPr>
        <p:spPr>
          <a:xfrm>
            <a:off x="1524000" y="265043"/>
            <a:ext cx="9144000" cy="781879"/>
          </a:xfrm>
        </p:spPr>
        <p:txBody>
          <a:bodyPr>
            <a:normAutofit fontScale="90000"/>
          </a:bodyPr>
          <a:lstStyle/>
          <a:p>
            <a:r>
              <a:rPr lang="en-US" dirty="0">
                <a:solidFill>
                  <a:srgbClr val="C00000"/>
                </a:solidFill>
              </a:rPr>
              <a:t>PEBA Presentations</a:t>
            </a:r>
          </a:p>
        </p:txBody>
      </p:sp>
      <p:sp>
        <p:nvSpPr>
          <p:cNvPr id="3" name="Subtitle 2">
            <a:extLst>
              <a:ext uri="{FF2B5EF4-FFF2-40B4-BE49-F238E27FC236}">
                <a16:creationId xmlns:a16="http://schemas.microsoft.com/office/drawing/2014/main" id="{EAA51314-9461-4E26-A918-702179D9F343}"/>
              </a:ext>
            </a:extLst>
          </p:cNvPr>
          <p:cNvSpPr>
            <a:spLocks noGrp="1"/>
          </p:cNvSpPr>
          <p:nvPr>
            <p:ph type="subTitle" idx="1"/>
          </p:nvPr>
        </p:nvSpPr>
        <p:spPr>
          <a:xfrm>
            <a:off x="1524000" y="1179443"/>
            <a:ext cx="9144000" cy="5473148"/>
          </a:xfrm>
        </p:spPr>
        <p:txBody>
          <a:bodyPr>
            <a:normAutofit fontScale="92500" lnSpcReduction="10000"/>
          </a:bodyPr>
          <a:lstStyle/>
          <a:p>
            <a:pPr algn="l"/>
            <a:r>
              <a:rPr lang="en-US" dirty="0"/>
              <a:t>PEBA has training options for presenting information to employees regarding their insurance choices.  </a:t>
            </a:r>
          </a:p>
          <a:p>
            <a:pPr algn="l"/>
            <a:endParaRPr lang="en-US" dirty="0"/>
          </a:p>
          <a:p>
            <a:pPr marL="342900" indent="-342900" algn="l">
              <a:buFont typeface="Arial" panose="020B0604020202020204" pitchFamily="34" charset="0"/>
              <a:buChar char="•"/>
            </a:pPr>
            <a:r>
              <a:rPr lang="en-US" dirty="0"/>
              <a:t>2018 Insurance Orientation and Education</a:t>
            </a:r>
          </a:p>
          <a:p>
            <a:pPr algn="l"/>
            <a:endParaRPr lang="en-US" dirty="0"/>
          </a:p>
          <a:p>
            <a:pPr marL="342900" indent="-342900" algn="l">
              <a:buFont typeface="Arial" panose="020B0604020202020204" pitchFamily="34" charset="0"/>
              <a:buChar char="•"/>
            </a:pPr>
            <a:r>
              <a:rPr lang="en-US" dirty="0"/>
              <a:t>2018 Health and wellness: Your benefits resources</a:t>
            </a:r>
          </a:p>
          <a:p>
            <a:pPr algn="l"/>
            <a:endParaRPr lang="en-US" dirty="0"/>
          </a:p>
          <a:p>
            <a:pPr algn="l"/>
            <a:r>
              <a:rPr lang="en-US" dirty="0"/>
              <a:t>Both PowerPoint presentations are located here:  </a:t>
            </a:r>
            <a:r>
              <a:rPr lang="en-US" dirty="0">
                <a:hlinkClick r:id="rId2"/>
              </a:rPr>
              <a:t>https://www.peba.sc.gov/iresources.html</a:t>
            </a:r>
            <a:endParaRPr lang="en-US" dirty="0"/>
          </a:p>
          <a:p>
            <a:pPr algn="l"/>
            <a:endParaRPr lang="en-US" dirty="0"/>
          </a:p>
          <a:p>
            <a:pPr algn="l"/>
            <a:r>
              <a:rPr lang="en-US" dirty="0"/>
              <a:t>Additional Perks for our insurance can be found at:</a:t>
            </a:r>
          </a:p>
          <a:p>
            <a:pPr algn="l"/>
            <a:r>
              <a:rPr lang="en-US" dirty="0">
                <a:hlinkClick r:id="rId3"/>
              </a:rPr>
              <a:t>https://www.southcarolinablues.com/web/nonsecure/sc/Member+Home/Member+Perks/</a:t>
            </a:r>
            <a:r>
              <a:rPr lang="en-US" dirty="0"/>
              <a:t> and</a:t>
            </a:r>
          </a:p>
          <a:p>
            <a:pPr algn="l"/>
            <a:r>
              <a:rPr lang="en-US" dirty="0">
                <a:hlinkClick r:id="rId4"/>
              </a:rPr>
              <a:t>https://www.southcarolinablues.com/web/nonsecure/sc/Member+Home/Live+Healthy/</a:t>
            </a:r>
            <a:endParaRPr lang="en-US"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159995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5BA0-8E3B-4E47-BFE6-B45A78522637}"/>
              </a:ext>
            </a:extLst>
          </p:cNvPr>
          <p:cNvSpPr>
            <a:spLocks noGrp="1"/>
          </p:cNvSpPr>
          <p:nvPr>
            <p:ph type="title"/>
          </p:nvPr>
        </p:nvSpPr>
        <p:spPr/>
        <p:txBody>
          <a:bodyPr/>
          <a:lstStyle/>
          <a:p>
            <a:r>
              <a:rPr lang="en-US" dirty="0">
                <a:solidFill>
                  <a:srgbClr val="C00000"/>
                </a:solidFill>
              </a:rPr>
              <a:t>Things to Remember</a:t>
            </a:r>
          </a:p>
        </p:txBody>
      </p:sp>
      <p:sp>
        <p:nvSpPr>
          <p:cNvPr id="3" name="Content Placeholder 2">
            <a:extLst>
              <a:ext uri="{FF2B5EF4-FFF2-40B4-BE49-F238E27FC236}">
                <a16:creationId xmlns:a16="http://schemas.microsoft.com/office/drawing/2014/main" id="{DCA5EA99-935B-475F-B19F-6BC150538740}"/>
              </a:ext>
            </a:extLst>
          </p:cNvPr>
          <p:cNvSpPr>
            <a:spLocks noGrp="1"/>
          </p:cNvSpPr>
          <p:nvPr>
            <p:ph idx="1"/>
          </p:nvPr>
        </p:nvSpPr>
        <p:spPr>
          <a:xfrm>
            <a:off x="838200" y="1338470"/>
            <a:ext cx="10515600" cy="4838493"/>
          </a:xfrm>
        </p:spPr>
        <p:txBody>
          <a:bodyPr>
            <a:normAutofit fontScale="85000" lnSpcReduction="20000"/>
          </a:bodyPr>
          <a:lstStyle/>
          <a:p>
            <a:pPr marL="0" indent="0">
              <a:buNone/>
            </a:pPr>
            <a:r>
              <a:rPr lang="en-US" dirty="0"/>
              <a:t>When helping new employees with their insurance enrollments, be sure to remember the following:</a:t>
            </a:r>
          </a:p>
          <a:p>
            <a:r>
              <a:rPr lang="en-US" dirty="0"/>
              <a:t>No corrections or markings of any kind will be accepted on the Notice of Election forms</a:t>
            </a:r>
          </a:p>
          <a:p>
            <a:r>
              <a:rPr lang="en-US" dirty="0"/>
              <a:t>All employees enrolling in health coverage must also complete a tobacco certification form</a:t>
            </a:r>
          </a:p>
          <a:p>
            <a:r>
              <a:rPr lang="en-US" dirty="0"/>
              <a:t>If insuring a spouse, they must have a copy of their marriage license or affidavit of common-law marriage</a:t>
            </a:r>
          </a:p>
          <a:p>
            <a:r>
              <a:rPr lang="en-US" dirty="0"/>
              <a:t>If insuring children, they must have copies of the children’s long-form birth certificates.  No other documents are accepted</a:t>
            </a:r>
          </a:p>
          <a:p>
            <a:r>
              <a:rPr lang="en-US" dirty="0"/>
              <a:t>New enrollees may select up to three times their salary for Optional Life in increments of $10,000</a:t>
            </a:r>
          </a:p>
          <a:p>
            <a:r>
              <a:rPr lang="en-US" dirty="0"/>
              <a:t>New enrollees may select either $10,000 or $20,000 in Dependent Life Spouse coverage.  Those are the only two options when they initially enroll.  They may apply for more with additional paperwork</a:t>
            </a:r>
          </a:p>
        </p:txBody>
      </p:sp>
    </p:spTree>
    <p:extLst>
      <p:ext uri="{BB962C8B-B14F-4D97-AF65-F5344CB8AC3E}">
        <p14:creationId xmlns:p14="http://schemas.microsoft.com/office/powerpoint/2010/main" val="1089642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889A-3B32-4E00-9A84-DD755FD1B025}"/>
              </a:ext>
            </a:extLst>
          </p:cNvPr>
          <p:cNvSpPr>
            <a:spLocks noGrp="1"/>
          </p:cNvSpPr>
          <p:nvPr>
            <p:ph type="title"/>
          </p:nvPr>
        </p:nvSpPr>
        <p:spPr/>
        <p:txBody>
          <a:bodyPr/>
          <a:lstStyle/>
          <a:p>
            <a:r>
              <a:rPr lang="en-US" dirty="0">
                <a:solidFill>
                  <a:srgbClr val="C00000"/>
                </a:solidFill>
              </a:rPr>
              <a:t>Insurance for Transfers</a:t>
            </a:r>
          </a:p>
        </p:txBody>
      </p:sp>
      <p:sp>
        <p:nvSpPr>
          <p:cNvPr id="3" name="Content Placeholder 2">
            <a:extLst>
              <a:ext uri="{FF2B5EF4-FFF2-40B4-BE49-F238E27FC236}">
                <a16:creationId xmlns:a16="http://schemas.microsoft.com/office/drawing/2014/main" id="{028C2808-ED99-4E3C-BF35-4D5FBA1ED2D6}"/>
              </a:ext>
            </a:extLst>
          </p:cNvPr>
          <p:cNvSpPr>
            <a:spLocks noGrp="1"/>
          </p:cNvSpPr>
          <p:nvPr>
            <p:ph idx="1"/>
          </p:nvPr>
        </p:nvSpPr>
        <p:spPr/>
        <p:txBody>
          <a:bodyPr>
            <a:normAutofit fontScale="92500" lnSpcReduction="10000"/>
          </a:bodyPr>
          <a:lstStyle/>
          <a:p>
            <a:r>
              <a:rPr lang="en-US" dirty="0"/>
              <a:t>Employees that are transferring from another school district or state entity need to contact their former employer and tell them to transfer their benefits to your Group #.  </a:t>
            </a:r>
          </a:p>
          <a:p>
            <a:r>
              <a:rPr lang="en-US" dirty="0"/>
              <a:t>The former employer will normally send information to the HR office of the new district when they make the transfer, but this may be confusing now that you each have your own Group #, so if you do receive coverage information for an employee, please be sure to forward it to the Institute’s HR office.</a:t>
            </a:r>
          </a:p>
          <a:p>
            <a:r>
              <a:rPr lang="en-US" dirty="0"/>
              <a:t>After the former employer has entered the transfer information in PEBA’s system, I will go in and accept the transfer.  I need the employee’s SSN, date of hire, annual salary, and email address.  The employee will then log on at </a:t>
            </a:r>
            <a:r>
              <a:rPr lang="en-US" dirty="0" err="1"/>
              <a:t>MyBenefits</a:t>
            </a:r>
            <a:r>
              <a:rPr lang="en-US" dirty="0"/>
              <a:t> and acknowledge the change and then I can finalize it.</a:t>
            </a:r>
          </a:p>
        </p:txBody>
      </p:sp>
    </p:spTree>
    <p:extLst>
      <p:ext uri="{BB962C8B-B14F-4D97-AF65-F5344CB8AC3E}">
        <p14:creationId xmlns:p14="http://schemas.microsoft.com/office/powerpoint/2010/main" val="208387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1E42-D237-4E63-BB14-8B3B893E30FA}"/>
              </a:ext>
            </a:extLst>
          </p:cNvPr>
          <p:cNvSpPr>
            <a:spLocks noGrp="1"/>
          </p:cNvSpPr>
          <p:nvPr>
            <p:ph type="title"/>
          </p:nvPr>
        </p:nvSpPr>
        <p:spPr/>
        <p:txBody>
          <a:bodyPr/>
          <a:lstStyle/>
          <a:p>
            <a:r>
              <a:rPr lang="en-US" dirty="0">
                <a:solidFill>
                  <a:srgbClr val="C00000"/>
                </a:solidFill>
              </a:rPr>
              <a:t>Insurance and </a:t>
            </a:r>
            <a:r>
              <a:rPr lang="en-US" dirty="0" err="1">
                <a:solidFill>
                  <a:srgbClr val="C00000"/>
                </a:solidFill>
              </a:rPr>
              <a:t>MoneyPlus</a:t>
            </a:r>
            <a:r>
              <a:rPr lang="en-US" dirty="0">
                <a:solidFill>
                  <a:srgbClr val="C00000"/>
                </a:solidFill>
              </a:rPr>
              <a:t> Billing Statements</a:t>
            </a:r>
          </a:p>
        </p:txBody>
      </p:sp>
      <p:sp>
        <p:nvSpPr>
          <p:cNvPr id="3" name="Content Placeholder 2">
            <a:extLst>
              <a:ext uri="{FF2B5EF4-FFF2-40B4-BE49-F238E27FC236}">
                <a16:creationId xmlns:a16="http://schemas.microsoft.com/office/drawing/2014/main" id="{55A299B6-43AE-4A2C-9B9D-DA886D758878}"/>
              </a:ext>
            </a:extLst>
          </p:cNvPr>
          <p:cNvSpPr>
            <a:spLocks noGrp="1"/>
          </p:cNvSpPr>
          <p:nvPr>
            <p:ph idx="1"/>
          </p:nvPr>
        </p:nvSpPr>
        <p:spPr/>
        <p:txBody>
          <a:bodyPr>
            <a:normAutofit fontScale="85000" lnSpcReduction="20000"/>
          </a:bodyPr>
          <a:lstStyle/>
          <a:p>
            <a:pPr marL="0" indent="0">
              <a:buNone/>
            </a:pPr>
            <a:r>
              <a:rPr lang="en-US" dirty="0"/>
              <a:t>Each month when your funding arrives, the cost of your insurance and </a:t>
            </a:r>
            <a:r>
              <a:rPr lang="en-US" dirty="0" err="1"/>
              <a:t>MoneyPlus</a:t>
            </a:r>
            <a:r>
              <a:rPr lang="en-US" dirty="0"/>
              <a:t> items will be deducted from your funding before you receive it.  You and/or your accountant will be sent detailed lists showing the amounts for each employee’s insurance choices and the amounts for any </a:t>
            </a:r>
            <a:r>
              <a:rPr lang="en-US" dirty="0" err="1"/>
              <a:t>MoneyPlus</a:t>
            </a:r>
            <a:r>
              <a:rPr lang="en-US" dirty="0"/>
              <a:t> accounts, so you will have the documentation for the deductions.  Keep in mind that the billing sometimes runs a month or two behind depending on when the information hits their billing cycle.</a:t>
            </a:r>
          </a:p>
          <a:p>
            <a:pPr marL="0" indent="0">
              <a:buNone/>
            </a:pPr>
            <a:endParaRPr lang="en-US" dirty="0"/>
          </a:p>
          <a:p>
            <a:pPr marL="0" indent="0">
              <a:buNone/>
            </a:pPr>
            <a:r>
              <a:rPr lang="en-US" dirty="0"/>
              <a:t>The </a:t>
            </a:r>
            <a:r>
              <a:rPr lang="en-US" dirty="0" err="1"/>
              <a:t>MoneyPlus</a:t>
            </a:r>
            <a:r>
              <a:rPr lang="en-US" dirty="0"/>
              <a:t> deductions may include the following:</a:t>
            </a:r>
          </a:p>
          <a:p>
            <a:r>
              <a:rPr lang="en-US" dirty="0"/>
              <a:t>The administrative fee for pretax premiums</a:t>
            </a:r>
          </a:p>
          <a:p>
            <a:r>
              <a:rPr lang="en-US" dirty="0"/>
              <a:t>Medical Spending Accounts</a:t>
            </a:r>
          </a:p>
          <a:p>
            <a:r>
              <a:rPr lang="en-US" dirty="0"/>
              <a:t>Health Savings Accounts</a:t>
            </a:r>
          </a:p>
          <a:p>
            <a:r>
              <a:rPr lang="en-US" dirty="0"/>
              <a:t>Dependent Care Spending Accounts</a:t>
            </a:r>
          </a:p>
        </p:txBody>
      </p:sp>
    </p:spTree>
    <p:extLst>
      <p:ext uri="{BB962C8B-B14F-4D97-AF65-F5344CB8AC3E}">
        <p14:creationId xmlns:p14="http://schemas.microsoft.com/office/powerpoint/2010/main" val="2168372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33EF-1FED-4E97-8113-B35E92B22BF5}"/>
              </a:ext>
            </a:extLst>
          </p:cNvPr>
          <p:cNvSpPr>
            <a:spLocks noGrp="1"/>
          </p:cNvSpPr>
          <p:nvPr>
            <p:ph type="title"/>
          </p:nvPr>
        </p:nvSpPr>
        <p:spPr/>
        <p:txBody>
          <a:bodyPr/>
          <a:lstStyle/>
          <a:p>
            <a:r>
              <a:rPr lang="en-US" dirty="0">
                <a:solidFill>
                  <a:srgbClr val="C00000"/>
                </a:solidFill>
              </a:rPr>
              <a:t>Questions or Comments</a:t>
            </a:r>
          </a:p>
        </p:txBody>
      </p:sp>
      <p:sp>
        <p:nvSpPr>
          <p:cNvPr id="3" name="Content Placeholder 2">
            <a:extLst>
              <a:ext uri="{FF2B5EF4-FFF2-40B4-BE49-F238E27FC236}">
                <a16:creationId xmlns:a16="http://schemas.microsoft.com/office/drawing/2014/main" id="{02C12B09-0510-4445-9930-B687CDC24472}"/>
              </a:ext>
            </a:extLst>
          </p:cNvPr>
          <p:cNvSpPr>
            <a:spLocks noGrp="1"/>
          </p:cNvSpPr>
          <p:nvPr>
            <p:ph idx="1"/>
          </p:nvPr>
        </p:nvSpPr>
        <p:spPr>
          <a:xfrm>
            <a:off x="838200" y="3339547"/>
            <a:ext cx="10515600" cy="2266123"/>
          </a:xfrm>
        </p:spPr>
        <p:txBody>
          <a:bodyPr>
            <a:normAutofit/>
          </a:bodyPr>
          <a:lstStyle/>
          <a:p>
            <a:pPr marL="0" indent="0" algn="ctr">
              <a:buNone/>
            </a:pPr>
            <a:r>
              <a:rPr lang="en-US" sz="6600" b="1" dirty="0"/>
              <a:t>???????????????</a:t>
            </a:r>
          </a:p>
        </p:txBody>
      </p:sp>
    </p:spTree>
    <p:extLst>
      <p:ext uri="{BB962C8B-B14F-4D97-AF65-F5344CB8AC3E}">
        <p14:creationId xmlns:p14="http://schemas.microsoft.com/office/powerpoint/2010/main" val="186467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0FDE-3A3E-4A08-918C-FFD448B67CD1}"/>
              </a:ext>
            </a:extLst>
          </p:cNvPr>
          <p:cNvSpPr>
            <a:spLocks noGrp="1"/>
          </p:cNvSpPr>
          <p:nvPr>
            <p:ph type="title"/>
          </p:nvPr>
        </p:nvSpPr>
        <p:spPr/>
        <p:txBody>
          <a:bodyPr/>
          <a:lstStyle/>
          <a:p>
            <a:r>
              <a:rPr lang="en-US" dirty="0">
                <a:solidFill>
                  <a:srgbClr val="C00000"/>
                </a:solidFill>
              </a:rPr>
              <a:t>Dr. Robert Gustafson</a:t>
            </a:r>
          </a:p>
        </p:txBody>
      </p:sp>
      <p:sp>
        <p:nvSpPr>
          <p:cNvPr id="4" name="Content Placeholder 3">
            <a:extLst>
              <a:ext uri="{FF2B5EF4-FFF2-40B4-BE49-F238E27FC236}">
                <a16:creationId xmlns:a16="http://schemas.microsoft.com/office/drawing/2014/main" id="{09A2D755-87B4-476A-A31E-BB687EB3FCAE}"/>
              </a:ext>
            </a:extLst>
          </p:cNvPr>
          <p:cNvSpPr>
            <a:spLocks noGrp="1"/>
          </p:cNvSpPr>
          <p:nvPr>
            <p:ph sz="half" idx="2"/>
          </p:nvPr>
        </p:nvSpPr>
        <p:spPr/>
        <p:txBody>
          <a:bodyPr>
            <a:normAutofit fontScale="92500" lnSpcReduction="20000"/>
          </a:bodyPr>
          <a:lstStyle/>
          <a:p>
            <a:r>
              <a:rPr lang="en-US" dirty="0"/>
              <a:t>17</a:t>
            </a:r>
            <a:r>
              <a:rPr lang="en-US" baseline="30000" dirty="0"/>
              <a:t>th</a:t>
            </a:r>
            <a:r>
              <a:rPr lang="en-US" dirty="0"/>
              <a:t> President of Erskine College</a:t>
            </a:r>
          </a:p>
          <a:p>
            <a:r>
              <a:rPr lang="en-US" dirty="0"/>
              <a:t>Board Chair, The Charter Institute at Erskine</a:t>
            </a:r>
          </a:p>
          <a:p>
            <a:r>
              <a:rPr lang="en-US" dirty="0"/>
              <a:t>Head of School at the Stony Brook School for fifteen (15) years</a:t>
            </a:r>
          </a:p>
          <a:p>
            <a:r>
              <a:rPr lang="en-US" dirty="0"/>
              <a:t>Head of School at Jackson Preparatory School in Jackson, MS for five (5) years</a:t>
            </a:r>
          </a:p>
          <a:p>
            <a:r>
              <a:rPr lang="en-US" dirty="0"/>
              <a:t>Graduate of: </a:t>
            </a:r>
          </a:p>
          <a:p>
            <a:pPr lvl="1"/>
            <a:r>
              <a:rPr lang="en-US" dirty="0"/>
              <a:t>University of Virginia</a:t>
            </a:r>
          </a:p>
          <a:p>
            <a:pPr lvl="1"/>
            <a:r>
              <a:rPr lang="en-US" dirty="0"/>
              <a:t>Gordon-Conwell</a:t>
            </a:r>
          </a:p>
          <a:p>
            <a:pPr lvl="1"/>
            <a:r>
              <a:rPr lang="en-US" dirty="0"/>
              <a:t>Columbia University Teachers College</a:t>
            </a:r>
          </a:p>
          <a:p>
            <a:pPr lvl="1"/>
            <a:r>
              <a:rPr lang="en-US" dirty="0"/>
              <a:t>Erskine Theological Seminary</a:t>
            </a:r>
          </a:p>
          <a:p>
            <a:endParaRPr lang="en-US" dirty="0"/>
          </a:p>
        </p:txBody>
      </p:sp>
      <p:pic>
        <p:nvPicPr>
          <p:cNvPr id="5" name="Content Placeholder 4">
            <a:extLst>
              <a:ext uri="{FF2B5EF4-FFF2-40B4-BE49-F238E27FC236}">
                <a16:creationId xmlns:a16="http://schemas.microsoft.com/office/drawing/2014/main" id="{AC05E1AB-9576-48D6-97D0-73F7E0E873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5733" y="1825625"/>
            <a:ext cx="3766534" cy="4351338"/>
          </a:xfrm>
          <a:prstGeom prst="rect">
            <a:avLst/>
          </a:prstGeom>
        </p:spPr>
      </p:pic>
    </p:spTree>
    <p:extLst>
      <p:ext uri="{BB962C8B-B14F-4D97-AF65-F5344CB8AC3E}">
        <p14:creationId xmlns:p14="http://schemas.microsoft.com/office/powerpoint/2010/main" val="3290197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DB31-7FB5-4C5B-BA53-321523B622D0}"/>
              </a:ext>
            </a:extLst>
          </p:cNvPr>
          <p:cNvSpPr>
            <a:spLocks noGrp="1"/>
          </p:cNvSpPr>
          <p:nvPr>
            <p:ph type="title"/>
          </p:nvPr>
        </p:nvSpPr>
        <p:spPr>
          <a:xfrm>
            <a:off x="838200" y="365125"/>
            <a:ext cx="10515600" cy="5889901"/>
          </a:xfrm>
        </p:spPr>
        <p:txBody>
          <a:bodyPr>
            <a:normAutofit/>
          </a:bodyPr>
          <a:lstStyle/>
          <a:p>
            <a:r>
              <a:rPr lang="en-US" sz="8000" b="1"/>
              <a:t>Thank you </a:t>
            </a:r>
            <a:r>
              <a:rPr lang="en-US" sz="8000" b="1" dirty="0"/>
              <a:t>for coming</a:t>
            </a:r>
            <a:r>
              <a:rPr lang="en-US" sz="8000" b="1"/>
              <a:t>!  </a:t>
            </a:r>
            <a:br>
              <a:rPr lang="en-US" sz="8000" b="1"/>
            </a:br>
            <a:r>
              <a:rPr lang="en-US" sz="8000" b="1"/>
              <a:t>I </a:t>
            </a:r>
            <a:r>
              <a:rPr lang="en-US" sz="8000" b="1" dirty="0"/>
              <a:t>hope this helps!</a:t>
            </a:r>
          </a:p>
        </p:txBody>
      </p:sp>
    </p:spTree>
    <p:extLst>
      <p:ext uri="{BB962C8B-B14F-4D97-AF65-F5344CB8AC3E}">
        <p14:creationId xmlns:p14="http://schemas.microsoft.com/office/powerpoint/2010/main" val="381306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28F4-A5C2-4E20-8DCF-949CAC08829C}"/>
              </a:ext>
            </a:extLst>
          </p:cNvPr>
          <p:cNvSpPr>
            <a:spLocks noGrp="1"/>
          </p:cNvSpPr>
          <p:nvPr>
            <p:ph type="ctrTitle"/>
          </p:nvPr>
        </p:nvSpPr>
        <p:spPr>
          <a:xfrm>
            <a:off x="1524000" y="1122363"/>
            <a:ext cx="9144000" cy="1033008"/>
          </a:xfrm>
        </p:spPr>
        <p:txBody>
          <a:bodyPr/>
          <a:lstStyle/>
          <a:p>
            <a:r>
              <a:rPr lang="en-US" dirty="0">
                <a:solidFill>
                  <a:srgbClr val="C00000"/>
                </a:solidFill>
              </a:rPr>
              <a:t>Charter Institute Mission</a:t>
            </a:r>
          </a:p>
        </p:txBody>
      </p:sp>
      <p:sp>
        <p:nvSpPr>
          <p:cNvPr id="3" name="Subtitle 2">
            <a:extLst>
              <a:ext uri="{FF2B5EF4-FFF2-40B4-BE49-F238E27FC236}">
                <a16:creationId xmlns:a16="http://schemas.microsoft.com/office/drawing/2014/main" id="{F31D9E6C-56A2-48A1-9614-3168DC439944}"/>
              </a:ext>
            </a:extLst>
          </p:cNvPr>
          <p:cNvSpPr>
            <a:spLocks noGrp="1"/>
          </p:cNvSpPr>
          <p:nvPr>
            <p:ph type="subTitle" idx="1"/>
          </p:nvPr>
        </p:nvSpPr>
        <p:spPr>
          <a:xfrm>
            <a:off x="1524000" y="2329543"/>
            <a:ext cx="9144000" cy="4267199"/>
          </a:xfrm>
        </p:spPr>
        <p:txBody>
          <a:bodyPr/>
          <a:lstStyle/>
          <a:p>
            <a:r>
              <a:rPr lang="en-US" sz="4000" dirty="0"/>
              <a:t>To empower families and local communities through the establishment and competent operation of high quality charter schools throughout South Carolina.</a:t>
            </a:r>
          </a:p>
          <a:p>
            <a:endParaRPr lang="en-US" dirty="0"/>
          </a:p>
        </p:txBody>
      </p:sp>
    </p:spTree>
    <p:extLst>
      <p:ext uri="{BB962C8B-B14F-4D97-AF65-F5344CB8AC3E}">
        <p14:creationId xmlns:p14="http://schemas.microsoft.com/office/powerpoint/2010/main" val="309776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BE8A-8FEB-4B97-AC2B-B64F7A01DA53}"/>
              </a:ext>
            </a:extLst>
          </p:cNvPr>
          <p:cNvSpPr>
            <a:spLocks noGrp="1"/>
          </p:cNvSpPr>
          <p:nvPr>
            <p:ph type="title"/>
          </p:nvPr>
        </p:nvSpPr>
        <p:spPr>
          <a:xfrm>
            <a:off x="838200" y="365125"/>
            <a:ext cx="10515600" cy="962931"/>
          </a:xfrm>
        </p:spPr>
        <p:txBody>
          <a:bodyPr>
            <a:normAutofit/>
          </a:bodyPr>
          <a:lstStyle/>
          <a:p>
            <a:r>
              <a:rPr lang="en-US" dirty="0">
                <a:solidFill>
                  <a:srgbClr val="C00000"/>
                </a:solidFill>
              </a:rPr>
              <a:t>Full Transparency</a:t>
            </a:r>
          </a:p>
        </p:txBody>
      </p:sp>
      <p:sp>
        <p:nvSpPr>
          <p:cNvPr id="4" name="Content Placeholder 3">
            <a:extLst>
              <a:ext uri="{FF2B5EF4-FFF2-40B4-BE49-F238E27FC236}">
                <a16:creationId xmlns:a16="http://schemas.microsoft.com/office/drawing/2014/main" id="{EA909194-D3BF-4ED6-8B45-0037FBA55153}"/>
              </a:ext>
            </a:extLst>
          </p:cNvPr>
          <p:cNvSpPr>
            <a:spLocks noGrp="1"/>
          </p:cNvSpPr>
          <p:nvPr>
            <p:ph sz="half" idx="2"/>
          </p:nvPr>
        </p:nvSpPr>
        <p:spPr/>
        <p:txBody>
          <a:bodyPr/>
          <a:lstStyle/>
          <a:p>
            <a:r>
              <a:rPr lang="en-US" dirty="0">
                <a:latin typeface="Adobe Devanagari" panose="02040503050201020203" pitchFamily="18" charset="0"/>
                <a:cs typeface="Adobe Devanagari" panose="02040503050201020203" pitchFamily="18" charset="0"/>
              </a:rPr>
              <a:t>As a recipient of public dollars, the Institute is subject to South Carolina’s public records law and the full accountability required of an LEA under the state’s charter school law.  The legal structure of the Institute ensures that it will always be entirely transparent and accountable to both policymakers and citizens.</a:t>
            </a:r>
          </a:p>
          <a:p>
            <a:endParaRPr lang="en-US" dirty="0"/>
          </a:p>
        </p:txBody>
      </p:sp>
      <p:pic>
        <p:nvPicPr>
          <p:cNvPr id="5" name="Picture 6" descr="http://northstar.church/wp-content/uploads/2017/09/Transparency-5616x2808.jpg">
            <a:extLst>
              <a:ext uri="{FF2B5EF4-FFF2-40B4-BE49-F238E27FC236}">
                <a16:creationId xmlns:a16="http://schemas.microsoft.com/office/drawing/2014/main" id="{7405F52E-2EEF-4E4A-9FA4-89DF00F22E5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7058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8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DE2BC9-2B0F-4F2A-A823-8D145427746E}"/>
              </a:ext>
            </a:extLst>
          </p:cNvPr>
          <p:cNvSpPr>
            <a:spLocks noGrp="1"/>
          </p:cNvSpPr>
          <p:nvPr>
            <p:ph sz="half" idx="2"/>
          </p:nvPr>
        </p:nvSpPr>
        <p:spPr>
          <a:xfrm>
            <a:off x="6172200" y="653143"/>
            <a:ext cx="5181600" cy="5523820"/>
          </a:xfrm>
        </p:spPr>
        <p:txBody>
          <a:bodyPr>
            <a:normAutofit fontScale="92500"/>
          </a:bodyPr>
          <a:lstStyle/>
          <a:p>
            <a:r>
              <a:rPr lang="en-US" dirty="0">
                <a:latin typeface="Adobe Devanagari" panose="02040503050201020203" pitchFamily="18" charset="0"/>
                <a:cs typeface="Adobe Devanagari" panose="02040503050201020203" pitchFamily="18" charset="0"/>
              </a:rPr>
              <a:t>Unlike the two percent administrative fee limit imposed on the SC Public Charter School District (SCPCSD), the state charter law does not limit the administrative fees that an institution of higher education may charge a charter school under its sponsorship umbrella.  However, because of its commitment to the success of the schools it sponsors, the Institute will not charge administrative fees in excess of the two percent allowed for the SCPCSD.  </a:t>
            </a:r>
          </a:p>
          <a:p>
            <a:endParaRPr lang="en-US" dirty="0"/>
          </a:p>
        </p:txBody>
      </p:sp>
      <p:pic>
        <p:nvPicPr>
          <p:cNvPr id="5" name="Picture 2" descr="Image result for 2%">
            <a:extLst>
              <a:ext uri="{FF2B5EF4-FFF2-40B4-BE49-F238E27FC236}">
                <a16:creationId xmlns:a16="http://schemas.microsoft.com/office/drawing/2014/main" id="{7FD7801C-B31B-4B62-9942-4DBCFE3BEB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328057"/>
            <a:ext cx="4986528" cy="37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91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3791</Words>
  <Application>Microsoft Office PowerPoint</Application>
  <PresentationFormat>Widescreen</PresentationFormat>
  <Paragraphs>309</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Adobe Devanagari</vt:lpstr>
      <vt:lpstr>Arial</vt:lpstr>
      <vt:lpstr>Calibri</vt:lpstr>
      <vt:lpstr>Calibri Light</vt:lpstr>
      <vt:lpstr>CIDFont+F4</vt:lpstr>
      <vt:lpstr>Poppins</vt:lpstr>
      <vt:lpstr>Office Theme</vt:lpstr>
      <vt:lpstr>PowerPoint Presentation</vt:lpstr>
      <vt:lpstr>The Charter Institute at Erskine Human Resources Collaboration Workshop</vt:lpstr>
      <vt:lpstr>Agenda</vt:lpstr>
      <vt:lpstr>Background</vt:lpstr>
      <vt:lpstr>Erskine College</vt:lpstr>
      <vt:lpstr>Dr. Robert Gustafson</vt:lpstr>
      <vt:lpstr>Charter Institute Mission</vt:lpstr>
      <vt:lpstr>Full Transparency</vt:lpstr>
      <vt:lpstr>PowerPoint Presentation</vt:lpstr>
      <vt:lpstr>PowerPoint Presentation</vt:lpstr>
      <vt:lpstr>PowerPoint Presentation</vt:lpstr>
      <vt:lpstr>Erskine Plans In Action</vt:lpstr>
      <vt:lpstr>Professional Certified Staff (PCS)</vt:lpstr>
      <vt:lpstr>PowerPoint Presentation</vt:lpstr>
      <vt:lpstr>PCS Form </vt:lpstr>
      <vt:lpstr>PCS Form continued</vt:lpstr>
      <vt:lpstr>Teacher Certification</vt:lpstr>
      <vt:lpstr>Renewals</vt:lpstr>
      <vt:lpstr>PowerPoint Presentation</vt:lpstr>
      <vt:lpstr>PowerPoint Presentation</vt:lpstr>
      <vt:lpstr>Extensions for Professional Certificates</vt:lpstr>
      <vt:lpstr>Extensions for Initial Certificates</vt:lpstr>
      <vt:lpstr>Best Hiring Practices</vt:lpstr>
      <vt:lpstr>Exemptions for Posting Vacancies</vt:lpstr>
      <vt:lpstr>Requirements for Job Postings</vt:lpstr>
      <vt:lpstr>PowerPoint Presentation</vt:lpstr>
      <vt:lpstr>Job Applicants</vt:lpstr>
      <vt:lpstr>Inquiries</vt:lpstr>
      <vt:lpstr>Interviews</vt:lpstr>
      <vt:lpstr>Offers</vt:lpstr>
      <vt:lpstr>Regrets</vt:lpstr>
      <vt:lpstr>Employee Handbook</vt:lpstr>
      <vt:lpstr>PowerPoint Presentation</vt:lpstr>
      <vt:lpstr>Employee Files</vt:lpstr>
      <vt:lpstr>Employee Files Continued</vt:lpstr>
      <vt:lpstr>TB Testing</vt:lpstr>
      <vt:lpstr>Administrative Leave</vt:lpstr>
      <vt:lpstr>Administrative Leave Continued</vt:lpstr>
      <vt:lpstr>Administrative Leave Continued</vt:lpstr>
      <vt:lpstr>FMLA</vt:lpstr>
      <vt:lpstr>FMLA Continued</vt:lpstr>
      <vt:lpstr>FMLA Continued</vt:lpstr>
      <vt:lpstr>FMLA Continued</vt:lpstr>
      <vt:lpstr>FMLA Continued</vt:lpstr>
      <vt:lpstr>Websites</vt:lpstr>
      <vt:lpstr>Sexual Harassment Policy - Zero Tolerance</vt:lpstr>
      <vt:lpstr>Sexual Harassment Policy - Zero Tolerance Continued</vt:lpstr>
      <vt:lpstr>Sexual Harassment Policy - Zero Tolerance Continued</vt:lpstr>
      <vt:lpstr>Sexual Harassment Policy - Zero Tolerance Continued</vt:lpstr>
      <vt:lpstr>Safe Schools Plan</vt:lpstr>
      <vt:lpstr>State Insurance Benefits</vt:lpstr>
      <vt:lpstr>PEBA manages insurance programs for South Carolina's public workforce. The largest program, the State Health Plan, is a self-funded health insurance plan. That means your premiums are not paid to an insurance company, but instead are held in a trust fund. Your claims and the Plan's administrative expenses are paid from this trust fund.</vt:lpstr>
      <vt:lpstr>State Insurance Benefits Continued</vt:lpstr>
      <vt:lpstr>PEBA Insurance Forms</vt:lpstr>
      <vt:lpstr>PEBA Presentations</vt:lpstr>
      <vt:lpstr>Things to Remember</vt:lpstr>
      <vt:lpstr>Insurance for Transfers</vt:lpstr>
      <vt:lpstr>Insurance and MoneyPlus Billing Statements</vt:lpstr>
      <vt:lpstr>Questions or Comments</vt:lpstr>
      <vt:lpstr>Thank you for coming!   I hope this helps!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Gray</dc:creator>
  <cp:lastModifiedBy>Paula Gray</cp:lastModifiedBy>
  <cp:revision>64</cp:revision>
  <cp:lastPrinted>2018-07-05T12:55:55Z</cp:lastPrinted>
  <dcterms:created xsi:type="dcterms:W3CDTF">2018-07-05T12:44:18Z</dcterms:created>
  <dcterms:modified xsi:type="dcterms:W3CDTF">2018-07-12T13:24:38Z</dcterms:modified>
</cp:coreProperties>
</file>