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7" r:id="rId2"/>
    <p:sldId id="258" r:id="rId3"/>
    <p:sldId id="259" r:id="rId4"/>
    <p:sldId id="260" r:id="rId5"/>
    <p:sldId id="263" r:id="rId6"/>
    <p:sldId id="261" r:id="rId7"/>
    <p:sldId id="264" r:id="rId8"/>
    <p:sldId id="265" r:id="rId9"/>
    <p:sldId id="266" r:id="rId10"/>
    <p:sldId id="267" r:id="rId11"/>
    <p:sldId id="280" r:id="rId12"/>
    <p:sldId id="268" r:id="rId13"/>
    <p:sldId id="269" r:id="rId14"/>
    <p:sldId id="272" r:id="rId15"/>
    <p:sldId id="273" r:id="rId16"/>
    <p:sldId id="274" r:id="rId17"/>
    <p:sldId id="275" r:id="rId18"/>
    <p:sldId id="276" r:id="rId19"/>
    <p:sldId id="277" r:id="rId20"/>
    <p:sldId id="278" r:id="rId21"/>
    <p:sldId id="279" r:id="rId22"/>
    <p:sldId id="281" r:id="rId23"/>
    <p:sldId id="271" r:id="rId24"/>
    <p:sldId id="282" r:id="rId25"/>
  </p:sldIdLst>
  <p:sldSz cx="9144000" cy="6858000" type="screen4x3"/>
  <p:notesSz cx="7023100" cy="93091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89" autoAdjust="0"/>
  </p:normalViewPr>
  <p:slideViewPr>
    <p:cSldViewPr>
      <p:cViewPr>
        <p:scale>
          <a:sx n="118" d="100"/>
          <a:sy n="118" d="100"/>
        </p:scale>
        <p:origin x="-58" y="2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F6A132C-5CE7-45B8-8206-DE842FA1BE0F}" type="slidenum">
              <a:rPr lang="en-US" smtClean="0"/>
              <a:t>‹#›</a:t>
            </a:fld>
            <a:endParaRPr lang="en-US" dirty="0"/>
          </a:p>
        </p:txBody>
      </p:sp>
    </p:spTree>
    <p:extLst>
      <p:ext uri="{BB962C8B-B14F-4D97-AF65-F5344CB8AC3E}">
        <p14:creationId xmlns:p14="http://schemas.microsoft.com/office/powerpoint/2010/main" val="32934719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E0177E1-947C-4040-A25D-035038EEE42B}" type="slidenum">
              <a:rPr lang="en-US" smtClean="0"/>
              <a:t>‹#›</a:t>
            </a:fld>
            <a:endParaRPr lang="en-US" dirty="0"/>
          </a:p>
        </p:txBody>
      </p:sp>
    </p:spTree>
    <p:extLst>
      <p:ext uri="{BB962C8B-B14F-4D97-AF65-F5344CB8AC3E}">
        <p14:creationId xmlns:p14="http://schemas.microsoft.com/office/powerpoint/2010/main" val="23152223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177E1-947C-4040-A25D-035038EEE42B}" type="slidenum">
              <a:rPr lang="en-US" smtClean="0"/>
              <a:t>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82615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primary ways in which children are identified as possibly needing special education and related services: the system known as </a:t>
            </a:r>
            <a:r>
              <a:rPr lang="en-US" i="1" dirty="0" smtClean="0"/>
              <a:t>Child Find</a:t>
            </a:r>
            <a:r>
              <a:rPr lang="en-US" dirty="0" smtClean="0"/>
              <a:t> (which operates in each state), and by referral of a parent or school personnel.</a:t>
            </a:r>
          </a:p>
          <a:p>
            <a:r>
              <a:rPr lang="en-US" b="1" dirty="0" smtClean="0">
                <a:effectLst/>
              </a:rPr>
              <a:t>Child Find.</a:t>
            </a:r>
            <a:r>
              <a:rPr lang="en-US" dirty="0" smtClean="0">
                <a:effectLst/>
              </a:rPr>
              <a:t> Each state is required by IDEA to identify, locate, and evaluate all children with disabilities in the state who need special education and related services. To do so, states conduct what are known as Child Find activities.</a:t>
            </a:r>
            <a:br>
              <a:rPr lang="en-US" dirty="0" smtClean="0">
                <a:effectLst/>
              </a:rPr>
            </a:br>
            <a:r>
              <a:rPr lang="en-US" dirty="0" smtClean="0">
                <a:effectLst/>
              </a:rPr>
              <a:t>When a child is identified by Child Find as possibly having a disability and as needing special education, parents may be asked for permission to evaluate their child. Parents can also call the Child Find office and ask that their child be evaluated.</a:t>
            </a:r>
          </a:p>
          <a:p>
            <a:r>
              <a:rPr lang="en-US" b="1" dirty="0" smtClean="0">
                <a:effectLst/>
              </a:rPr>
              <a:t>Referral or request for evaluation.</a:t>
            </a:r>
            <a:r>
              <a:rPr lang="en-US" dirty="0" smtClean="0">
                <a:effectLst/>
              </a:rPr>
              <a:t> A school professional may ask that a child be evaluated to see if he or she has a disability. Parents may also contact the child’s teacher or other school professional to ask that their child be evaluated. This request may be verbal, but it’s best to put it in</a:t>
            </a:r>
            <a:r>
              <a:rPr lang="en-US" dirty="0">
                <a:latin typeface="Times New Roman" pitchFamily="18" charset="0"/>
              </a:rPr>
              <a:t> writing.</a:t>
            </a:r>
            <a:endParaRPr lang="en-US" dirty="0" smtClean="0">
              <a:effectLst/>
            </a:endParaRPr>
          </a:p>
          <a:p>
            <a:r>
              <a:rPr lang="en-US" dirty="0">
                <a:latin typeface="Times New Roman" pitchFamily="18" charset="0"/>
              </a:rPr>
              <a:t>Parental consent </a:t>
            </a:r>
            <a:r>
              <a:rPr lang="en-US" dirty="0" smtClean="0"/>
              <a:t>is needed before a child may be evaluated. Under the federal IDEA regulations, evaluation needs to be completed within 60 days after the parent gives consent. </a:t>
            </a:r>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14</a:t>
            </a:fld>
            <a:endParaRPr lang="en-US"/>
          </a:p>
        </p:txBody>
      </p:sp>
    </p:spTree>
    <p:extLst>
      <p:ext uri="{BB962C8B-B14F-4D97-AF65-F5344CB8AC3E}">
        <p14:creationId xmlns:p14="http://schemas.microsoft.com/office/powerpoint/2010/main" val="918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Times New Roman" pitchFamily="18" charset="0"/>
              </a:rPr>
              <a:t>The evaluation must assess the child in all areas related to the child’s suspected disability. The evaluation results will be used to decide the child’s eligibility for special education and related services and to make decisions about an appropriate educational program for the child. If the parents disagree with the evaluation, they have the right to take their child for an Independent Educational Evaluation (IEE). They may ask that the school system pay for this IEE. They may also request a due process hearing to challenge the school’s evaluation.</a:t>
            </a:r>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15</a:t>
            </a:fld>
            <a:endParaRPr lang="en-US"/>
          </a:p>
        </p:txBody>
      </p:sp>
    </p:spTree>
    <p:extLst>
      <p:ext uri="{BB962C8B-B14F-4D97-AF65-F5344CB8AC3E}">
        <p14:creationId xmlns:p14="http://schemas.microsoft.com/office/powerpoint/2010/main" val="305019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Times New Roman" pitchFamily="18" charset="0"/>
              </a:rPr>
              <a:t>A group of qualified professionals and the parents look at the child’s evaluation results. Together, they decide if the child is a “child with a disability,” as defined by IDEA. Parents may ask for a hearing to challenge the eligibility decision.</a:t>
            </a:r>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16</a:t>
            </a:fld>
            <a:endParaRPr lang="en-US"/>
          </a:p>
        </p:txBody>
      </p:sp>
    </p:spTree>
    <p:extLst>
      <p:ext uri="{BB962C8B-B14F-4D97-AF65-F5344CB8AC3E}">
        <p14:creationId xmlns:p14="http://schemas.microsoft.com/office/powerpoint/2010/main" val="124735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eaLnBrk="1" hangingPunct="1"/>
            <a:r>
              <a:rPr lang="en-US" altLang="en-US" dirty="0" smtClean="0"/>
              <a:t>Parents must sign consent for initial provision of services</a:t>
            </a:r>
          </a:p>
          <a:p>
            <a:pPr eaLnBrk="1" hangingPunct="1"/>
            <a:r>
              <a:rPr lang="en-US" altLang="en-US" dirty="0" smtClean="0"/>
              <a:t>IEP is written to provide services to the student in all areas of need</a:t>
            </a:r>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17</a:t>
            </a:fld>
            <a:endParaRPr lang="en-US"/>
          </a:p>
        </p:txBody>
      </p:sp>
    </p:spTree>
    <p:extLst>
      <p:ext uri="{BB962C8B-B14F-4D97-AF65-F5344CB8AC3E}">
        <p14:creationId xmlns:p14="http://schemas.microsoft.com/office/powerpoint/2010/main" val="93146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Times New Roman" pitchFamily="18" charset="0"/>
              </a:rPr>
              <a:t>The school makes sure that the child’s IEP is being carried out as it was written. Parents are given a copy of the IEP. Each of the child’s teachers and service providers has access to the IEP and knows his or her specific responsibilities for carrying out the IEP. This includes the accommodations, modifications, and supports that must be provided to the child in keeping with the IEP.</a:t>
            </a:r>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18</a:t>
            </a:fld>
            <a:endParaRPr lang="en-US"/>
          </a:p>
        </p:txBody>
      </p:sp>
    </p:spTree>
    <p:extLst>
      <p:ext uri="{BB962C8B-B14F-4D97-AF65-F5344CB8AC3E}">
        <p14:creationId xmlns:p14="http://schemas.microsoft.com/office/powerpoint/2010/main" val="2399053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dirty="0">
                <a:latin typeface="Times New Roman" pitchFamily="18" charset="0"/>
              </a:rPr>
              <a:t>The child’s progress toward the annual goals is measured, as stated in the IEP. His or her parents are regularly informed of the child’s progress and whether that progress is enough for the child to achieve the goals by the end of the year. Parents are provided with periodic reports on the progress the child is making toward meeting the annual goals.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19</a:t>
            </a:fld>
            <a:endParaRPr lang="en-US"/>
          </a:p>
        </p:txBody>
      </p:sp>
    </p:spTree>
    <p:extLst>
      <p:ext uri="{BB962C8B-B14F-4D97-AF65-F5344CB8AC3E}">
        <p14:creationId xmlns:p14="http://schemas.microsoft.com/office/powerpoint/2010/main" val="27560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dirty="0">
                <a:latin typeface="Times New Roman" pitchFamily="18" charset="0"/>
              </a:rPr>
              <a:t>The child’s IEP is reviewed by the IEP Team at least once a year, or more often if the parents or school ask for a review. If necessary, the IEP is revised. Parents, as Team members, must be invited to attend these meetings. Parents can make suggestions for changes, can agree or disagree with the IEP goals, and agree or disagree with the placement. </a:t>
            </a:r>
          </a:p>
          <a:p>
            <a:endParaRPr lang="en-US" dirty="0" smtClean="0"/>
          </a:p>
          <a:p>
            <a:r>
              <a:rPr lang="en-US" dirty="0">
                <a:latin typeface="Times New Roman" pitchFamily="18" charset="0"/>
              </a:rPr>
              <a:t>If parents do not agree with the IEP and placement, they may discuss their concerns with other members of the IEP Team and try to work out an agreement. There are several options, including additional testing, an independent evaluation, or asking for mediation or a due process hearing. They may also file a complaint with the state education agency.</a:t>
            </a:r>
          </a:p>
          <a:p>
            <a:endParaRPr lang="en-US" b="1" dirty="0">
              <a:latin typeface="Times New Roman" pitchFamily="18" charset="0"/>
            </a:endParaRPr>
          </a:p>
          <a:p>
            <a:r>
              <a:rPr lang="en-US" b="1" dirty="0">
                <a:latin typeface="Times New Roman" pitchFamily="18" charset="0"/>
              </a:rPr>
              <a:t>Step </a:t>
            </a:r>
            <a:r>
              <a:rPr lang="en-US" b="1" dirty="0" smtClean="0">
                <a:latin typeface="Times New Roman" pitchFamily="18" charset="0"/>
              </a:rPr>
              <a:t>9A. Child with IEP transfers</a:t>
            </a:r>
            <a:r>
              <a:rPr lang="en-US" b="1" baseline="0" dirty="0" smtClean="0">
                <a:latin typeface="Times New Roman" pitchFamily="18" charset="0"/>
              </a:rPr>
              <a:t> in</a:t>
            </a:r>
            <a:endParaRPr lang="en-US" b="1" dirty="0">
              <a:latin typeface="Times New Roman" pitchFamily="18" charset="0"/>
            </a:endParaRPr>
          </a:p>
          <a:p>
            <a:r>
              <a:rPr lang="en-US" dirty="0" smtClean="0">
                <a:latin typeface="Times New Roman" pitchFamily="18" charset="0"/>
              </a:rPr>
              <a:t>When a child with an IEP transfers into a charter school, after</a:t>
            </a:r>
            <a:r>
              <a:rPr lang="en-US" baseline="0" dirty="0" smtClean="0">
                <a:latin typeface="Times New Roman" pitchFamily="18" charset="0"/>
              </a:rPr>
              <a:t> consultation with the parent, the school must implement services that are comparable to those in the previous IEP as soon as possible until the new IEP meets to either adopt the previous IEP or develop its own, based on data.</a:t>
            </a:r>
            <a:endParaRPr lang="en-US" dirty="0">
              <a:latin typeface="Times New Roman" pitchFamily="18"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7CBEE9A2-317D-4ECC-9281-07DB321C22B6}" type="slidenum">
              <a:rPr lang="en-US" smtClean="0"/>
              <a:t>20</a:t>
            </a:fld>
            <a:endParaRPr lang="en-US"/>
          </a:p>
        </p:txBody>
      </p:sp>
    </p:spTree>
    <p:extLst>
      <p:ext uri="{BB962C8B-B14F-4D97-AF65-F5344CB8AC3E}">
        <p14:creationId xmlns:p14="http://schemas.microsoft.com/office/powerpoint/2010/main" val="1629015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Times New Roman" pitchFamily="18" charset="0"/>
              </a:rPr>
              <a:t>Step 10. Child is reevaluated.</a:t>
            </a:r>
          </a:p>
          <a:p>
            <a:r>
              <a:rPr lang="en-US" dirty="0" smtClean="0">
                <a:latin typeface="Times New Roman" pitchFamily="18" charset="0"/>
              </a:rPr>
              <a:t>At least every three years the child must be reevaluated, unless the parents and school agree that a reevaluation is unnecessary. This evaluation is often called a “triennial.” Its purpose is to find out if the child continues to be a “child with a disability,” as defined by IDEA, and what the child’s educational needs are. However, the child must be reevaluated more often if conditions warrant or if the child’s parent or teacher asks for a new evaluation.</a:t>
            </a:r>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E0177E1-947C-4040-A25D-035038EEE42B}" type="slidenum">
              <a:rPr lang="en-US" smtClean="0"/>
              <a:t>21</a:t>
            </a:fld>
            <a:endParaRPr lang="en-US" dirty="0"/>
          </a:p>
        </p:txBody>
      </p:sp>
    </p:spTree>
    <p:extLst>
      <p:ext uri="{BB962C8B-B14F-4D97-AF65-F5344CB8AC3E}">
        <p14:creationId xmlns:p14="http://schemas.microsoft.com/office/powerpoint/2010/main" val="4210830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A2EBC-8E74-42E4-B7B3-644C24A6863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A2EBC-8E74-42E4-B7B3-644C24A6863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43F1C2A-7D4F-4DD2-93FC-CDBAC349CC9D}" type="datetimeFigureOut">
              <a:rPr lang="en-US" smtClean="0"/>
              <a:t>12/13/2017</a:t>
            </a:fld>
            <a:endParaRPr lang="en-US" dirty="0"/>
          </a:p>
        </p:txBody>
      </p:sp>
      <p:sp>
        <p:nvSpPr>
          <p:cNvPr id="9" name="Slide Number Placeholder 8"/>
          <p:cNvSpPr>
            <a:spLocks noGrp="1"/>
          </p:cNvSpPr>
          <p:nvPr>
            <p:ph type="sldNum" sz="quarter" idx="11"/>
          </p:nvPr>
        </p:nvSpPr>
        <p:spPr/>
        <p:txBody>
          <a:bodyPr/>
          <a:lstStyle/>
          <a:p>
            <a:fld id="{354A2EBC-8E74-42E4-B7B3-644C24A6863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54A2EBC-8E74-42E4-B7B3-644C24A6863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3F1C2A-7D4F-4DD2-93FC-CDBAC349CC9D}" type="datetimeFigureOut">
              <a:rPr lang="en-US" smtClean="0"/>
              <a:t>12/13/2017</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rcdavis@ed.s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3352800"/>
            <a:ext cx="7086600" cy="2415542"/>
          </a:xfrm>
        </p:spPr>
        <p:txBody>
          <a:bodyPr>
            <a:noAutofit/>
          </a:bodyPr>
          <a:lstStyle/>
          <a:p>
            <a:pPr algn="ctr">
              <a:spcBef>
                <a:spcPts val="0"/>
              </a:spcBef>
              <a:spcAft>
                <a:spcPts val="1000"/>
              </a:spcAft>
            </a:pPr>
            <a:r>
              <a:rPr lang="en-US" b="1" dirty="0">
                <a:latin typeface="Times New Roman"/>
              </a:rPr>
              <a:t>Charter School </a:t>
            </a:r>
            <a:r>
              <a:rPr lang="en-US" b="1" dirty="0" smtClean="0">
                <a:latin typeface="Times New Roman"/>
              </a:rPr>
              <a:t>Applicant </a:t>
            </a:r>
            <a:r>
              <a:rPr lang="en-US" b="1" dirty="0">
                <a:latin typeface="Times New Roman"/>
              </a:rPr>
              <a:t>Technical Assistance </a:t>
            </a:r>
            <a:r>
              <a:rPr lang="en-US" b="1" dirty="0" smtClean="0">
                <a:latin typeface="Times New Roman"/>
              </a:rPr>
              <a:t>Session</a:t>
            </a:r>
          </a:p>
          <a:p>
            <a:pPr algn="ctr">
              <a:spcBef>
                <a:spcPts val="0"/>
              </a:spcBef>
              <a:spcAft>
                <a:spcPts val="1000"/>
              </a:spcAft>
            </a:pPr>
            <a:r>
              <a:rPr lang="en-US" dirty="0" smtClean="0">
                <a:latin typeface="Times New Roman"/>
                <a:ea typeface="Calibri"/>
              </a:rPr>
              <a:t>Topic: Sponsors </a:t>
            </a:r>
            <a:r>
              <a:rPr lang="en-US" dirty="0">
                <a:latin typeface="Times New Roman"/>
                <a:ea typeface="Calibri"/>
              </a:rPr>
              <a:t>and Special Education</a:t>
            </a:r>
            <a:endParaRPr lang="en-US" dirty="0"/>
          </a:p>
          <a:p>
            <a:pPr algn="ctr">
              <a:spcBef>
                <a:spcPts val="0"/>
              </a:spcBef>
              <a:spcAft>
                <a:spcPts val="1000"/>
              </a:spcAft>
            </a:pPr>
            <a:r>
              <a:rPr lang="en-US" dirty="0" smtClean="0">
                <a:latin typeface="Times New Roman"/>
              </a:rPr>
              <a:t>December 15,</a:t>
            </a:r>
            <a:r>
              <a:rPr lang="en-US" dirty="0" smtClean="0">
                <a:latin typeface="Times New Roman"/>
              </a:rPr>
              <a:t> 2017</a:t>
            </a:r>
          </a:p>
          <a:p>
            <a:pPr algn="ctr">
              <a:spcBef>
                <a:spcPts val="0"/>
              </a:spcBef>
              <a:spcAft>
                <a:spcPts val="1000"/>
              </a:spcAft>
            </a:pPr>
            <a:r>
              <a:rPr lang="en-US" sz="1600" dirty="0" smtClean="0">
                <a:latin typeface="Times New Roman"/>
              </a:rPr>
              <a:t>Rebecca Davis</a:t>
            </a:r>
          </a:p>
          <a:p>
            <a:pPr algn="ctr">
              <a:spcBef>
                <a:spcPts val="0"/>
              </a:spcBef>
              <a:spcAft>
                <a:spcPts val="1000"/>
              </a:spcAft>
            </a:pPr>
            <a:r>
              <a:rPr lang="en-US" sz="1600" dirty="0" smtClean="0">
                <a:latin typeface="Times New Roman"/>
              </a:rPr>
              <a:t>Team Lead for Results-Driven Accountability</a:t>
            </a:r>
          </a:p>
          <a:p>
            <a:pPr algn="ctr">
              <a:spcBef>
                <a:spcPts val="0"/>
              </a:spcBef>
              <a:spcAft>
                <a:spcPts val="1000"/>
              </a:spcAft>
            </a:pPr>
            <a:r>
              <a:rPr lang="en-US" sz="1600" dirty="0" smtClean="0">
                <a:latin typeface="Times New Roman"/>
              </a:rPr>
              <a:t>Office of Special Education Services</a:t>
            </a:r>
          </a:p>
          <a:p>
            <a:pPr algn="ctr">
              <a:spcBef>
                <a:spcPts val="0"/>
              </a:spcBef>
              <a:spcAft>
                <a:spcPts val="1000"/>
              </a:spcAft>
            </a:pPr>
            <a:r>
              <a:rPr lang="en-US" sz="1600" dirty="0" smtClean="0">
                <a:latin typeface="Times New Roman"/>
              </a:rPr>
              <a:t>South Carolina State Department of Education</a:t>
            </a:r>
            <a:endParaRPr lang="en-US" sz="1600" dirty="0"/>
          </a:p>
          <a:p>
            <a:endParaRPr lang="en-US" sz="2000" b="1" dirty="0">
              <a:solidFill>
                <a:schemeClr val="tx1"/>
              </a:solidFill>
            </a:endParaRPr>
          </a:p>
        </p:txBody>
      </p:sp>
      <p:pic>
        <p:nvPicPr>
          <p:cNvPr id="7" name="Picture 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50000"/>
          <a:stretch/>
        </p:blipFill>
        <p:spPr bwMode="auto">
          <a:xfrm>
            <a:off x="1371600" y="1676400"/>
            <a:ext cx="5937250" cy="1383507"/>
          </a:xfrm>
          <a:prstGeom prst="rect">
            <a:avLst/>
          </a:prstGeom>
          <a:noFill/>
          <a:ln>
            <a:noFill/>
          </a:ln>
          <a:effec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6318" y="97971"/>
            <a:ext cx="1547813" cy="148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2864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0"/>
              </a:spcAft>
              <a:tabLst>
                <a:tab pos="457200" algn="l"/>
              </a:tabLst>
            </a:pPr>
            <a:r>
              <a:rPr lang="en-US" sz="3600" dirty="0" smtClean="0">
                <a:latin typeface="Times New Roman"/>
                <a:ea typeface="Times New Roman"/>
                <a:cs typeface="Times New Roman"/>
              </a:rPr>
              <a:t>The charter</a:t>
            </a:r>
            <a:r>
              <a:rPr lang="en-US" sz="3600" dirty="0">
                <a:latin typeface="Times New Roman"/>
                <a:ea typeface="Times New Roman"/>
                <a:cs typeface="Times New Roman"/>
              </a:rPr>
              <a:t>, the </a:t>
            </a:r>
            <a:r>
              <a:rPr lang="en-US" sz="3600" dirty="0" smtClean="0">
                <a:latin typeface="Times New Roman"/>
                <a:ea typeface="Times New Roman"/>
                <a:cs typeface="Times New Roman"/>
              </a:rPr>
              <a:t>school, </a:t>
            </a:r>
            <a:r>
              <a:rPr lang="en-US" sz="3600" dirty="0">
                <a:latin typeface="Times New Roman"/>
                <a:ea typeface="Times New Roman"/>
                <a:cs typeface="Times New Roman"/>
              </a:rPr>
              <a:t>and its governing </a:t>
            </a:r>
            <a:r>
              <a:rPr lang="en-US" sz="3600" dirty="0" smtClean="0">
                <a:latin typeface="Times New Roman"/>
                <a:ea typeface="Times New Roman"/>
                <a:cs typeface="Times New Roman"/>
              </a:rPr>
              <a:t>board must also give assurances that they:</a:t>
            </a:r>
            <a:endParaRPr lang="en-US" sz="4000" dirty="0"/>
          </a:p>
        </p:txBody>
      </p:sp>
      <p:sp>
        <p:nvSpPr>
          <p:cNvPr id="3" name="Content Placeholder 2"/>
          <p:cNvSpPr>
            <a:spLocks noGrp="1"/>
          </p:cNvSpPr>
          <p:nvPr>
            <p:ph idx="1"/>
          </p:nvPr>
        </p:nvSpPr>
        <p:spPr/>
        <p:txBody>
          <a:bodyPr>
            <a:normAutofit/>
          </a:bodyPr>
          <a:lstStyle/>
          <a:p>
            <a:pPr lvl="0" indent="-342900">
              <a:lnSpc>
                <a:spcPct val="115000"/>
              </a:lnSpc>
              <a:spcBef>
                <a:spcPts val="0"/>
              </a:spcBef>
              <a:tabLst>
                <a:tab pos="228600" algn="l"/>
              </a:tabLst>
            </a:pPr>
            <a:r>
              <a:rPr lang="en-US" sz="2000" dirty="0">
                <a:ea typeface="Times New Roman"/>
                <a:cs typeface="Times New Roman"/>
              </a:rPr>
              <a:t>Will comply with all federal and state laws and constitutional provisions prohibiting discrimination on the basis of disability, race, creed, color, gender, national origin, religion, ancestry, or need for special education </a:t>
            </a:r>
            <a:r>
              <a:rPr lang="en-US" sz="2000" dirty="0" smtClean="0">
                <a:ea typeface="Times New Roman"/>
                <a:cs typeface="Times New Roman"/>
              </a:rPr>
              <a:t>services</a:t>
            </a:r>
            <a:r>
              <a:rPr lang="en-US" sz="2000" dirty="0">
                <a:ea typeface="Times New Roman"/>
                <a:cs typeface="Times New Roman"/>
              </a:rPr>
              <a:t>;</a:t>
            </a:r>
            <a:endParaRPr lang="en-US" sz="2000" dirty="0" smtClean="0">
              <a:ea typeface="Times New Roman"/>
              <a:cs typeface="Times New Roman"/>
            </a:endParaRPr>
          </a:p>
          <a:p>
            <a:pPr lvl="0" indent="-342900">
              <a:lnSpc>
                <a:spcPct val="115000"/>
              </a:lnSpc>
              <a:spcBef>
                <a:spcPts val="0"/>
              </a:spcBef>
              <a:tabLst>
                <a:tab pos="228600" algn="l"/>
              </a:tabLst>
            </a:pPr>
            <a:r>
              <a:rPr lang="en-US" sz="2000" dirty="0" smtClean="0"/>
              <a:t>Will </a:t>
            </a:r>
            <a:r>
              <a:rPr lang="en-US" sz="2000" dirty="0"/>
              <a:t>adhere to the same health, safety, civil rights, and disability rights requirements as are applied to other public </a:t>
            </a:r>
            <a:r>
              <a:rPr lang="en-US" sz="2000" dirty="0" smtClean="0"/>
              <a:t>schools;</a:t>
            </a:r>
          </a:p>
          <a:p>
            <a:pPr lvl="0" indent="-342900">
              <a:lnSpc>
                <a:spcPct val="115000"/>
              </a:lnSpc>
              <a:spcBef>
                <a:spcPts val="0"/>
              </a:spcBef>
              <a:tabLst>
                <a:tab pos="228600" algn="l"/>
              </a:tabLst>
            </a:pPr>
            <a:r>
              <a:rPr lang="en-US" sz="2000" dirty="0"/>
              <a:t>Will report to its sponsor and the South Carolina Department of Education (SCDE) documentation of the appropriate use of federal funds the charter school may </a:t>
            </a:r>
            <a:r>
              <a:rPr lang="en-US" sz="2000" dirty="0" smtClean="0"/>
              <a:t>receive; and </a:t>
            </a:r>
          </a:p>
          <a:p>
            <a:pPr lvl="0" indent="-342900">
              <a:lnSpc>
                <a:spcPct val="115000"/>
              </a:lnSpc>
              <a:spcBef>
                <a:spcPts val="0"/>
              </a:spcBef>
              <a:tabLst>
                <a:tab pos="228600" algn="l"/>
              </a:tabLst>
            </a:pPr>
            <a:r>
              <a:rPr lang="en-US" sz="2000" dirty="0"/>
              <a:t>Will adhere to all provisions of federal law relating to students with disabilities, including the Individuals with Disabilities Education Act, Section 504 of the Rehabilitation Act of 1973, and Title II of the Americans with Disabilities Act of 1990 that are applicable.</a:t>
            </a:r>
          </a:p>
        </p:txBody>
      </p:sp>
    </p:spTree>
    <p:extLst>
      <p:ext uri="{BB962C8B-B14F-4D97-AF65-F5344CB8AC3E}">
        <p14:creationId xmlns:p14="http://schemas.microsoft.com/office/powerpoint/2010/main" val="21471912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00" cy="1143000"/>
          </a:xfrm>
        </p:spPr>
        <p:txBody>
          <a:bodyPr/>
          <a:lstStyle/>
          <a:p>
            <a:pPr algn="ctr"/>
            <a:r>
              <a:rPr lang="en-US" sz="4000" dirty="0" smtClean="0"/>
              <a:t>Charter applications must include:</a:t>
            </a:r>
            <a:endParaRPr lang="en-US" sz="4000" dirty="0"/>
          </a:p>
        </p:txBody>
      </p:sp>
      <p:sp>
        <p:nvSpPr>
          <p:cNvPr id="3" name="Content Placeholder 2"/>
          <p:cNvSpPr>
            <a:spLocks noGrp="1"/>
          </p:cNvSpPr>
          <p:nvPr>
            <p:ph idx="1"/>
          </p:nvPr>
        </p:nvSpPr>
        <p:spPr>
          <a:xfrm>
            <a:off x="228600" y="1219200"/>
            <a:ext cx="8077200" cy="5410200"/>
          </a:xfrm>
        </p:spPr>
        <p:txBody>
          <a:bodyPr>
            <a:normAutofit fontScale="92500" lnSpcReduction="10000"/>
          </a:bodyPr>
          <a:lstStyle/>
          <a:p>
            <a:pPr lvl="0"/>
            <a:r>
              <a:rPr lang="en-US" dirty="0"/>
              <a:t>a clear indication that the prospective charter school understands requirements of the Individuals with Disabilities Education Improvement Act (IDEA) of 2004, Section 504 of the Rehabilitation Act, the Americans with Disabilities Act, and Title III of the Elementary and Secondary Education Act (ESEA) and plans to comply with these requirements, which includes appropriately certified personnel, documentation, assessments, adaptations, and modifications;</a:t>
            </a:r>
          </a:p>
          <a:p>
            <a:pPr lvl="0"/>
            <a:r>
              <a:rPr lang="en-US" dirty="0"/>
              <a:t>a description of the plan to provide a variety of service delivery and placement options;</a:t>
            </a:r>
          </a:p>
          <a:p>
            <a:pPr lvl="0"/>
            <a:r>
              <a:rPr lang="en-US" dirty="0"/>
              <a:t>plans for transitioning students out of special education;</a:t>
            </a:r>
          </a:p>
          <a:p>
            <a:pPr lvl="0"/>
            <a:r>
              <a:rPr lang="en-US" dirty="0"/>
              <a:t>a description of the plan to include needed staff, adequate funding, evaluation of programs’ success, flexibility to add contracted services, and specific services the sponsoring district is expected to provide for the initial year of operation; and</a:t>
            </a:r>
          </a:p>
          <a:p>
            <a:pPr lvl="0"/>
            <a:r>
              <a:rPr lang="en-US" dirty="0"/>
              <a:t>a description of the plan to provide nonacademic and extracurricular services and activities in the manner necessary to afford children with disabilities an equal opportunity for participation in school or district activities</a:t>
            </a:r>
            <a:r>
              <a:rPr lang="en-US" dirty="0" smtClean="0"/>
              <a:t>.</a:t>
            </a:r>
            <a:endParaRPr lang="en-US" dirty="0"/>
          </a:p>
        </p:txBody>
      </p:sp>
    </p:spTree>
    <p:extLst>
      <p:ext uri="{BB962C8B-B14F-4D97-AF65-F5344CB8AC3E}">
        <p14:creationId xmlns:p14="http://schemas.microsoft.com/office/powerpoint/2010/main" val="1163514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Issues that have been reported</a:t>
            </a:r>
            <a:endParaRPr lang="en-US" sz="4400" dirty="0"/>
          </a:p>
        </p:txBody>
      </p:sp>
      <p:sp>
        <p:nvSpPr>
          <p:cNvPr id="3" name="Content Placeholder 2"/>
          <p:cNvSpPr>
            <a:spLocks noGrp="1"/>
          </p:cNvSpPr>
          <p:nvPr>
            <p:ph idx="1"/>
          </p:nvPr>
        </p:nvSpPr>
        <p:spPr>
          <a:xfrm>
            <a:off x="457200" y="1447800"/>
            <a:ext cx="7620000" cy="4953000"/>
          </a:xfrm>
        </p:spPr>
        <p:txBody>
          <a:bodyPr/>
          <a:lstStyle/>
          <a:p>
            <a:r>
              <a:rPr lang="en-US" dirty="0"/>
              <a:t>Counseling students out of coming to the charter school (discouraging parents of students with disabilities from applying)</a:t>
            </a:r>
          </a:p>
          <a:p>
            <a:r>
              <a:rPr lang="en-US" dirty="0"/>
              <a:t>Developing IEPs to fit the charter school’s program rather than the students’ needs</a:t>
            </a:r>
          </a:p>
          <a:p>
            <a:r>
              <a:rPr lang="en-US" dirty="0"/>
              <a:t>Failing to provide the services as set forth in the IEPs</a:t>
            </a:r>
          </a:p>
          <a:p>
            <a:r>
              <a:rPr lang="en-US" dirty="0"/>
              <a:t>Giving the answer: “we do not provide those services”</a:t>
            </a:r>
          </a:p>
          <a:p>
            <a:r>
              <a:rPr lang="en-US" dirty="0"/>
              <a:t>Inappropriate expenditure of IDEA funds</a:t>
            </a:r>
          </a:p>
          <a:p>
            <a:r>
              <a:rPr lang="en-US" dirty="0"/>
              <a:t>Not adhering to IDEA procedural safeguards in discipline </a:t>
            </a:r>
            <a:r>
              <a:rPr lang="en-US" dirty="0" smtClean="0"/>
              <a:t>situations</a:t>
            </a:r>
          </a:p>
          <a:p>
            <a:r>
              <a:rPr lang="en-US" dirty="0" smtClean="0"/>
              <a:t>Schools are reluctant to perform initial evaluations and when they do, they are not comprehensive</a:t>
            </a:r>
            <a:endParaRPr lang="en-US" dirty="0"/>
          </a:p>
        </p:txBody>
      </p:sp>
    </p:spTree>
    <p:extLst>
      <p:ext uri="{BB962C8B-B14F-4D97-AF65-F5344CB8AC3E}">
        <p14:creationId xmlns:p14="http://schemas.microsoft.com/office/powerpoint/2010/main" val="5072817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Biggest challenges for applicants</a:t>
            </a:r>
            <a:endParaRPr lang="en-US" sz="4400" dirty="0"/>
          </a:p>
        </p:txBody>
      </p:sp>
      <p:sp>
        <p:nvSpPr>
          <p:cNvPr id="3" name="Content Placeholder 2"/>
          <p:cNvSpPr>
            <a:spLocks noGrp="1"/>
          </p:cNvSpPr>
          <p:nvPr>
            <p:ph idx="1"/>
          </p:nvPr>
        </p:nvSpPr>
        <p:spPr/>
        <p:txBody>
          <a:bodyPr/>
          <a:lstStyle/>
          <a:p>
            <a:r>
              <a:rPr lang="en-US" dirty="0"/>
              <a:t>P</a:t>
            </a:r>
            <a:r>
              <a:rPr lang="en-US" dirty="0" smtClean="0"/>
              <a:t>roviding </a:t>
            </a:r>
            <a:r>
              <a:rPr lang="en-US" dirty="0"/>
              <a:t>a continuum of </a:t>
            </a:r>
            <a:r>
              <a:rPr lang="en-US" dirty="0" smtClean="0"/>
              <a:t>service options </a:t>
            </a:r>
            <a:r>
              <a:rPr lang="en-US" dirty="0"/>
              <a:t>for </a:t>
            </a:r>
            <a:r>
              <a:rPr lang="en-US" dirty="0" smtClean="0"/>
              <a:t>students with disabilities</a:t>
            </a:r>
          </a:p>
          <a:p>
            <a:r>
              <a:rPr lang="en-US" dirty="0" smtClean="0"/>
              <a:t>Maintaining appropriate staffing and contractors for evaluations, reevaluations and provision of specialized instruction and related services</a:t>
            </a:r>
          </a:p>
          <a:p>
            <a:r>
              <a:rPr lang="en-US" dirty="0" smtClean="0"/>
              <a:t>Providing necessary accommodations and modifications</a:t>
            </a:r>
          </a:p>
          <a:p>
            <a:r>
              <a:rPr lang="en-US" dirty="0" smtClean="0"/>
              <a:t>Establishing an effective oversight/compliance review system</a:t>
            </a:r>
          </a:p>
          <a:p>
            <a:r>
              <a:rPr lang="en-US" dirty="0" smtClean="0"/>
              <a:t>Providing comparable services in a timely manner to students with IEPs transferring into </a:t>
            </a:r>
            <a:r>
              <a:rPr lang="en-US" smtClean="0"/>
              <a:t>the school</a:t>
            </a:r>
            <a:endParaRPr lang="en-US" dirty="0" smtClean="0"/>
          </a:p>
          <a:p>
            <a:r>
              <a:rPr lang="en-US" dirty="0" smtClean="0"/>
              <a:t>Understanding that they have </a:t>
            </a:r>
            <a:r>
              <a:rPr lang="en-US" dirty="0"/>
              <a:t>the charge </a:t>
            </a:r>
            <a:r>
              <a:rPr lang="en-US" dirty="0" smtClean="0"/>
              <a:t>of, </a:t>
            </a:r>
            <a:r>
              <a:rPr lang="en-US" dirty="0"/>
              <a:t>and </a:t>
            </a:r>
            <a:r>
              <a:rPr lang="en-US" dirty="0" smtClean="0"/>
              <a:t>flexibility to, </a:t>
            </a:r>
            <a:r>
              <a:rPr lang="en-US" dirty="0"/>
              <a:t>improve student outcomes using  innovative methods, but with </a:t>
            </a:r>
            <a:r>
              <a:rPr lang="en-US" dirty="0" smtClean="0"/>
              <a:t>this flexibility </a:t>
            </a:r>
            <a:r>
              <a:rPr lang="en-US" dirty="0"/>
              <a:t>comes responsibility and accountability</a:t>
            </a:r>
          </a:p>
          <a:p>
            <a:endParaRPr lang="en-US" dirty="0"/>
          </a:p>
        </p:txBody>
      </p:sp>
    </p:spTree>
    <p:extLst>
      <p:ext uri="{BB962C8B-B14F-4D97-AF65-F5344CB8AC3E}">
        <p14:creationId xmlns:p14="http://schemas.microsoft.com/office/powerpoint/2010/main" val="10062227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229600" cy="1066800"/>
          </a:xfrm>
        </p:spPr>
        <p:txBody>
          <a:bodyPr>
            <a:normAutofit fontScale="90000"/>
          </a:bodyPr>
          <a:lstStyle/>
          <a:p>
            <a:r>
              <a:rPr lang="en-US" altLang="en-US" b="1" dirty="0" smtClean="0">
                <a:solidFill>
                  <a:srgbClr val="000099"/>
                </a:solidFill>
                <a:effectLst>
                  <a:outerShdw blurRad="38100" dist="38100" dir="2700000" algn="tl">
                    <a:srgbClr val="C0C0C0"/>
                  </a:outerShdw>
                </a:effectLst>
                <a:latin typeface="Trebuchet MS" pitchFamily="34" charset="0"/>
              </a:rPr>
              <a:t>10 Steps</a:t>
            </a:r>
            <a:r>
              <a:rPr lang="en-US" altLang="en-US" b="1" dirty="0">
                <a:solidFill>
                  <a:srgbClr val="000099"/>
                </a:solidFill>
                <a:effectLst>
                  <a:outerShdw blurRad="38100" dist="38100" dir="2700000" algn="tl">
                    <a:srgbClr val="C0C0C0"/>
                  </a:outerShdw>
                </a:effectLst>
                <a:latin typeface="Trebuchet MS" pitchFamily="34" charset="0"/>
              </a:rPr>
              <a:t>:</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r>
              <a:rPr lang="en-US" altLang="en-US" b="1" dirty="0">
                <a:latin typeface="ClearfaceGotReg" pitchFamily="2" charset="0"/>
              </a:rPr>
              <a:t/>
            </a:r>
            <a:br>
              <a:rPr lang="en-US" altLang="en-US" b="1" dirty="0">
                <a:latin typeface="ClearfaceGotReg" pitchFamily="2" charset="0"/>
              </a:rPr>
            </a:br>
            <a:endParaRPr lang="en-US" b="1" dirty="0"/>
          </a:p>
        </p:txBody>
      </p:sp>
      <p:sp>
        <p:nvSpPr>
          <p:cNvPr id="4" name="Rectangle 5"/>
          <p:cNvSpPr>
            <a:spLocks noGrp="1" noChangeArrowheads="1"/>
          </p:cNvSpPr>
          <p:nvPr>
            <p:ph idx="1"/>
          </p:nvPr>
        </p:nvSpPr>
        <p:spPr bwMode="auto">
          <a:xfrm>
            <a:off x="457200" y="2362200"/>
            <a:ext cx="7620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175" indent="-3175"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spcBef>
                <a:spcPct val="30000"/>
              </a:spcBef>
              <a:buClr>
                <a:srgbClr val="A50021"/>
              </a:buClr>
              <a:buSzPct val="80000"/>
              <a:buFont typeface="WinstonScript" pitchFamily="2" charset="0"/>
              <a:buNone/>
            </a:pPr>
            <a:r>
              <a:rPr lang="en-US" altLang="en-US" sz="3200" dirty="0">
                <a:solidFill>
                  <a:srgbClr val="A50021"/>
                </a:solidFill>
                <a:effectLst>
                  <a:outerShdw blurRad="38100" dist="38100" dir="2700000" algn="tl">
                    <a:srgbClr val="C0C0C0"/>
                  </a:outerShdw>
                </a:effectLst>
                <a:latin typeface="Calibri" panose="020F0502020204030204" pitchFamily="34" charset="0"/>
              </a:rPr>
              <a:t>Step 1. </a:t>
            </a:r>
            <a:r>
              <a:rPr lang="en-US" altLang="en-US" sz="3200" dirty="0">
                <a:latin typeface="Calibri" panose="020F0502020204030204" pitchFamily="34" charset="0"/>
              </a:rPr>
              <a:t>Child is identified as possibly needing special education and related </a:t>
            </a:r>
            <a:r>
              <a:rPr lang="en-US" altLang="en-US" sz="3200" dirty="0" smtClean="0">
                <a:latin typeface="Calibri" panose="020F0502020204030204" pitchFamily="34" charset="0"/>
              </a:rPr>
              <a:t>services</a:t>
            </a:r>
            <a:endParaRPr lang="en-US" altLang="en-US" sz="3200" dirty="0">
              <a:latin typeface="Calibri" panose="020F0502020204030204" pitchFamily="34" charset="0"/>
            </a:endParaRPr>
          </a:p>
          <a:p>
            <a:r>
              <a:rPr lang="en-US" altLang="en-US" sz="2400" u="sng" dirty="0">
                <a:latin typeface="Calibri" panose="020F0502020204030204" pitchFamily="34" charset="0"/>
              </a:rPr>
              <a:t>Child Find-Determining </a:t>
            </a:r>
            <a:r>
              <a:rPr lang="en-US" altLang="en-US" sz="2400" u="sng" dirty="0" smtClean="0">
                <a:latin typeface="Calibri" panose="020F0502020204030204" pitchFamily="34" charset="0"/>
              </a:rPr>
              <a:t>Eligibility</a:t>
            </a:r>
          </a:p>
          <a:p>
            <a:pPr lvl="1"/>
            <a:r>
              <a:rPr lang="en-US" dirty="0" smtClean="0">
                <a:latin typeface="Calibri" panose="020F0502020204030204" pitchFamily="34" charset="0"/>
              </a:rPr>
              <a:t>Each </a:t>
            </a:r>
            <a:r>
              <a:rPr lang="en-US" dirty="0">
                <a:latin typeface="Calibri" panose="020F0502020204030204" pitchFamily="34" charset="0"/>
              </a:rPr>
              <a:t>state is required by IDEA to identify, locate, and evaluate all children with disabilities in the state who need special education and related services. To do so, </a:t>
            </a:r>
            <a:r>
              <a:rPr lang="en-US" dirty="0" smtClean="0">
                <a:latin typeface="Calibri" panose="020F0502020204030204" pitchFamily="34" charset="0"/>
              </a:rPr>
              <a:t>LEA’s </a:t>
            </a:r>
            <a:r>
              <a:rPr lang="en-US" dirty="0">
                <a:latin typeface="Calibri" panose="020F0502020204030204" pitchFamily="34" charset="0"/>
              </a:rPr>
              <a:t>conduct what are known as Child Find </a:t>
            </a:r>
            <a:r>
              <a:rPr lang="en-US" dirty="0" smtClean="0">
                <a:latin typeface="Calibri" panose="020F0502020204030204" pitchFamily="34" charset="0"/>
              </a:rPr>
              <a:t>activities. </a:t>
            </a:r>
          </a:p>
          <a:p>
            <a:r>
              <a:rPr lang="en-US" sz="2400" u="sng" dirty="0">
                <a:latin typeface="Calibri" panose="020F0502020204030204" pitchFamily="34" charset="0"/>
              </a:rPr>
              <a:t>Referral or request for evaluation. </a:t>
            </a:r>
            <a:endParaRPr lang="en-US" altLang="en-US" sz="2400" u="sng" dirty="0">
              <a:latin typeface="Calibri" panose="020F0502020204030204" pitchFamily="34" charset="0"/>
            </a:endParaRPr>
          </a:p>
          <a:p>
            <a:pPr lvl="1"/>
            <a:r>
              <a:rPr lang="en-US" altLang="en-US" dirty="0">
                <a:latin typeface="Calibri" panose="020F0502020204030204" pitchFamily="34" charset="0"/>
              </a:rPr>
              <a:t>Referrals can be made by both parents and district personnel</a:t>
            </a:r>
          </a:p>
          <a:p>
            <a:pPr lvl="1"/>
            <a:endParaRPr lang="en-US" altLang="en-US" dirty="0"/>
          </a:p>
        </p:txBody>
      </p:sp>
    </p:spTree>
    <p:extLst>
      <p:ext uri="{BB962C8B-B14F-4D97-AF65-F5344CB8AC3E}">
        <p14:creationId xmlns:p14="http://schemas.microsoft.com/office/powerpoint/2010/main" val="4160933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0668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1981200"/>
            <a:ext cx="7620000" cy="4419600"/>
          </a:xfrm>
        </p:spPr>
        <p:txBody>
          <a:bodyPr>
            <a:normAutofit/>
          </a:bodyPr>
          <a:lstStyle/>
          <a:p>
            <a:pPr>
              <a:defRPr/>
            </a:pPr>
            <a:endParaRPr lang="en-US" dirty="0" smtClean="0"/>
          </a:p>
          <a:p>
            <a:pPr marL="109728" indent="0">
              <a:buNone/>
              <a:defRPr/>
            </a:pPr>
            <a:r>
              <a:rPr lang="en-US" altLang="en-US" sz="3200" dirty="0">
                <a:solidFill>
                  <a:srgbClr val="A50021"/>
                </a:solidFill>
                <a:effectLst>
                  <a:outerShdw blurRad="38100" dist="38100" dir="2700000" algn="tl">
                    <a:srgbClr val="C0C0C0"/>
                  </a:outerShdw>
                </a:effectLst>
              </a:rPr>
              <a:t>Step 2. </a:t>
            </a:r>
            <a:r>
              <a:rPr lang="en-US" altLang="en-US" sz="3200" dirty="0"/>
              <a:t>Child is evaluated</a:t>
            </a:r>
          </a:p>
          <a:p>
            <a:pPr>
              <a:defRPr/>
            </a:pPr>
            <a:endParaRPr lang="en-US" dirty="0"/>
          </a:p>
          <a:p>
            <a:pPr>
              <a:defRPr/>
            </a:pPr>
            <a:r>
              <a:rPr lang="en-US" dirty="0" smtClean="0">
                <a:latin typeface="Calibri" panose="020F0502020204030204" pitchFamily="34" charset="0"/>
              </a:rPr>
              <a:t>Comprehensive Evaluation</a:t>
            </a:r>
            <a:endParaRPr lang="en-US" dirty="0">
              <a:latin typeface="Calibri" panose="020F0502020204030204" pitchFamily="34" charset="0"/>
            </a:endParaRPr>
          </a:p>
          <a:p>
            <a:pPr lvl="1">
              <a:defRPr/>
            </a:pPr>
            <a:r>
              <a:rPr lang="en-US" dirty="0">
                <a:solidFill>
                  <a:schemeClr val="tx1"/>
                </a:solidFill>
                <a:latin typeface="Calibri" panose="020F0502020204030204" pitchFamily="34" charset="0"/>
              </a:rPr>
              <a:t>Must be decided upon by an evaluation team</a:t>
            </a:r>
          </a:p>
          <a:p>
            <a:pPr lvl="1">
              <a:defRPr/>
            </a:pPr>
            <a:r>
              <a:rPr lang="en-US" dirty="0">
                <a:solidFill>
                  <a:schemeClr val="tx1"/>
                </a:solidFill>
                <a:latin typeface="Calibri" panose="020F0502020204030204" pitchFamily="34" charset="0"/>
              </a:rPr>
              <a:t>Many methods of assessment</a:t>
            </a:r>
          </a:p>
          <a:p>
            <a:pPr lvl="1">
              <a:defRPr/>
            </a:pPr>
            <a:r>
              <a:rPr lang="en-US" dirty="0">
                <a:solidFill>
                  <a:schemeClr val="tx1"/>
                </a:solidFill>
                <a:latin typeface="Calibri" panose="020F0502020204030204" pitchFamily="34" charset="0"/>
              </a:rPr>
              <a:t>Not just done by the school </a:t>
            </a:r>
            <a:r>
              <a:rPr lang="en-US" dirty="0" smtClean="0">
                <a:solidFill>
                  <a:schemeClr val="tx1"/>
                </a:solidFill>
                <a:latin typeface="Calibri" panose="020F0502020204030204" pitchFamily="34" charset="0"/>
              </a:rPr>
              <a:t>psychologist or speech-language therapist</a:t>
            </a:r>
            <a:endParaRPr lang="en-US" dirty="0">
              <a:solidFill>
                <a:schemeClr val="tx1"/>
              </a:solidFill>
              <a:latin typeface="Calibri" panose="020F0502020204030204" pitchFamily="34" charset="0"/>
            </a:endParaRPr>
          </a:p>
          <a:p>
            <a:pPr lvl="1">
              <a:defRPr/>
            </a:pPr>
            <a:r>
              <a:rPr lang="en-US" dirty="0">
                <a:solidFill>
                  <a:schemeClr val="tx1"/>
                </a:solidFill>
                <a:latin typeface="Calibri" panose="020F0502020204030204" pitchFamily="34" charset="0"/>
              </a:rPr>
              <a:t>Must assess all areas of suspected disability and </a:t>
            </a:r>
            <a:r>
              <a:rPr lang="en-US" dirty="0" smtClean="0">
                <a:solidFill>
                  <a:schemeClr val="tx1"/>
                </a:solidFill>
                <a:latin typeface="Calibri" panose="020F0502020204030204" pitchFamily="34" charset="0"/>
              </a:rPr>
              <a:t>identify all of the child’s educational needs</a:t>
            </a:r>
            <a:endParaRPr lang="en-US" dirty="0">
              <a:solidFill>
                <a:schemeClr val="tx1"/>
              </a:solidFill>
              <a:latin typeface="Calibri" panose="020F0502020204030204" pitchFamily="34" charset="0"/>
            </a:endParaRPr>
          </a:p>
          <a:p>
            <a:pPr lvl="1">
              <a:defRPr/>
            </a:pPr>
            <a:r>
              <a:rPr lang="en-US" dirty="0">
                <a:solidFill>
                  <a:schemeClr val="tx1"/>
                </a:solidFill>
                <a:latin typeface="Calibri" panose="020F0502020204030204" pitchFamily="34" charset="0"/>
              </a:rPr>
              <a:t>Parents must sign consent for evaluation</a:t>
            </a:r>
          </a:p>
          <a:p>
            <a:endParaRPr lang="en-US" dirty="0"/>
          </a:p>
        </p:txBody>
      </p:sp>
    </p:spTree>
    <p:extLst>
      <p:ext uri="{BB962C8B-B14F-4D97-AF65-F5344CB8AC3E}">
        <p14:creationId xmlns:p14="http://schemas.microsoft.com/office/powerpoint/2010/main" val="281266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9906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2057400"/>
            <a:ext cx="7620000" cy="4343400"/>
          </a:xfrm>
        </p:spPr>
        <p:txBody>
          <a:bodyPr>
            <a:normAutofit/>
          </a:bodyPr>
          <a:lstStyle/>
          <a:p>
            <a:pPr marL="109728" indent="0">
              <a:buNone/>
            </a:pPr>
            <a:endParaRPr lang="en-US" altLang="en-US" dirty="0">
              <a:solidFill>
                <a:srgbClr val="A50021"/>
              </a:solidFill>
              <a:effectLst>
                <a:outerShdw blurRad="38100" dist="38100" dir="2700000" algn="tl">
                  <a:srgbClr val="C0C0C0"/>
                </a:outerShdw>
              </a:effectLst>
            </a:endParaRPr>
          </a:p>
          <a:p>
            <a:pPr marL="109728"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a:t>
            </a:r>
            <a:r>
              <a:rPr lang="en-US" altLang="en-US" sz="3200" dirty="0">
                <a:solidFill>
                  <a:srgbClr val="A50021"/>
                </a:solidFill>
                <a:effectLst>
                  <a:outerShdw blurRad="38100" dist="38100" dir="2700000" algn="tl">
                    <a:srgbClr val="C0C0C0"/>
                  </a:outerShdw>
                </a:effectLst>
                <a:latin typeface="Calibri" panose="020F0502020204030204" pitchFamily="34" charset="0"/>
              </a:rPr>
              <a:t>3.</a:t>
            </a:r>
            <a:r>
              <a:rPr lang="en-US" altLang="en-US" sz="32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Eligibility is </a:t>
            </a:r>
            <a:r>
              <a:rPr lang="en-US" altLang="en-US" sz="3200" dirty="0" smtClean="0">
                <a:latin typeface="Calibri" panose="020F0502020204030204" pitchFamily="34" charset="0"/>
              </a:rPr>
              <a:t>determined</a:t>
            </a:r>
          </a:p>
          <a:p>
            <a:pPr marL="109728" indent="0">
              <a:buNone/>
            </a:pPr>
            <a:endParaRPr lang="en-US" altLang="en-US" sz="2400" dirty="0">
              <a:latin typeface="Calibri" panose="020F0502020204030204" pitchFamily="34" charset="0"/>
            </a:endParaRPr>
          </a:p>
          <a:p>
            <a:pPr lvl="1"/>
            <a:r>
              <a:rPr lang="en-US" altLang="en-US" sz="2400" dirty="0" smtClean="0">
                <a:solidFill>
                  <a:schemeClr val="tx1"/>
                </a:solidFill>
                <a:latin typeface="Calibri" panose="020F0502020204030204" pitchFamily="34" charset="0"/>
              </a:rPr>
              <a:t>Must </a:t>
            </a:r>
            <a:r>
              <a:rPr lang="en-US" altLang="en-US" sz="2400" dirty="0">
                <a:solidFill>
                  <a:schemeClr val="tx1"/>
                </a:solidFill>
                <a:latin typeface="Calibri" panose="020F0502020204030204" pitchFamily="34" charset="0"/>
              </a:rPr>
              <a:t>follow South Carolina eligibility criteria</a:t>
            </a:r>
          </a:p>
          <a:p>
            <a:pPr lvl="1"/>
            <a:r>
              <a:rPr lang="en-US" altLang="en-US" sz="2400" dirty="0">
                <a:solidFill>
                  <a:schemeClr val="tx1"/>
                </a:solidFill>
                <a:latin typeface="Calibri" panose="020F0502020204030204" pitchFamily="34" charset="0"/>
              </a:rPr>
              <a:t>Parents are part of the group that decides </a:t>
            </a:r>
            <a:r>
              <a:rPr lang="en-US" altLang="en-US" sz="2400" dirty="0" smtClean="0">
                <a:solidFill>
                  <a:schemeClr val="tx1"/>
                </a:solidFill>
                <a:latin typeface="Calibri" panose="020F0502020204030204" pitchFamily="34" charset="0"/>
              </a:rPr>
              <a:t>eligibility</a:t>
            </a:r>
            <a:endParaRPr lang="en-US" altLang="en-US" sz="2400" dirty="0">
              <a:solidFill>
                <a:schemeClr val="tx1"/>
              </a:solidFill>
              <a:latin typeface="Calibri" panose="020F0502020204030204" pitchFamily="34" charset="0"/>
            </a:endParaRPr>
          </a:p>
          <a:p>
            <a:pPr lvl="1"/>
            <a:r>
              <a:rPr lang="en-US" altLang="en-US" sz="2400" dirty="0">
                <a:solidFill>
                  <a:schemeClr val="tx1"/>
                </a:solidFill>
                <a:latin typeface="Calibri" panose="020F0502020204030204" pitchFamily="34" charset="0"/>
              </a:rPr>
              <a:t>Parents do not have to sign consent for eligibility</a:t>
            </a:r>
          </a:p>
          <a:p>
            <a:pPr lvl="1"/>
            <a:r>
              <a:rPr lang="en-US" altLang="en-US" sz="2400" dirty="0">
                <a:solidFill>
                  <a:schemeClr val="tx1"/>
                </a:solidFill>
                <a:latin typeface="Calibri" panose="020F0502020204030204" pitchFamily="34" charset="0"/>
              </a:rPr>
              <a:t>Proper procedures for determination must be </a:t>
            </a:r>
            <a:r>
              <a:rPr lang="en-US" altLang="en-US" sz="2400" dirty="0" smtClean="0">
                <a:solidFill>
                  <a:schemeClr val="tx1"/>
                </a:solidFill>
                <a:latin typeface="Calibri" panose="020F0502020204030204" pitchFamily="34" charset="0"/>
              </a:rPr>
              <a:t>followed</a:t>
            </a:r>
          </a:p>
          <a:p>
            <a:pPr lvl="1"/>
            <a:r>
              <a:rPr lang="en-US" altLang="en-US" sz="2400" smtClean="0">
                <a:latin typeface="Calibri" panose="020F0502020204030204" pitchFamily="34" charset="0"/>
              </a:rPr>
              <a:t>Parent</a:t>
            </a:r>
            <a:endParaRPr lang="en-US" altLang="en-US" sz="2400" dirty="0">
              <a:solidFill>
                <a:schemeClr val="tx1"/>
              </a:solidFill>
              <a:latin typeface="Calibri" panose="020F0502020204030204" pitchFamily="34" charset="0"/>
            </a:endParaRPr>
          </a:p>
          <a:p>
            <a:endParaRPr lang="en-US" dirty="0"/>
          </a:p>
        </p:txBody>
      </p:sp>
    </p:spTree>
    <p:extLst>
      <p:ext uri="{BB962C8B-B14F-4D97-AF65-F5344CB8AC3E}">
        <p14:creationId xmlns:p14="http://schemas.microsoft.com/office/powerpoint/2010/main" val="2188006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1981200"/>
            <a:ext cx="7620000" cy="4419600"/>
          </a:xfrm>
        </p:spPr>
        <p:txBody>
          <a:bodyPr>
            <a:normAutofit fontScale="92500" lnSpcReduction="20000"/>
          </a:bodyPr>
          <a:lstStyle/>
          <a:p>
            <a:pPr marL="109728" indent="0">
              <a:buNone/>
            </a:pPr>
            <a:endParaRPr lang="en-US" altLang="en-US" dirty="0" smtClean="0">
              <a:solidFill>
                <a:srgbClr val="A50021"/>
              </a:solidFill>
              <a:effectLst>
                <a:outerShdw blurRad="38100" dist="38100" dir="2700000" algn="tl">
                  <a:srgbClr val="C0C0C0"/>
                </a:outerShdw>
              </a:effectLst>
              <a:latin typeface="Calibri" panose="020F0502020204030204" pitchFamily="34" charset="0"/>
            </a:endParaRPr>
          </a:p>
          <a:p>
            <a:pPr marL="109728"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a:t>
            </a:r>
            <a:r>
              <a:rPr lang="en-US" altLang="en-US" sz="3200" dirty="0">
                <a:solidFill>
                  <a:srgbClr val="A50021"/>
                </a:solidFill>
                <a:effectLst>
                  <a:outerShdw blurRad="38100" dist="38100" dir="2700000" algn="tl">
                    <a:srgbClr val="C0C0C0"/>
                  </a:outerShdw>
                </a:effectLst>
                <a:latin typeface="Calibri" panose="020F0502020204030204" pitchFamily="34" charset="0"/>
              </a:rPr>
              <a:t>4.</a:t>
            </a:r>
            <a:r>
              <a:rPr lang="en-US" altLang="en-US" sz="32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Child is found eligible for </a:t>
            </a:r>
            <a:r>
              <a:rPr lang="en-US" altLang="en-US" sz="3200" dirty="0" smtClean="0">
                <a:latin typeface="Calibri" panose="020F0502020204030204" pitchFamily="34" charset="0"/>
              </a:rPr>
              <a:t>services and parent signs consent for special education services</a:t>
            </a:r>
          </a:p>
          <a:p>
            <a:pPr marL="109728" indent="0">
              <a:buNone/>
            </a:pPr>
            <a:endParaRPr lang="en-US" altLang="en-US" sz="3200" dirty="0">
              <a:latin typeface="Calibri" panose="020F0502020204030204" pitchFamily="34" charset="0"/>
            </a:endParaRPr>
          </a:p>
          <a:p>
            <a:pPr marL="109728" indent="0">
              <a:buNone/>
            </a:pPr>
            <a:r>
              <a:rPr lang="en-US" altLang="en-US" sz="3200" dirty="0">
                <a:solidFill>
                  <a:srgbClr val="A50021"/>
                </a:solidFill>
                <a:effectLst>
                  <a:outerShdw blurRad="38100" dist="38100" dir="2700000" algn="tl">
                    <a:srgbClr val="C0C0C0"/>
                  </a:outerShdw>
                </a:effectLst>
                <a:latin typeface="Calibri" panose="020F0502020204030204" pitchFamily="34" charset="0"/>
              </a:rPr>
              <a:t>Step 5.</a:t>
            </a:r>
            <a:r>
              <a:rPr lang="en-US" altLang="en-US" sz="40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IEP meeting is </a:t>
            </a:r>
            <a:r>
              <a:rPr lang="en-US" altLang="en-US" sz="3200" dirty="0" smtClean="0">
                <a:latin typeface="Calibri" panose="020F0502020204030204" pitchFamily="34" charset="0"/>
              </a:rPr>
              <a:t>scheduled within 30 days of eligibility determination</a:t>
            </a:r>
          </a:p>
          <a:p>
            <a:pPr marL="109728" indent="0">
              <a:buNone/>
            </a:pPr>
            <a:endParaRPr lang="en-US" altLang="en-US" sz="3200" dirty="0" smtClean="0">
              <a:latin typeface="Calibri" panose="020F0502020204030204" pitchFamily="34" charset="0"/>
            </a:endParaRPr>
          </a:p>
          <a:p>
            <a:pPr marL="109728" indent="0">
              <a:buNone/>
            </a:pPr>
            <a:r>
              <a:rPr lang="en-US" altLang="en-US" sz="3200" dirty="0">
                <a:solidFill>
                  <a:srgbClr val="A50021"/>
                </a:solidFill>
                <a:effectLst>
                  <a:outerShdw blurRad="38100" dist="38100" dir="2700000" algn="tl">
                    <a:srgbClr val="C0C0C0"/>
                  </a:outerShdw>
                </a:effectLst>
                <a:latin typeface="Calibri" panose="020F0502020204030204" pitchFamily="34" charset="0"/>
              </a:rPr>
              <a:t>Step 6.</a:t>
            </a:r>
            <a:r>
              <a:rPr lang="en-US" altLang="en-US" sz="40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IEP meeting is held, and the IEP is </a:t>
            </a:r>
            <a:r>
              <a:rPr lang="en-US" altLang="en-US" sz="3200" dirty="0" smtClean="0">
                <a:latin typeface="Calibri" panose="020F0502020204030204" pitchFamily="34" charset="0"/>
              </a:rPr>
              <a:t>written and implemented as soon as possible</a:t>
            </a:r>
            <a:endParaRPr lang="en-US" altLang="en-US" sz="3200" dirty="0">
              <a:latin typeface="Calibri" panose="020F0502020204030204" pitchFamily="34" charset="0"/>
            </a:endParaRPr>
          </a:p>
          <a:p>
            <a:pPr marL="109728" indent="0">
              <a:buNone/>
            </a:pPr>
            <a:endParaRPr lang="en-US" altLang="en-US" sz="3200" dirty="0"/>
          </a:p>
          <a:p>
            <a:pPr marL="109728" indent="0">
              <a:buNone/>
            </a:pPr>
            <a:endParaRPr lang="en-US" altLang="en-US" sz="3200" dirty="0"/>
          </a:p>
          <a:p>
            <a:endParaRPr lang="en-US" dirty="0"/>
          </a:p>
        </p:txBody>
      </p:sp>
    </p:spTree>
    <p:extLst>
      <p:ext uri="{BB962C8B-B14F-4D97-AF65-F5344CB8AC3E}">
        <p14:creationId xmlns:p14="http://schemas.microsoft.com/office/powerpoint/2010/main" val="200914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7620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1981200"/>
            <a:ext cx="7620000" cy="4419600"/>
          </a:xfrm>
        </p:spPr>
        <p:txBody>
          <a:bodyPr/>
          <a:lstStyle/>
          <a:p>
            <a:endParaRPr lang="en-US" dirty="0" smtClean="0"/>
          </a:p>
          <a:p>
            <a:pPr marL="109728"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a:t>
            </a:r>
            <a:r>
              <a:rPr lang="en-US" altLang="en-US" sz="3200" dirty="0">
                <a:solidFill>
                  <a:srgbClr val="A50021"/>
                </a:solidFill>
                <a:effectLst>
                  <a:outerShdw blurRad="38100" dist="38100" dir="2700000" algn="tl">
                    <a:srgbClr val="C0C0C0"/>
                  </a:outerShdw>
                </a:effectLst>
                <a:latin typeface="Calibri" panose="020F0502020204030204" pitchFamily="34" charset="0"/>
              </a:rPr>
              <a:t>7.</a:t>
            </a:r>
            <a:r>
              <a:rPr lang="en-US" altLang="en-US" sz="32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Services are </a:t>
            </a:r>
            <a:r>
              <a:rPr lang="en-US" altLang="en-US" sz="3200" dirty="0" smtClean="0">
                <a:latin typeface="Calibri" panose="020F0502020204030204" pitchFamily="34" charset="0"/>
              </a:rPr>
              <a:t>provided</a:t>
            </a:r>
          </a:p>
          <a:p>
            <a:pPr marL="109728" indent="0">
              <a:buNone/>
            </a:pPr>
            <a:endParaRPr lang="en-US" altLang="en-US" sz="3200" dirty="0">
              <a:latin typeface="Calibri" panose="020F0502020204030204" pitchFamily="34" charset="0"/>
            </a:endParaRPr>
          </a:p>
          <a:p>
            <a:r>
              <a:rPr lang="en-US" altLang="en-US" dirty="0">
                <a:latin typeface="Calibri" panose="020F0502020204030204" pitchFamily="34" charset="0"/>
              </a:rPr>
              <a:t>Must be provided by </a:t>
            </a:r>
            <a:r>
              <a:rPr lang="en-US" altLang="en-US" dirty="0" smtClean="0">
                <a:latin typeface="Calibri" panose="020F0502020204030204" pitchFamily="34" charset="0"/>
              </a:rPr>
              <a:t>appropriately certified staff</a:t>
            </a:r>
            <a:endParaRPr lang="en-US" altLang="en-US" dirty="0">
              <a:latin typeface="Calibri" panose="020F0502020204030204" pitchFamily="34" charset="0"/>
            </a:endParaRPr>
          </a:p>
          <a:p>
            <a:r>
              <a:rPr lang="en-US" altLang="en-US" dirty="0">
                <a:latin typeface="Calibri" panose="020F0502020204030204" pitchFamily="34" charset="0"/>
              </a:rPr>
              <a:t>IEP must be implemented as written</a:t>
            </a:r>
          </a:p>
          <a:p>
            <a:r>
              <a:rPr lang="en-US" altLang="en-US" dirty="0">
                <a:latin typeface="Calibri" panose="020F0502020204030204" pitchFamily="34" charset="0"/>
              </a:rPr>
              <a:t>General education teachers must be made aware of their responsibilities</a:t>
            </a:r>
          </a:p>
          <a:p>
            <a:r>
              <a:rPr lang="en-US" altLang="en-US" dirty="0">
                <a:latin typeface="Calibri" panose="020F0502020204030204" pitchFamily="34" charset="0"/>
              </a:rPr>
              <a:t>Students may not be excluded from </a:t>
            </a:r>
            <a:r>
              <a:rPr lang="en-US" altLang="en-US" dirty="0" smtClean="0">
                <a:latin typeface="Calibri" panose="020F0502020204030204" pitchFamily="34" charset="0"/>
              </a:rPr>
              <a:t>activities </a:t>
            </a:r>
            <a:r>
              <a:rPr lang="en-US" altLang="en-US" dirty="0">
                <a:latin typeface="Calibri" panose="020F0502020204030204" pitchFamily="34" charset="0"/>
              </a:rPr>
              <a:t>because of their disability</a:t>
            </a:r>
          </a:p>
          <a:p>
            <a:endParaRPr lang="en-US" dirty="0"/>
          </a:p>
        </p:txBody>
      </p:sp>
    </p:spTree>
    <p:extLst>
      <p:ext uri="{BB962C8B-B14F-4D97-AF65-F5344CB8AC3E}">
        <p14:creationId xmlns:p14="http://schemas.microsoft.com/office/powerpoint/2010/main" val="1373107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8382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1905000"/>
            <a:ext cx="7620000" cy="4495800"/>
          </a:xfrm>
        </p:spPr>
        <p:txBody>
          <a:bodyPr>
            <a:normAutofit fontScale="92500"/>
          </a:bodyPr>
          <a:lstStyle/>
          <a:p>
            <a:pPr marL="109728" indent="0">
              <a:buNone/>
            </a:pPr>
            <a:endParaRPr lang="en-US" altLang="en-US" sz="3200" dirty="0" smtClean="0">
              <a:solidFill>
                <a:srgbClr val="A50021"/>
              </a:solidFill>
              <a:effectLst>
                <a:outerShdw blurRad="38100" dist="38100" dir="2700000" algn="tl">
                  <a:srgbClr val="C0C0C0"/>
                </a:outerShdw>
              </a:effectLst>
              <a:latin typeface="Calibri" panose="020F0502020204030204" pitchFamily="34" charset="0"/>
            </a:endParaRPr>
          </a:p>
          <a:p>
            <a:pPr marL="109728"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a:t>
            </a:r>
            <a:r>
              <a:rPr lang="en-US" altLang="en-US" sz="3200" dirty="0">
                <a:solidFill>
                  <a:srgbClr val="A50021"/>
                </a:solidFill>
                <a:effectLst>
                  <a:outerShdw blurRad="38100" dist="38100" dir="2700000" algn="tl">
                    <a:srgbClr val="C0C0C0"/>
                  </a:outerShdw>
                </a:effectLst>
                <a:latin typeface="Calibri" panose="020F0502020204030204" pitchFamily="34" charset="0"/>
              </a:rPr>
              <a:t>8.</a:t>
            </a:r>
            <a:r>
              <a:rPr lang="en-US" altLang="en-US" sz="32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Progress is measured and reported to </a:t>
            </a:r>
            <a:r>
              <a:rPr lang="en-US" altLang="en-US" sz="3200" dirty="0" smtClean="0">
                <a:latin typeface="Calibri" panose="020F0502020204030204" pitchFamily="34" charset="0"/>
              </a:rPr>
              <a:t>parents</a:t>
            </a:r>
          </a:p>
          <a:p>
            <a:pPr marL="109728" indent="0">
              <a:buNone/>
            </a:pPr>
            <a:endParaRPr lang="en-US" altLang="en-US" sz="3200" dirty="0" smtClean="0">
              <a:latin typeface="Calibri" panose="020F0502020204030204" pitchFamily="34" charset="0"/>
            </a:endParaRPr>
          </a:p>
          <a:p>
            <a:pPr lvl="1"/>
            <a:r>
              <a:rPr lang="en-US" sz="2400" dirty="0" smtClean="0">
                <a:latin typeface="Calibri" panose="020F0502020204030204" pitchFamily="34" charset="0"/>
              </a:rPr>
              <a:t>Child’s </a:t>
            </a:r>
            <a:r>
              <a:rPr lang="en-US" sz="2400" dirty="0" smtClean="0">
                <a:solidFill>
                  <a:schemeClr val="tx1"/>
                </a:solidFill>
                <a:latin typeface="Calibri" panose="020F0502020204030204" pitchFamily="34" charset="0"/>
              </a:rPr>
              <a:t>parents </a:t>
            </a:r>
            <a:r>
              <a:rPr lang="en-US" sz="2400" dirty="0">
                <a:solidFill>
                  <a:schemeClr val="tx1"/>
                </a:solidFill>
                <a:latin typeface="Calibri" panose="020F0502020204030204" pitchFamily="34" charset="0"/>
              </a:rPr>
              <a:t>are regularly informed of the child’s progress and whether that progress is enough for the child to achieve </a:t>
            </a:r>
            <a:r>
              <a:rPr lang="en-US" sz="2400" dirty="0" smtClean="0">
                <a:solidFill>
                  <a:schemeClr val="tx1"/>
                </a:solidFill>
                <a:latin typeface="Calibri" panose="020F0502020204030204" pitchFamily="34" charset="0"/>
              </a:rPr>
              <a:t>his/her annual </a:t>
            </a:r>
            <a:r>
              <a:rPr lang="en-US" sz="2400" dirty="0">
                <a:solidFill>
                  <a:schemeClr val="tx1"/>
                </a:solidFill>
                <a:latin typeface="Calibri" panose="020F0502020204030204" pitchFamily="34" charset="0"/>
              </a:rPr>
              <a:t>goals by the end of the year. </a:t>
            </a:r>
            <a:endParaRPr lang="en-US" sz="2400" dirty="0" smtClean="0">
              <a:solidFill>
                <a:schemeClr val="tx1"/>
              </a:solidFill>
              <a:latin typeface="Calibri" panose="020F0502020204030204" pitchFamily="34" charset="0"/>
            </a:endParaRPr>
          </a:p>
          <a:p>
            <a:pPr lvl="1"/>
            <a:endParaRPr lang="en-US" sz="2400" dirty="0" smtClean="0">
              <a:solidFill>
                <a:schemeClr val="tx1"/>
              </a:solidFill>
              <a:latin typeface="Calibri" panose="020F0502020204030204" pitchFamily="34" charset="0"/>
            </a:endParaRPr>
          </a:p>
          <a:p>
            <a:pPr lvl="1"/>
            <a:r>
              <a:rPr lang="en-US" sz="2400" dirty="0" smtClean="0">
                <a:solidFill>
                  <a:schemeClr val="tx1"/>
                </a:solidFill>
                <a:latin typeface="Calibri" panose="020F0502020204030204" pitchFamily="34" charset="0"/>
              </a:rPr>
              <a:t>Parents </a:t>
            </a:r>
            <a:r>
              <a:rPr lang="en-US" sz="2400" dirty="0">
                <a:solidFill>
                  <a:schemeClr val="tx1"/>
                </a:solidFill>
                <a:latin typeface="Calibri" panose="020F0502020204030204" pitchFamily="34" charset="0"/>
              </a:rPr>
              <a:t>are provided with periodic reports on the progress the child is making toward meeting the annual goals.</a:t>
            </a:r>
          </a:p>
          <a:p>
            <a:pPr marL="109728" indent="0">
              <a:buNone/>
            </a:pPr>
            <a:endParaRPr lang="en-US" altLang="en-US" sz="3200" dirty="0">
              <a:latin typeface="Calibri" panose="020F0502020204030204" pitchFamily="34" charset="0"/>
            </a:endParaRPr>
          </a:p>
          <a:p>
            <a:endParaRPr lang="en-US" dirty="0"/>
          </a:p>
        </p:txBody>
      </p:sp>
    </p:spTree>
    <p:extLst>
      <p:ext uri="{BB962C8B-B14F-4D97-AF65-F5344CB8AC3E}">
        <p14:creationId xmlns:p14="http://schemas.microsoft.com/office/powerpoint/2010/main" val="4094650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1" end="1"/>
                                            </p:txEl>
                                          </p:spTgt>
                                        </p:tgtEl>
                                        <p:attrNameLst>
                                          <p:attrName>style.color</p:attrName>
                                        </p:attrNameLst>
                                      </p:cBhvr>
                                      <p:by>
                                        <p:hsl h="0" s="-12549" l="-25098"/>
                                      </p:by>
                                    </p:animClr>
                                    <p:animClr clrSpc="hsl" dir="cw">
                                      <p:cBhvr>
                                        <p:cTn id="7" dur="500" fill="hold"/>
                                        <p:tgtEl>
                                          <p:spTgt spid="3">
                                            <p:txEl>
                                              <p:pRg st="1" end="1"/>
                                            </p:txEl>
                                          </p:spTgt>
                                        </p:tgtEl>
                                        <p:attrNameLst>
                                          <p:attrName>fillcolor</p:attrName>
                                        </p:attrNameLst>
                                      </p:cBhvr>
                                      <p:by>
                                        <p:hsl h="0" s="-12549" l="-25098"/>
                                      </p:by>
                                    </p:animClr>
                                    <p:animClr clrSpc="hsl" dir="cw">
                                      <p:cBhvr>
                                        <p:cTn id="8" dur="500" fill="hold"/>
                                        <p:tgtEl>
                                          <p:spTgt spid="3">
                                            <p:txEl>
                                              <p:pRg st="1" end="1"/>
                                            </p:txEl>
                                          </p:spTgt>
                                        </p:tgtEl>
                                        <p:attrNameLst>
                                          <p:attrName>stroke.color</p:attrName>
                                        </p:attrNameLst>
                                      </p:cBhvr>
                                      <p:by>
                                        <p:hsl h="0" s="-12549" l="-25098"/>
                                      </p:by>
                                    </p:animClr>
                                    <p:set>
                                      <p:cBhvr>
                                        <p:cTn id="9" dur="500" fill="hold"/>
                                        <p:tgtEl>
                                          <p:spTgt spid="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arn(inVertical)">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304800"/>
            <a:ext cx="8153400" cy="1143000"/>
          </a:xfrm>
        </p:spPr>
        <p:txBody>
          <a:bodyPr>
            <a:normAutofit fontScale="90000"/>
          </a:bodyPr>
          <a:lstStyle/>
          <a:p>
            <a:pPr algn="ctr"/>
            <a:r>
              <a:rPr lang="en-US" altLang="en-US" sz="3600" b="1" dirty="0" smtClean="0">
                <a:latin typeface="+mn-lt"/>
              </a:rPr>
              <a:t>Supporting the Mission and Vision </a:t>
            </a:r>
            <a:br>
              <a:rPr lang="en-US" altLang="en-US" sz="3600" b="1" dirty="0" smtClean="0">
                <a:latin typeface="+mn-lt"/>
              </a:rPr>
            </a:br>
            <a:r>
              <a:rPr lang="en-US" altLang="en-US" sz="3600" b="1" dirty="0" smtClean="0">
                <a:latin typeface="+mn-lt"/>
              </a:rPr>
              <a:t>of the SCDE</a:t>
            </a:r>
          </a:p>
        </p:txBody>
      </p:sp>
      <p:sp>
        <p:nvSpPr>
          <p:cNvPr id="3" name="Content Placeholder 2"/>
          <p:cNvSpPr>
            <a:spLocks noGrp="1"/>
          </p:cNvSpPr>
          <p:nvPr>
            <p:ph idx="1"/>
          </p:nvPr>
        </p:nvSpPr>
        <p:spPr>
          <a:xfrm>
            <a:off x="152400" y="1600200"/>
            <a:ext cx="8229600" cy="4724400"/>
          </a:xfrm>
        </p:spPr>
        <p:txBody>
          <a:bodyPr>
            <a:normAutofit fontScale="77500" lnSpcReduction="20000"/>
          </a:bodyPr>
          <a:lstStyle/>
          <a:p>
            <a:pPr marL="114300" indent="0">
              <a:buNone/>
              <a:defRPr/>
            </a:pPr>
            <a:endParaRPr lang="en-US" sz="2400" dirty="0" smtClean="0"/>
          </a:p>
          <a:p>
            <a:pPr marL="114300" indent="0" algn="ctr">
              <a:buNone/>
              <a:defRPr/>
            </a:pPr>
            <a:r>
              <a:rPr lang="en-US" sz="3100" b="1" dirty="0" smtClean="0">
                <a:solidFill>
                  <a:schemeClr val="tx2"/>
                </a:solidFill>
              </a:rPr>
              <a:t>Mission</a:t>
            </a:r>
          </a:p>
          <a:p>
            <a:pPr marL="114300" indent="0" algn="ctr">
              <a:buNone/>
              <a:defRPr/>
            </a:pPr>
            <a:r>
              <a:rPr lang="en-US" sz="2800" dirty="0" smtClean="0">
                <a:solidFill>
                  <a:schemeClr val="tx2"/>
                </a:solidFill>
              </a:rPr>
              <a:t>The mission of the SC Department of Education is to provide leadership and support so that all public education students graduate prepared for success. </a:t>
            </a:r>
          </a:p>
          <a:p>
            <a:pPr>
              <a:defRPr/>
            </a:pPr>
            <a:endParaRPr lang="en-US" sz="2400" dirty="0">
              <a:solidFill>
                <a:schemeClr val="tx2"/>
              </a:solidFill>
            </a:endParaRPr>
          </a:p>
          <a:p>
            <a:pPr marL="114300" indent="0" algn="ctr">
              <a:buNone/>
              <a:defRPr/>
            </a:pPr>
            <a:r>
              <a:rPr lang="en-US" sz="3100" b="1" dirty="0" smtClean="0">
                <a:solidFill>
                  <a:schemeClr val="tx2"/>
                </a:solidFill>
              </a:rPr>
              <a:t>Vision</a:t>
            </a:r>
          </a:p>
          <a:p>
            <a:pPr marL="114300" indent="0" algn="ctr">
              <a:buNone/>
              <a:defRPr/>
            </a:pPr>
            <a:r>
              <a:rPr lang="en-US" sz="2600" dirty="0" smtClean="0">
                <a:solidFill>
                  <a:schemeClr val="tx2"/>
                </a:solidFill>
              </a:rPr>
              <a:t>All students graduate prepared for success in college, career, and citizenship. By 2018, at least one school in every district will have implemented personalized learning that supports students meeting the Profile of the South Carolina Graduate. </a:t>
            </a:r>
          </a:p>
          <a:p>
            <a:pPr>
              <a:defRPr/>
            </a:pPr>
            <a:endParaRPr lang="en-US" sz="2400" dirty="0" smtClean="0">
              <a:solidFill>
                <a:schemeClr val="tx2"/>
              </a:solidFill>
            </a:endParaRPr>
          </a:p>
          <a:p>
            <a:pPr marL="114300" indent="0" algn="ctr">
              <a:buNone/>
            </a:pPr>
            <a:r>
              <a:rPr lang="en-US" sz="2800" dirty="0">
                <a:solidFill>
                  <a:schemeClr val="tx2"/>
                </a:solidFill>
              </a:rPr>
              <a:t>OSES supports the SCDE </a:t>
            </a:r>
            <a:r>
              <a:rPr lang="en-US" sz="2800" dirty="0" smtClean="0">
                <a:solidFill>
                  <a:schemeClr val="tx2"/>
                </a:solidFill>
              </a:rPr>
              <a:t>mission </a:t>
            </a:r>
            <a:r>
              <a:rPr lang="en-US" sz="2800" dirty="0">
                <a:solidFill>
                  <a:schemeClr val="tx2"/>
                </a:solidFill>
              </a:rPr>
              <a:t>statement and vision by ensuring that all students with disabilities in SC have available a free appropriate public education (FAPE) in order to be ready for success in college, careers, and citizenship. </a:t>
            </a:r>
            <a:r>
              <a:rPr lang="en-US" sz="2800" dirty="0"/>
              <a:t> </a:t>
            </a:r>
          </a:p>
          <a:p>
            <a:pPr marL="0" indent="0">
              <a:buFontTx/>
              <a:buNone/>
              <a:defRPr/>
            </a:pPr>
            <a:endParaRPr lang="en-US" sz="2400" dirty="0"/>
          </a:p>
        </p:txBody>
      </p:sp>
    </p:spTree>
    <p:extLst>
      <p:ext uri="{BB962C8B-B14F-4D97-AF65-F5344CB8AC3E}">
        <p14:creationId xmlns:p14="http://schemas.microsoft.com/office/powerpoint/2010/main" val="31126715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2590800"/>
            <a:ext cx="7620000" cy="4038600"/>
          </a:xfrm>
        </p:spPr>
        <p:txBody>
          <a:bodyPr>
            <a:normAutofit fontScale="77500" lnSpcReduction="20000"/>
          </a:bodyPr>
          <a:lstStyle/>
          <a:p>
            <a:pPr marL="109728"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a:t>
            </a:r>
            <a:r>
              <a:rPr lang="en-US" altLang="en-US" sz="3200" dirty="0">
                <a:solidFill>
                  <a:srgbClr val="A50021"/>
                </a:solidFill>
                <a:effectLst>
                  <a:outerShdw blurRad="38100" dist="38100" dir="2700000" algn="tl">
                    <a:srgbClr val="C0C0C0"/>
                  </a:outerShdw>
                </a:effectLst>
                <a:latin typeface="Calibri" panose="020F0502020204030204" pitchFamily="34" charset="0"/>
              </a:rPr>
              <a:t>9.</a:t>
            </a:r>
            <a:r>
              <a:rPr lang="en-US" altLang="en-US" sz="3200" dirty="0">
                <a:effectLst>
                  <a:outerShdw blurRad="38100" dist="38100" dir="2700000" algn="tl">
                    <a:srgbClr val="C0C0C0"/>
                  </a:outerShdw>
                </a:effectLst>
                <a:latin typeface="Calibri" panose="020F0502020204030204" pitchFamily="34" charset="0"/>
              </a:rPr>
              <a:t> </a:t>
            </a:r>
            <a:r>
              <a:rPr lang="en-US" altLang="en-US" sz="3200" dirty="0">
                <a:latin typeface="Calibri" panose="020F0502020204030204" pitchFamily="34" charset="0"/>
              </a:rPr>
              <a:t>IEP is </a:t>
            </a:r>
            <a:r>
              <a:rPr lang="en-US" altLang="en-US" sz="3200" dirty="0" smtClean="0">
                <a:latin typeface="Calibri" panose="020F0502020204030204" pitchFamily="34" charset="0"/>
              </a:rPr>
              <a:t>reviewed</a:t>
            </a:r>
          </a:p>
          <a:p>
            <a:pPr lvl="1"/>
            <a:r>
              <a:rPr lang="en-US" sz="2800" dirty="0" smtClean="0">
                <a:solidFill>
                  <a:schemeClr val="tx1"/>
                </a:solidFill>
                <a:latin typeface="Calibri" panose="020F0502020204030204" pitchFamily="34" charset="0"/>
              </a:rPr>
              <a:t>The </a:t>
            </a:r>
            <a:r>
              <a:rPr lang="en-US" sz="2800" dirty="0">
                <a:solidFill>
                  <a:schemeClr val="tx1"/>
                </a:solidFill>
                <a:latin typeface="Calibri" panose="020F0502020204030204" pitchFamily="34" charset="0"/>
              </a:rPr>
              <a:t>child’s IEP is reviewed by the IEP Team at least once a year, or more often if the parents or school ask for a review</a:t>
            </a:r>
            <a:r>
              <a:rPr lang="en-US" sz="2800" dirty="0" smtClean="0">
                <a:solidFill>
                  <a:schemeClr val="tx1"/>
                </a:solidFill>
                <a:latin typeface="Calibri" panose="020F0502020204030204" pitchFamily="34" charset="0"/>
              </a:rPr>
              <a:t>.</a:t>
            </a:r>
          </a:p>
          <a:p>
            <a:pPr lvl="1"/>
            <a:r>
              <a:rPr lang="en-US" sz="2800" dirty="0">
                <a:solidFill>
                  <a:schemeClr val="tx1"/>
                </a:solidFill>
                <a:latin typeface="Calibri" panose="020F0502020204030204" pitchFamily="34" charset="0"/>
              </a:rPr>
              <a:t>Parents, as Team members, must be invited to attend these meetings. Parents can make suggestions for changes, can agree or disagree with the IEP goals, and agree or disagree with the placement. </a:t>
            </a:r>
            <a:endParaRPr lang="en-US" sz="2800" dirty="0" smtClean="0">
              <a:latin typeface="Calibri" panose="020F0502020204030204" pitchFamily="34" charset="0"/>
            </a:endParaRPr>
          </a:p>
          <a:p>
            <a:pPr marL="411480" lvl="1" indent="0">
              <a:buNone/>
            </a:pPr>
            <a:endParaRPr lang="en-US" altLang="en-US" sz="2800" dirty="0">
              <a:solidFill>
                <a:srgbClr val="A50021"/>
              </a:solidFill>
              <a:effectLst>
                <a:outerShdw blurRad="38100" dist="38100" dir="2700000" algn="tl">
                  <a:srgbClr val="C0C0C0"/>
                </a:outerShdw>
              </a:effectLst>
              <a:latin typeface="Calibri" panose="020F0502020204030204" pitchFamily="34" charset="0"/>
            </a:endParaRPr>
          </a:p>
          <a:p>
            <a:pPr marL="411480" lvl="1" indent="0">
              <a:buNone/>
            </a:pPr>
            <a:r>
              <a:rPr lang="en-US" altLang="en-US" sz="3200" dirty="0" smtClean="0">
                <a:solidFill>
                  <a:srgbClr val="A50021"/>
                </a:solidFill>
                <a:effectLst>
                  <a:outerShdw blurRad="38100" dist="38100" dir="2700000" algn="tl">
                    <a:srgbClr val="C0C0C0"/>
                  </a:outerShdw>
                </a:effectLst>
                <a:latin typeface="Calibri" panose="020F0502020204030204" pitchFamily="34" charset="0"/>
              </a:rPr>
              <a:t>Step 9A. Transfers</a:t>
            </a:r>
          </a:p>
          <a:p>
            <a:pPr lvl="1"/>
            <a:r>
              <a:rPr lang="en-US" altLang="en-US" sz="2800" dirty="0" smtClean="0">
                <a:latin typeface="Calibri" panose="020F0502020204030204" pitchFamily="34" charset="0"/>
              </a:rPr>
              <a:t>When a child with an IEP transfers into the school, the school must provide comparable services as soon as possible after transfer.</a:t>
            </a:r>
            <a:endParaRPr lang="en-US" altLang="en-US" sz="3200" dirty="0">
              <a:latin typeface="Calibri" panose="020F0502020204030204" pitchFamily="34" charset="0"/>
            </a:endParaRPr>
          </a:p>
          <a:p>
            <a:pPr marL="109728" indent="0">
              <a:buNone/>
            </a:pPr>
            <a:endParaRPr lang="en-US" altLang="en-US" dirty="0"/>
          </a:p>
          <a:p>
            <a:endParaRPr lang="en-US" dirty="0"/>
          </a:p>
        </p:txBody>
      </p:sp>
    </p:spTree>
    <p:extLst>
      <p:ext uri="{BB962C8B-B14F-4D97-AF65-F5344CB8AC3E}">
        <p14:creationId xmlns:p14="http://schemas.microsoft.com/office/powerpoint/2010/main" val="2735063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620000" cy="427038"/>
          </a:xfrm>
        </p:spPr>
        <p:txBody>
          <a:bodyPr>
            <a:normAutofit fontScale="90000"/>
          </a:bodyPr>
          <a:lstStyle/>
          <a:p>
            <a:r>
              <a:rPr lang="en-US" altLang="en-US" b="1" dirty="0">
                <a:solidFill>
                  <a:srgbClr val="000099"/>
                </a:solidFill>
                <a:effectLst>
                  <a:outerShdw blurRad="38100" dist="38100" dir="2700000" algn="tl">
                    <a:srgbClr val="C0C0C0"/>
                  </a:outerShdw>
                </a:effectLst>
                <a:latin typeface="Trebuchet MS" pitchFamily="34" charset="0"/>
              </a:rPr>
              <a:t>10 Steps:</a:t>
            </a:r>
            <a:br>
              <a:rPr lang="en-US" altLang="en-US" b="1" dirty="0">
                <a:solidFill>
                  <a:srgbClr val="000099"/>
                </a:solidFill>
                <a:effectLst>
                  <a:outerShdw blurRad="38100" dist="38100" dir="2700000" algn="tl">
                    <a:srgbClr val="C0C0C0"/>
                  </a:outerShdw>
                </a:effectLst>
                <a:latin typeface="Trebuchet MS" pitchFamily="34" charset="0"/>
              </a:rPr>
            </a:br>
            <a:r>
              <a:rPr lang="en-US" altLang="en-US" b="1" dirty="0">
                <a:solidFill>
                  <a:srgbClr val="000099"/>
                </a:solidFill>
                <a:effectLst>
                  <a:outerShdw blurRad="38100" dist="38100" dir="2700000" algn="tl">
                    <a:srgbClr val="C0C0C0"/>
                  </a:outerShdw>
                </a:effectLst>
                <a:latin typeface="Trebuchet MS" pitchFamily="34" charset="0"/>
              </a:rPr>
              <a:t>The Basics of Special Education Process under IDEA</a:t>
            </a:r>
            <a:endParaRPr lang="en-US" b="1" dirty="0"/>
          </a:p>
        </p:txBody>
      </p:sp>
      <p:sp>
        <p:nvSpPr>
          <p:cNvPr id="3" name="Content Placeholder 2"/>
          <p:cNvSpPr>
            <a:spLocks noGrp="1"/>
          </p:cNvSpPr>
          <p:nvPr>
            <p:ph idx="1"/>
          </p:nvPr>
        </p:nvSpPr>
        <p:spPr>
          <a:xfrm>
            <a:off x="457200" y="1828800"/>
            <a:ext cx="7620000" cy="4572000"/>
          </a:xfrm>
        </p:spPr>
        <p:txBody>
          <a:bodyPr>
            <a:normAutofit/>
          </a:bodyPr>
          <a:lstStyle/>
          <a:p>
            <a:endParaRPr lang="en-US" dirty="0" smtClean="0"/>
          </a:p>
          <a:p>
            <a:endParaRPr lang="en-US" dirty="0"/>
          </a:p>
          <a:p>
            <a:pPr marL="109728" indent="0">
              <a:buNone/>
            </a:pPr>
            <a:r>
              <a:rPr lang="en-US" altLang="en-US" sz="3500" dirty="0">
                <a:solidFill>
                  <a:srgbClr val="A50021"/>
                </a:solidFill>
                <a:effectLst>
                  <a:outerShdw blurRad="38100" dist="38100" dir="2700000" algn="tl">
                    <a:srgbClr val="C0C0C0"/>
                  </a:outerShdw>
                </a:effectLst>
                <a:latin typeface="Calibri" panose="020F0502020204030204" pitchFamily="34" charset="0"/>
              </a:rPr>
              <a:t>Step 10.</a:t>
            </a:r>
            <a:r>
              <a:rPr lang="en-US" altLang="en-US" sz="3500" dirty="0">
                <a:effectLst>
                  <a:outerShdw blurRad="38100" dist="38100" dir="2700000" algn="tl">
                    <a:srgbClr val="C0C0C0"/>
                  </a:outerShdw>
                </a:effectLst>
                <a:latin typeface="Calibri" panose="020F0502020204030204" pitchFamily="34" charset="0"/>
              </a:rPr>
              <a:t> </a:t>
            </a:r>
            <a:r>
              <a:rPr lang="en-US" altLang="en-US" sz="3500" dirty="0">
                <a:latin typeface="Calibri" panose="020F0502020204030204" pitchFamily="34" charset="0"/>
              </a:rPr>
              <a:t>Child is </a:t>
            </a:r>
            <a:r>
              <a:rPr lang="en-US" altLang="en-US" sz="3500" dirty="0" smtClean="0">
                <a:latin typeface="Calibri" panose="020F0502020204030204" pitchFamily="34" charset="0"/>
              </a:rPr>
              <a:t>reevaluated</a:t>
            </a:r>
          </a:p>
          <a:p>
            <a:pPr lvl="1"/>
            <a:r>
              <a:rPr lang="en-US" dirty="0">
                <a:solidFill>
                  <a:schemeClr val="tx1"/>
                </a:solidFill>
                <a:latin typeface="Calibri" panose="020F0502020204030204" pitchFamily="34" charset="0"/>
              </a:rPr>
              <a:t>At least every three years the child must be reevaluated, unless the parents and school agree that a reevaluation is unnecessary. </a:t>
            </a:r>
            <a:endParaRPr lang="en-US" dirty="0" smtClean="0">
              <a:solidFill>
                <a:schemeClr val="tx1"/>
              </a:solidFill>
              <a:latin typeface="Calibri" panose="020F0502020204030204" pitchFamily="34" charset="0"/>
            </a:endParaRPr>
          </a:p>
          <a:p>
            <a:pPr lvl="1"/>
            <a:r>
              <a:rPr lang="en-US" dirty="0" smtClean="0">
                <a:solidFill>
                  <a:schemeClr val="tx1"/>
                </a:solidFill>
                <a:latin typeface="Calibri" panose="020F0502020204030204" pitchFamily="34" charset="0"/>
              </a:rPr>
              <a:t>This </a:t>
            </a:r>
            <a:r>
              <a:rPr lang="en-US" dirty="0">
                <a:solidFill>
                  <a:schemeClr val="tx1"/>
                </a:solidFill>
                <a:latin typeface="Calibri" panose="020F0502020204030204" pitchFamily="34" charset="0"/>
              </a:rPr>
              <a:t>evaluation is often called a “triennial.” </a:t>
            </a:r>
            <a:endParaRPr lang="en-US" dirty="0" smtClean="0">
              <a:solidFill>
                <a:schemeClr val="tx1"/>
              </a:solidFill>
              <a:latin typeface="Calibri" panose="020F0502020204030204" pitchFamily="34" charset="0"/>
            </a:endParaRPr>
          </a:p>
          <a:p>
            <a:pPr lvl="1"/>
            <a:r>
              <a:rPr lang="en-US" dirty="0" smtClean="0">
                <a:solidFill>
                  <a:schemeClr val="tx1"/>
                </a:solidFill>
                <a:latin typeface="Calibri" panose="020F0502020204030204" pitchFamily="34" charset="0"/>
              </a:rPr>
              <a:t>Its </a:t>
            </a:r>
            <a:r>
              <a:rPr lang="en-US" dirty="0">
                <a:solidFill>
                  <a:schemeClr val="tx1"/>
                </a:solidFill>
                <a:latin typeface="Calibri" panose="020F0502020204030204" pitchFamily="34" charset="0"/>
              </a:rPr>
              <a:t>purpose is to find out if the child continues to be a “child with a disability,” as defined by IDEA, and what the child’s educational needs are. </a:t>
            </a:r>
            <a:endParaRPr lang="en-US" dirty="0" smtClean="0">
              <a:solidFill>
                <a:schemeClr val="tx1"/>
              </a:solidFill>
              <a:latin typeface="Calibri" panose="020F0502020204030204" pitchFamily="34" charset="0"/>
            </a:endParaRPr>
          </a:p>
          <a:p>
            <a:pPr lvl="1"/>
            <a:r>
              <a:rPr lang="en-US" dirty="0" smtClean="0">
                <a:solidFill>
                  <a:schemeClr val="tx1"/>
                </a:solidFill>
                <a:latin typeface="Calibri" panose="020F0502020204030204" pitchFamily="34" charset="0"/>
              </a:rPr>
              <a:t>However</a:t>
            </a:r>
            <a:r>
              <a:rPr lang="en-US" dirty="0">
                <a:solidFill>
                  <a:schemeClr val="tx1"/>
                </a:solidFill>
                <a:latin typeface="Calibri" panose="020F0502020204030204" pitchFamily="34" charset="0"/>
              </a:rPr>
              <a:t>, the child must be reevaluated more often if conditions warrant or if the child’s parent or teacher asks for a new evaluation.</a:t>
            </a:r>
          </a:p>
          <a:p>
            <a:endParaRPr lang="en-US" alt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4019676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133600"/>
            <a:ext cx="8153400" cy="774432"/>
          </a:xfrm>
        </p:spPr>
        <p:txBody>
          <a:bodyPr>
            <a:normAutofit/>
          </a:bodyPr>
          <a:lstStyle/>
          <a:p>
            <a:pPr marL="114300" indent="0" algn="ctr">
              <a:buNone/>
            </a:pPr>
            <a:r>
              <a:rPr lang="en-US" sz="3600" b="1" dirty="0" smtClean="0"/>
              <a:t>Special Education is a service, not a place</a:t>
            </a:r>
            <a:endParaRPr lang="en-US" sz="3600" b="1" dirty="0"/>
          </a:p>
        </p:txBody>
      </p:sp>
      <p:pic>
        <p:nvPicPr>
          <p:cNvPr id="1026" name="Picture 2" descr="C:\Users\rcdavis\AppData\Local\Microsoft\Windows\Temporary Internet Files\Content.IE5\1BE6JINV\classroom-clip-art-7[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8492" y="3581400"/>
            <a:ext cx="2855388" cy="224758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cdavis\AppData\Local\Microsoft\Windows\Temporary Internet Files\Content.IE5\W65XOLIF\rk8_teacher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9388" y="3109913"/>
            <a:ext cx="2436812" cy="23068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cdavis\AppData\Local\Microsoft\Windows\Temporary Internet Files\Content.IE5\W65XOLIF\Sto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2286" y="3968962"/>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37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1028"/>
                                        </p:tgtEl>
                                        <p:attrNameLst>
                                          <p:attrName>style.opacity</p:attrName>
                                        </p:attrNameLst>
                                      </p:cBhvr>
                                      <p:to>
                                        <p:strVal val="0.5"/>
                                      </p:to>
                                    </p:set>
                                    <p:animEffect filter="image" prLst="opacity: 0.5">
                                      <p:cBhvr rctx="IE">
                                        <p:cTn id="7" dur="indefinite"/>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1026" name="Picture 2" descr="C:\Users\pkeup\AppData\Local\Microsoft\Windows\Temporary Internet Files\Content.IE5\ZVYIP5QJ\Question-Guy[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95252" y="1600200"/>
            <a:ext cx="4343896"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529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err="1" smtClean="0"/>
              <a:t>Beckie</a:t>
            </a:r>
            <a:r>
              <a:rPr lang="en-US" dirty="0" smtClean="0"/>
              <a:t> Davis</a:t>
            </a:r>
          </a:p>
          <a:p>
            <a:r>
              <a:rPr lang="en-US" dirty="0">
                <a:hlinkClick r:id="rId2"/>
              </a:rPr>
              <a:t>r</a:t>
            </a:r>
            <a:r>
              <a:rPr lang="en-US" dirty="0" smtClean="0">
                <a:hlinkClick r:id="rId2"/>
              </a:rPr>
              <a:t>cdavis@ed.sc.gov</a:t>
            </a:r>
            <a:endParaRPr lang="en-US" dirty="0" smtClean="0"/>
          </a:p>
          <a:p>
            <a:r>
              <a:rPr lang="en-US" dirty="0" smtClean="0"/>
              <a:t>803-734-8028</a:t>
            </a:r>
            <a:endParaRPr lang="en-US" dirty="0"/>
          </a:p>
        </p:txBody>
      </p:sp>
    </p:spTree>
    <p:extLst>
      <p:ext uri="{BB962C8B-B14F-4D97-AF65-F5344CB8AC3E}">
        <p14:creationId xmlns:p14="http://schemas.microsoft.com/office/powerpoint/2010/main" val="192486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4300" b="1" dirty="0" smtClean="0">
                <a:latin typeface="+mn-lt"/>
              </a:rPr>
              <a:t>Profile of the </a:t>
            </a:r>
            <a:br>
              <a:rPr lang="en-US" altLang="en-US" sz="4300" b="1" dirty="0" smtClean="0">
                <a:latin typeface="+mn-lt"/>
              </a:rPr>
            </a:br>
            <a:r>
              <a:rPr lang="en-US" altLang="en-US" sz="4300" b="1" dirty="0" smtClean="0">
                <a:latin typeface="+mn-lt"/>
              </a:rPr>
              <a:t>South Carolina Graduate</a:t>
            </a:r>
          </a:p>
        </p:txBody>
      </p:sp>
      <p:pic>
        <p:nvPicPr>
          <p:cNvPr id="5123"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1967"/>
          <a:stretch/>
        </p:blipFill>
        <p:spPr>
          <a:xfrm>
            <a:off x="457200" y="1565260"/>
            <a:ext cx="7924800" cy="5174129"/>
          </a:xfrm>
          <a:noFill/>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extLst>
      <p:ext uri="{BB962C8B-B14F-4D97-AF65-F5344CB8AC3E}">
        <p14:creationId xmlns:p14="http://schemas.microsoft.com/office/powerpoint/2010/main" val="14342061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SC Code of Laws</a:t>
            </a:r>
            <a:br>
              <a:rPr lang="en-US" sz="4000" b="1" dirty="0" smtClean="0"/>
            </a:br>
            <a:r>
              <a:rPr lang="en-US" sz="4000" b="1" dirty="0" smtClean="0"/>
              <a:t>Section 59-40-40 (2)</a:t>
            </a:r>
            <a:endParaRPr lang="en-US" sz="4000" dirty="0"/>
          </a:p>
        </p:txBody>
      </p:sp>
      <p:sp>
        <p:nvSpPr>
          <p:cNvPr id="3" name="Content Placeholder 2"/>
          <p:cNvSpPr>
            <a:spLocks noGrp="1"/>
          </p:cNvSpPr>
          <p:nvPr>
            <p:ph idx="1"/>
          </p:nvPr>
        </p:nvSpPr>
        <p:spPr>
          <a:xfrm>
            <a:off x="457200" y="1600200"/>
            <a:ext cx="7620000" cy="4953000"/>
          </a:xfrm>
        </p:spPr>
        <p:txBody>
          <a:bodyPr>
            <a:normAutofit/>
          </a:bodyPr>
          <a:lstStyle/>
          <a:p>
            <a:r>
              <a:rPr lang="en-US" dirty="0"/>
              <a:t>A charter school:</a:t>
            </a:r>
            <a:br>
              <a:rPr lang="en-US" dirty="0"/>
            </a:br>
            <a:r>
              <a:rPr lang="en-US" dirty="0"/>
              <a:t/>
            </a:r>
            <a:br>
              <a:rPr lang="en-US" dirty="0"/>
            </a:br>
            <a:r>
              <a:rPr lang="en-US" dirty="0"/>
              <a:t>(a) is, for purposes of state law and the state constitution, considered a public school and part of the South Carolina Public Charter School District, the local school district in which it is located, or is sponsored by a public or independent institution of higher learning;</a:t>
            </a:r>
            <a:br>
              <a:rPr lang="en-US" dirty="0"/>
            </a:br>
            <a:r>
              <a:rPr lang="en-US" dirty="0"/>
              <a:t/>
            </a:r>
            <a:br>
              <a:rPr lang="en-US" dirty="0"/>
            </a:br>
            <a:r>
              <a:rPr lang="en-US" dirty="0"/>
              <a:t>(b) is subject to all federal and state laws and constitutional provisions </a:t>
            </a:r>
            <a:r>
              <a:rPr lang="en-US" b="1" dirty="0"/>
              <a:t>prohibiting discrimination on the basis of disability</a:t>
            </a:r>
            <a:r>
              <a:rPr lang="en-US" dirty="0"/>
              <a:t>, race, creed, color, gender, national origin, religion, ancestry, </a:t>
            </a:r>
            <a:r>
              <a:rPr lang="en-US" b="1" dirty="0"/>
              <a:t>or need for special education services</a:t>
            </a:r>
            <a:r>
              <a:rPr lang="en-US" dirty="0"/>
              <a:t>; </a:t>
            </a:r>
          </a:p>
        </p:txBody>
      </p:sp>
    </p:spTree>
    <p:extLst>
      <p:ext uri="{BB962C8B-B14F-4D97-AF65-F5344CB8AC3E}">
        <p14:creationId xmlns:p14="http://schemas.microsoft.com/office/powerpoint/2010/main" val="30153213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675E47"/>
                </a:solidFill>
              </a:rPr>
              <a:t>SC Code of Laws</a:t>
            </a:r>
            <a:br>
              <a:rPr lang="en-US" sz="4000" b="1" dirty="0">
                <a:solidFill>
                  <a:srgbClr val="675E47"/>
                </a:solidFill>
              </a:rPr>
            </a:br>
            <a:r>
              <a:rPr lang="en-US" sz="4000" b="1" dirty="0">
                <a:solidFill>
                  <a:srgbClr val="675E47"/>
                </a:solidFill>
              </a:rPr>
              <a:t>Section 59-40-40 </a:t>
            </a:r>
            <a:r>
              <a:rPr lang="en-US" sz="4000" b="1" dirty="0" smtClean="0">
                <a:solidFill>
                  <a:srgbClr val="675E47"/>
                </a:solidFill>
              </a:rPr>
              <a:t>(4)</a:t>
            </a:r>
            <a:endParaRPr lang="en-US" dirty="0"/>
          </a:p>
        </p:txBody>
      </p:sp>
      <p:sp>
        <p:nvSpPr>
          <p:cNvPr id="3" name="Content Placeholder 2"/>
          <p:cNvSpPr>
            <a:spLocks noGrp="1"/>
          </p:cNvSpPr>
          <p:nvPr>
            <p:ph idx="1"/>
          </p:nvPr>
        </p:nvSpPr>
        <p:spPr>
          <a:xfrm>
            <a:off x="457200" y="1752600"/>
            <a:ext cx="7620000" cy="4648200"/>
          </a:xfrm>
        </p:spPr>
        <p:txBody>
          <a:bodyPr>
            <a:normAutofit/>
          </a:bodyPr>
          <a:lstStyle/>
          <a:p>
            <a:pPr marL="114300" indent="0">
              <a:buNone/>
            </a:pPr>
            <a:r>
              <a:rPr lang="en-US" sz="2800" dirty="0" smtClean="0"/>
              <a:t>The </a:t>
            </a:r>
            <a:r>
              <a:rPr lang="en-US" sz="2800" dirty="0"/>
              <a:t>sponsor of a charter school is the charter school's Local Education Agency (LEA) and a charter school is a school within that LEA. The sponsor retains responsibility for special education and shall ensure that students enrolled in its charter schools are served in a manner consistent with LEA obligations under applicable federal, state, and local law.</a:t>
            </a:r>
            <a:r>
              <a:rPr lang="en-US" dirty="0"/>
              <a:t/>
            </a:r>
            <a:br>
              <a:rPr lang="en-US" dirty="0"/>
            </a:br>
            <a:endParaRPr lang="en-US" dirty="0"/>
          </a:p>
        </p:txBody>
      </p:sp>
    </p:spTree>
    <p:extLst>
      <p:ext uri="{BB962C8B-B14F-4D97-AF65-F5344CB8AC3E}">
        <p14:creationId xmlns:p14="http://schemas.microsoft.com/office/powerpoint/2010/main" val="9146103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675E47"/>
                </a:solidFill>
              </a:rPr>
              <a:t>SC Code of Laws</a:t>
            </a:r>
            <a:br>
              <a:rPr lang="en-US" sz="4000" b="1" dirty="0">
                <a:solidFill>
                  <a:srgbClr val="675E47"/>
                </a:solidFill>
              </a:rPr>
            </a:br>
            <a:r>
              <a:rPr lang="en-US" sz="4000" b="1" dirty="0">
                <a:solidFill>
                  <a:srgbClr val="675E47"/>
                </a:solidFill>
              </a:rPr>
              <a:t>Section </a:t>
            </a:r>
            <a:r>
              <a:rPr lang="en-US" sz="4000" b="1" dirty="0" smtClean="0">
                <a:solidFill>
                  <a:srgbClr val="675E47"/>
                </a:solidFill>
              </a:rPr>
              <a:t>59-40-50 (B)</a:t>
            </a:r>
            <a:endParaRPr lang="en-US" dirty="0"/>
          </a:p>
        </p:txBody>
      </p:sp>
      <p:sp>
        <p:nvSpPr>
          <p:cNvPr id="3" name="Content Placeholder 2"/>
          <p:cNvSpPr>
            <a:spLocks noGrp="1"/>
          </p:cNvSpPr>
          <p:nvPr>
            <p:ph idx="1"/>
          </p:nvPr>
        </p:nvSpPr>
        <p:spPr/>
        <p:txBody>
          <a:bodyPr/>
          <a:lstStyle/>
          <a:p>
            <a:pPr marL="114300" indent="0">
              <a:buNone/>
            </a:pPr>
            <a:r>
              <a:rPr lang="en-US" dirty="0"/>
              <a:t>A charter school must:</a:t>
            </a:r>
            <a:br>
              <a:rPr lang="en-US" dirty="0"/>
            </a:br>
            <a:r>
              <a:rPr lang="en-US" dirty="0"/>
              <a:t/>
            </a:r>
            <a:br>
              <a:rPr lang="en-US" dirty="0"/>
            </a:br>
            <a:r>
              <a:rPr lang="en-US" dirty="0"/>
              <a:t>(1) adhere to the same health, safety, civil rights, and disability rights requirements as are applied to public schools operating in the same school district or, in the case of the South Carolina Public Charter School District or a public or independent institution of higher learning sponsor, the local school district in which the charter school is located;</a:t>
            </a:r>
            <a:br>
              <a:rPr lang="en-US" dirty="0"/>
            </a:br>
            <a:endParaRPr lang="en-US" dirty="0"/>
          </a:p>
        </p:txBody>
      </p:sp>
    </p:spTree>
    <p:extLst>
      <p:ext uri="{BB962C8B-B14F-4D97-AF65-F5344CB8AC3E}">
        <p14:creationId xmlns:p14="http://schemas.microsoft.com/office/powerpoint/2010/main" val="21200228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675E47"/>
                </a:solidFill>
              </a:rPr>
              <a:t>SC Code of Laws</a:t>
            </a:r>
            <a:br>
              <a:rPr lang="en-US" sz="4000" b="1" dirty="0">
                <a:solidFill>
                  <a:srgbClr val="675E47"/>
                </a:solidFill>
              </a:rPr>
            </a:br>
            <a:r>
              <a:rPr lang="en-US" sz="4000" b="1" dirty="0">
                <a:solidFill>
                  <a:srgbClr val="675E47"/>
                </a:solidFill>
              </a:rPr>
              <a:t>Section </a:t>
            </a:r>
            <a:r>
              <a:rPr lang="en-US" sz="4000" b="1" dirty="0" smtClean="0">
                <a:solidFill>
                  <a:srgbClr val="675E47"/>
                </a:solidFill>
              </a:rPr>
              <a:t>59-40-60</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a:t>An approved charter application constitutes an agreement between the charter school and the sponsor.</a:t>
            </a:r>
            <a:br>
              <a:rPr lang="en-US" sz="2800" dirty="0"/>
            </a:br>
            <a:r>
              <a:rPr lang="en-US" sz="2800" dirty="0"/>
              <a:t/>
            </a:r>
            <a:br>
              <a:rPr lang="en-US" sz="2800" dirty="0"/>
            </a:br>
            <a:r>
              <a:rPr lang="en-US" sz="2800" dirty="0" smtClean="0"/>
              <a:t>A </a:t>
            </a:r>
            <a:r>
              <a:rPr lang="en-US" sz="2800" dirty="0"/>
              <a:t>contract between the charter school and the sponsor must be executed and must reflect all provisions outlined in the application as well as the roles, powers, responsibilities, and performance expectations for each party to the contract. </a:t>
            </a:r>
          </a:p>
        </p:txBody>
      </p:sp>
    </p:spTree>
    <p:extLst>
      <p:ext uri="{BB962C8B-B14F-4D97-AF65-F5344CB8AC3E}">
        <p14:creationId xmlns:p14="http://schemas.microsoft.com/office/powerpoint/2010/main" val="1115732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all this legal stuff means</a:t>
            </a:r>
            <a:endParaRPr lang="en-US" dirty="0"/>
          </a:p>
        </p:txBody>
      </p:sp>
      <p:sp>
        <p:nvSpPr>
          <p:cNvPr id="3" name="Content Placeholder 2"/>
          <p:cNvSpPr>
            <a:spLocks noGrp="1"/>
          </p:cNvSpPr>
          <p:nvPr>
            <p:ph idx="1"/>
          </p:nvPr>
        </p:nvSpPr>
        <p:spPr/>
        <p:txBody>
          <a:bodyPr/>
          <a:lstStyle/>
          <a:p>
            <a:pPr marL="114300" indent="0">
              <a:buNone/>
            </a:pPr>
            <a:r>
              <a:rPr lang="en-US" dirty="0" smtClean="0"/>
              <a:t>The sponsor is the local </a:t>
            </a:r>
            <a:r>
              <a:rPr lang="en-US" dirty="0"/>
              <a:t>e</a:t>
            </a:r>
            <a:r>
              <a:rPr lang="en-US" dirty="0" smtClean="0"/>
              <a:t>ducational </a:t>
            </a:r>
            <a:r>
              <a:rPr lang="en-US" dirty="0"/>
              <a:t>a</a:t>
            </a:r>
            <a:r>
              <a:rPr lang="en-US" dirty="0" smtClean="0"/>
              <a:t>gency (LEA) for purposes of the Individuals with Disabilities Education Act (IDEA). As a result, the sponsor can (and will) be held accountable by the state </a:t>
            </a:r>
            <a:r>
              <a:rPr lang="en-US" dirty="0"/>
              <a:t>e</a:t>
            </a:r>
            <a:r>
              <a:rPr lang="en-US" dirty="0" smtClean="0"/>
              <a:t>ducational </a:t>
            </a:r>
            <a:r>
              <a:rPr lang="en-US" dirty="0"/>
              <a:t>a</a:t>
            </a:r>
            <a:r>
              <a:rPr lang="en-US" dirty="0" smtClean="0"/>
              <a:t>gency (SEA) for any noncompliance with the IDEA by the sponsored charter school.</a:t>
            </a:r>
          </a:p>
          <a:p>
            <a:pPr marL="114300" indent="0">
              <a:buNone/>
            </a:pPr>
            <a:endParaRPr lang="en-US" dirty="0"/>
          </a:p>
          <a:p>
            <a:pPr marL="114300" indent="0">
              <a:buNone/>
            </a:pPr>
            <a:r>
              <a:rPr lang="en-US" dirty="0" smtClean="0"/>
              <a:t>The charter school is required to adhere to its charter application/contract and the Charter Schools Act. This includes complying with disability </a:t>
            </a:r>
            <a:r>
              <a:rPr lang="en-US" dirty="0"/>
              <a:t>rights requirements</a:t>
            </a:r>
            <a:r>
              <a:rPr lang="en-US" dirty="0" smtClean="0"/>
              <a:t>. The sponsor can hold the charter school accountable for compliance under the charter school application/contract and Charter Schools Act.</a:t>
            </a:r>
            <a:endParaRPr lang="en-US" dirty="0"/>
          </a:p>
        </p:txBody>
      </p:sp>
    </p:spTree>
    <p:extLst>
      <p:ext uri="{BB962C8B-B14F-4D97-AF65-F5344CB8AC3E}">
        <p14:creationId xmlns:p14="http://schemas.microsoft.com/office/powerpoint/2010/main" val="8945907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to get approved the charter school promises that: </a:t>
            </a:r>
            <a:endParaRPr lang="en-US" dirty="0"/>
          </a:p>
        </p:txBody>
      </p:sp>
      <p:sp>
        <p:nvSpPr>
          <p:cNvPr id="3" name="Content Placeholder 2"/>
          <p:cNvSpPr>
            <a:spLocks noGrp="1"/>
          </p:cNvSpPr>
          <p:nvPr>
            <p:ph idx="1"/>
          </p:nvPr>
        </p:nvSpPr>
        <p:spPr>
          <a:xfrm>
            <a:off x="228600" y="1600200"/>
            <a:ext cx="8077200" cy="4800600"/>
          </a:xfrm>
        </p:spPr>
        <p:txBody>
          <a:bodyPr>
            <a:normAutofit fontScale="62500" lnSpcReduction="20000"/>
          </a:bodyPr>
          <a:lstStyle/>
          <a:p>
            <a:pPr lvl="0" indent="-342900">
              <a:lnSpc>
                <a:spcPct val="115000"/>
              </a:lnSpc>
              <a:spcBef>
                <a:spcPts val="0"/>
              </a:spcBef>
              <a:buFont typeface="Symbol"/>
              <a:buChar char=""/>
            </a:pPr>
            <a:r>
              <a:rPr lang="en-US" sz="3500" spc="-5" dirty="0" smtClean="0">
                <a:ea typeface="Times New Roman"/>
                <a:cs typeface="Times New Roman"/>
              </a:rPr>
              <a:t>It understands the re</a:t>
            </a:r>
            <a:r>
              <a:rPr lang="en-US" sz="3500" dirty="0" smtClean="0">
                <a:ea typeface="Times New Roman"/>
                <a:cs typeface="Times New Roman"/>
              </a:rPr>
              <a:t>qui</a:t>
            </a:r>
            <a:r>
              <a:rPr lang="en-US" sz="3500" spc="10" dirty="0" smtClean="0">
                <a:ea typeface="Times New Roman"/>
                <a:cs typeface="Times New Roman"/>
              </a:rPr>
              <a:t>r</a:t>
            </a:r>
            <a:r>
              <a:rPr lang="en-US" sz="3500" spc="-5" dirty="0" smtClean="0">
                <a:ea typeface="Times New Roman"/>
                <a:cs typeface="Times New Roman"/>
              </a:rPr>
              <a:t>e</a:t>
            </a:r>
            <a:r>
              <a:rPr lang="en-US" sz="3500" dirty="0" smtClean="0">
                <a:ea typeface="Times New Roman"/>
                <a:cs typeface="Times New Roman"/>
              </a:rPr>
              <a:t>m</a:t>
            </a:r>
            <a:r>
              <a:rPr lang="en-US" sz="3500" spc="-5" dirty="0" smtClean="0">
                <a:ea typeface="Times New Roman"/>
                <a:cs typeface="Times New Roman"/>
              </a:rPr>
              <a:t>e</a:t>
            </a:r>
            <a:r>
              <a:rPr lang="en-US" sz="3500" dirty="0" smtClean="0">
                <a:ea typeface="Times New Roman"/>
                <a:cs typeface="Times New Roman"/>
              </a:rPr>
              <a:t>nts </a:t>
            </a:r>
            <a:r>
              <a:rPr lang="en-US" sz="3500" dirty="0">
                <a:ea typeface="Times New Roman"/>
                <a:cs typeface="Times New Roman"/>
              </a:rPr>
              <a:t>of</a:t>
            </a:r>
            <a:r>
              <a:rPr lang="en-US" sz="3500" spc="-5" dirty="0">
                <a:ea typeface="Times New Roman"/>
                <a:cs typeface="Times New Roman"/>
              </a:rPr>
              <a:t> </a:t>
            </a:r>
            <a:r>
              <a:rPr lang="en-US" sz="3500" dirty="0">
                <a:ea typeface="Times New Roman"/>
                <a:cs typeface="Times New Roman"/>
              </a:rPr>
              <a:t>the </a:t>
            </a:r>
            <a:r>
              <a:rPr lang="en-US" sz="3500" spc="-15" dirty="0" smtClean="0">
                <a:ea typeface="Times New Roman"/>
                <a:cs typeface="Times New Roman"/>
              </a:rPr>
              <a:t>I</a:t>
            </a:r>
            <a:r>
              <a:rPr lang="en-US" sz="3500" dirty="0" smtClean="0">
                <a:ea typeface="Times New Roman"/>
                <a:cs typeface="Times New Roman"/>
              </a:rPr>
              <a:t>D</a:t>
            </a:r>
            <a:r>
              <a:rPr lang="en-US" sz="3500" spc="10" dirty="0" smtClean="0">
                <a:ea typeface="Times New Roman"/>
                <a:cs typeface="Times New Roman"/>
              </a:rPr>
              <a:t>E</a:t>
            </a:r>
            <a:r>
              <a:rPr lang="en-US" sz="3500" dirty="0" smtClean="0">
                <a:ea typeface="Times New Roman"/>
                <a:cs typeface="Times New Roman"/>
              </a:rPr>
              <a:t>A and will </a:t>
            </a:r>
            <a:r>
              <a:rPr lang="en-US" sz="3500" spc="-5" dirty="0" smtClean="0">
                <a:ea typeface="Times New Roman"/>
                <a:cs typeface="Times New Roman"/>
              </a:rPr>
              <a:t>c</a:t>
            </a:r>
            <a:r>
              <a:rPr lang="en-US" sz="3500" dirty="0" smtClean="0">
                <a:ea typeface="Times New Roman"/>
                <a:cs typeface="Times New Roman"/>
              </a:rPr>
              <a:t>omp</a:t>
            </a:r>
            <a:r>
              <a:rPr lang="en-US" sz="3500" spc="25" dirty="0" smtClean="0">
                <a:ea typeface="Times New Roman"/>
                <a:cs typeface="Times New Roman"/>
              </a:rPr>
              <a:t>l</a:t>
            </a:r>
            <a:r>
              <a:rPr lang="en-US" sz="3500" dirty="0" smtClean="0">
                <a:ea typeface="Times New Roman"/>
                <a:cs typeface="Times New Roman"/>
              </a:rPr>
              <a:t>y</a:t>
            </a:r>
            <a:r>
              <a:rPr lang="en-US" sz="3500" spc="-25" dirty="0" smtClean="0">
                <a:ea typeface="Times New Roman"/>
                <a:cs typeface="Times New Roman"/>
              </a:rPr>
              <a:t> </a:t>
            </a:r>
            <a:r>
              <a:rPr lang="en-US" sz="3500" dirty="0">
                <a:ea typeface="Times New Roman"/>
                <a:cs typeface="Times New Roman"/>
              </a:rPr>
              <a:t>with th</a:t>
            </a:r>
            <a:r>
              <a:rPr lang="en-US" sz="3500" spc="-5" dirty="0">
                <a:ea typeface="Times New Roman"/>
                <a:cs typeface="Times New Roman"/>
              </a:rPr>
              <a:t>e</a:t>
            </a:r>
            <a:r>
              <a:rPr lang="en-US" sz="3500" dirty="0">
                <a:ea typeface="Times New Roman"/>
                <a:cs typeface="Times New Roman"/>
              </a:rPr>
              <a:t>se </a:t>
            </a:r>
            <a:r>
              <a:rPr lang="en-US" sz="3500" spc="-5" dirty="0">
                <a:ea typeface="Times New Roman"/>
                <a:cs typeface="Times New Roman"/>
              </a:rPr>
              <a:t>re</a:t>
            </a:r>
            <a:r>
              <a:rPr lang="en-US" sz="3500" dirty="0">
                <a:ea typeface="Times New Roman"/>
                <a:cs typeface="Times New Roman"/>
              </a:rPr>
              <a:t>qui</a:t>
            </a:r>
            <a:r>
              <a:rPr lang="en-US" sz="3500" spc="-5" dirty="0">
                <a:ea typeface="Times New Roman"/>
                <a:cs typeface="Times New Roman"/>
              </a:rPr>
              <a:t>re</a:t>
            </a:r>
            <a:r>
              <a:rPr lang="en-US" sz="3500" dirty="0">
                <a:ea typeface="Times New Roman"/>
                <a:cs typeface="Times New Roman"/>
              </a:rPr>
              <a:t>m</a:t>
            </a:r>
            <a:r>
              <a:rPr lang="en-US" sz="3500" spc="-5" dirty="0">
                <a:ea typeface="Times New Roman"/>
                <a:cs typeface="Times New Roman"/>
              </a:rPr>
              <a:t>e</a:t>
            </a:r>
            <a:r>
              <a:rPr lang="en-US" sz="3500" dirty="0">
                <a:ea typeface="Times New Roman"/>
                <a:cs typeface="Times New Roman"/>
              </a:rPr>
              <a:t>nts, whi</a:t>
            </a:r>
            <a:r>
              <a:rPr lang="en-US" sz="3500" spc="-5" dirty="0">
                <a:ea typeface="Times New Roman"/>
                <a:cs typeface="Times New Roman"/>
              </a:rPr>
              <a:t>c</a:t>
            </a:r>
            <a:r>
              <a:rPr lang="en-US" sz="3500" dirty="0">
                <a:ea typeface="Times New Roman"/>
                <a:cs typeface="Times New Roman"/>
              </a:rPr>
              <a:t>h i</a:t>
            </a:r>
            <a:r>
              <a:rPr lang="en-US" sz="3500" spc="10" dirty="0">
                <a:ea typeface="Times New Roman"/>
                <a:cs typeface="Times New Roman"/>
              </a:rPr>
              <a:t>n</a:t>
            </a:r>
            <a:r>
              <a:rPr lang="en-US" sz="3500" spc="-5" dirty="0">
                <a:ea typeface="Times New Roman"/>
                <a:cs typeface="Times New Roman"/>
              </a:rPr>
              <a:t>c</a:t>
            </a:r>
            <a:r>
              <a:rPr lang="en-US" sz="3500" dirty="0">
                <a:ea typeface="Times New Roman"/>
                <a:cs typeface="Times New Roman"/>
              </a:rPr>
              <a:t>lud</a:t>
            </a:r>
            <a:r>
              <a:rPr lang="en-US" sz="3500" spc="-5" dirty="0">
                <a:ea typeface="Times New Roman"/>
                <a:cs typeface="Times New Roman"/>
              </a:rPr>
              <a:t>e</a:t>
            </a:r>
            <a:r>
              <a:rPr lang="en-US" sz="3500" dirty="0">
                <a:ea typeface="Times New Roman"/>
                <a:cs typeface="Times New Roman"/>
              </a:rPr>
              <a:t>s </a:t>
            </a:r>
            <a:r>
              <a:rPr lang="en-US" sz="3500" spc="-5" dirty="0">
                <a:ea typeface="Times New Roman"/>
                <a:cs typeface="Times New Roman"/>
              </a:rPr>
              <a:t>a</a:t>
            </a:r>
            <a:r>
              <a:rPr lang="en-US" sz="3500" dirty="0">
                <a:ea typeface="Times New Roman"/>
                <a:cs typeface="Times New Roman"/>
              </a:rPr>
              <a:t>pp</a:t>
            </a:r>
            <a:r>
              <a:rPr lang="en-US" sz="3500" spc="-5" dirty="0">
                <a:ea typeface="Times New Roman"/>
                <a:cs typeface="Times New Roman"/>
              </a:rPr>
              <a:t>r</a:t>
            </a:r>
            <a:r>
              <a:rPr lang="en-US" sz="3500" dirty="0">
                <a:ea typeface="Times New Roman"/>
                <a:cs typeface="Times New Roman"/>
              </a:rPr>
              <a:t>op</a:t>
            </a:r>
            <a:r>
              <a:rPr lang="en-US" sz="3500" spc="-5" dirty="0">
                <a:ea typeface="Times New Roman"/>
                <a:cs typeface="Times New Roman"/>
              </a:rPr>
              <a:t>r</a:t>
            </a:r>
            <a:r>
              <a:rPr lang="en-US" sz="3500" spc="15" dirty="0">
                <a:ea typeface="Times New Roman"/>
                <a:cs typeface="Times New Roman"/>
              </a:rPr>
              <a:t>i</a:t>
            </a:r>
            <a:r>
              <a:rPr lang="en-US" sz="3500" spc="-5" dirty="0">
                <a:ea typeface="Times New Roman"/>
                <a:cs typeface="Times New Roman"/>
              </a:rPr>
              <a:t>a</a:t>
            </a:r>
            <a:r>
              <a:rPr lang="en-US" sz="3500" dirty="0">
                <a:ea typeface="Times New Roman"/>
                <a:cs typeface="Times New Roman"/>
              </a:rPr>
              <a:t>t</a:t>
            </a:r>
            <a:r>
              <a:rPr lang="en-US" sz="3500" spc="-5" dirty="0">
                <a:ea typeface="Times New Roman"/>
                <a:cs typeface="Times New Roman"/>
              </a:rPr>
              <a:t>e</a:t>
            </a:r>
            <a:r>
              <a:rPr lang="en-US" sz="3500" spc="15" dirty="0">
                <a:ea typeface="Times New Roman"/>
                <a:cs typeface="Times New Roman"/>
              </a:rPr>
              <a:t>l</a:t>
            </a:r>
            <a:r>
              <a:rPr lang="en-US" sz="3500" dirty="0">
                <a:ea typeface="Times New Roman"/>
                <a:cs typeface="Times New Roman"/>
              </a:rPr>
              <a:t>y</a:t>
            </a:r>
            <a:r>
              <a:rPr lang="en-US" sz="3500" spc="-10" dirty="0">
                <a:ea typeface="Times New Roman"/>
                <a:cs typeface="Times New Roman"/>
              </a:rPr>
              <a:t> </a:t>
            </a:r>
            <a:r>
              <a:rPr lang="en-US" sz="3500" spc="-5" dirty="0">
                <a:ea typeface="Times New Roman"/>
                <a:cs typeface="Times New Roman"/>
              </a:rPr>
              <a:t>c</a:t>
            </a:r>
            <a:r>
              <a:rPr lang="en-US" sz="3500" spc="5" dirty="0">
                <a:ea typeface="Times New Roman"/>
                <a:cs typeface="Times New Roman"/>
              </a:rPr>
              <a:t>e</a:t>
            </a:r>
            <a:r>
              <a:rPr lang="en-US" sz="3500" spc="-5" dirty="0">
                <a:ea typeface="Times New Roman"/>
                <a:cs typeface="Times New Roman"/>
              </a:rPr>
              <a:t>r</a:t>
            </a:r>
            <a:r>
              <a:rPr lang="en-US" sz="3500" dirty="0">
                <a:ea typeface="Times New Roman"/>
                <a:cs typeface="Times New Roman"/>
              </a:rPr>
              <a:t>ti</a:t>
            </a:r>
            <a:r>
              <a:rPr lang="en-US" sz="3500" spc="-5" dirty="0">
                <a:ea typeface="Times New Roman"/>
                <a:cs typeface="Times New Roman"/>
              </a:rPr>
              <a:t>f</a:t>
            </a:r>
            <a:r>
              <a:rPr lang="en-US" sz="3500" dirty="0">
                <a:ea typeface="Times New Roman"/>
                <a:cs typeface="Times New Roman"/>
              </a:rPr>
              <a:t>i</a:t>
            </a:r>
            <a:r>
              <a:rPr lang="en-US" sz="3500" spc="-5" dirty="0">
                <a:ea typeface="Times New Roman"/>
                <a:cs typeface="Times New Roman"/>
              </a:rPr>
              <a:t>e</a:t>
            </a:r>
            <a:r>
              <a:rPr lang="en-US" sz="3500" dirty="0">
                <a:ea typeface="Times New Roman"/>
                <a:cs typeface="Times New Roman"/>
              </a:rPr>
              <a:t>d p</a:t>
            </a:r>
            <a:r>
              <a:rPr lang="en-US" sz="3500" spc="-5" dirty="0">
                <a:ea typeface="Times New Roman"/>
                <a:cs typeface="Times New Roman"/>
              </a:rPr>
              <a:t>er</a:t>
            </a:r>
            <a:r>
              <a:rPr lang="en-US" sz="3500" dirty="0">
                <a:ea typeface="Times New Roman"/>
                <a:cs typeface="Times New Roman"/>
              </a:rPr>
              <a:t>sonn</a:t>
            </a:r>
            <a:r>
              <a:rPr lang="en-US" sz="3500" spc="-5" dirty="0">
                <a:ea typeface="Times New Roman"/>
                <a:cs typeface="Times New Roman"/>
              </a:rPr>
              <a:t>e</a:t>
            </a:r>
            <a:r>
              <a:rPr lang="en-US" sz="3500" dirty="0">
                <a:ea typeface="Times New Roman"/>
                <a:cs typeface="Times New Roman"/>
              </a:rPr>
              <a:t>l, d</a:t>
            </a:r>
            <a:r>
              <a:rPr lang="en-US" sz="3500" spc="10" dirty="0">
                <a:ea typeface="Times New Roman"/>
                <a:cs typeface="Times New Roman"/>
              </a:rPr>
              <a:t>o</a:t>
            </a:r>
            <a:r>
              <a:rPr lang="en-US" sz="3500" spc="-5" dirty="0">
                <a:ea typeface="Times New Roman"/>
                <a:cs typeface="Times New Roman"/>
              </a:rPr>
              <a:t>c</a:t>
            </a:r>
            <a:r>
              <a:rPr lang="en-US" sz="3500" dirty="0">
                <a:ea typeface="Times New Roman"/>
                <a:cs typeface="Times New Roman"/>
              </a:rPr>
              <a:t>um</a:t>
            </a:r>
            <a:r>
              <a:rPr lang="en-US" sz="3500" spc="-5" dirty="0">
                <a:ea typeface="Times New Roman"/>
                <a:cs typeface="Times New Roman"/>
              </a:rPr>
              <a:t>e</a:t>
            </a:r>
            <a:r>
              <a:rPr lang="en-US" sz="3500" dirty="0">
                <a:ea typeface="Times New Roman"/>
                <a:cs typeface="Times New Roman"/>
              </a:rPr>
              <a:t>nt</a:t>
            </a:r>
            <a:r>
              <a:rPr lang="en-US" sz="3500" spc="5" dirty="0">
                <a:ea typeface="Times New Roman"/>
                <a:cs typeface="Times New Roman"/>
              </a:rPr>
              <a:t>a</a:t>
            </a:r>
            <a:r>
              <a:rPr lang="en-US" sz="3500" dirty="0">
                <a:ea typeface="Times New Roman"/>
                <a:cs typeface="Times New Roman"/>
              </a:rPr>
              <a:t>tion, </a:t>
            </a:r>
            <a:r>
              <a:rPr lang="en-US" sz="3500" spc="-5" dirty="0">
                <a:ea typeface="Times New Roman"/>
                <a:cs typeface="Times New Roman"/>
              </a:rPr>
              <a:t>a</a:t>
            </a:r>
            <a:r>
              <a:rPr lang="en-US" sz="3500" dirty="0">
                <a:ea typeface="Times New Roman"/>
                <a:cs typeface="Times New Roman"/>
              </a:rPr>
              <a:t>ss</a:t>
            </a:r>
            <a:r>
              <a:rPr lang="en-US" sz="3500" spc="-5" dirty="0">
                <a:ea typeface="Times New Roman"/>
                <a:cs typeface="Times New Roman"/>
              </a:rPr>
              <a:t>e</a:t>
            </a:r>
            <a:r>
              <a:rPr lang="en-US" sz="3500" dirty="0">
                <a:ea typeface="Times New Roman"/>
                <a:cs typeface="Times New Roman"/>
              </a:rPr>
              <a:t>ssm</a:t>
            </a:r>
            <a:r>
              <a:rPr lang="en-US" sz="3500" spc="-5" dirty="0">
                <a:ea typeface="Times New Roman"/>
                <a:cs typeface="Times New Roman"/>
              </a:rPr>
              <a:t>e</a:t>
            </a:r>
            <a:r>
              <a:rPr lang="en-US" sz="3500" dirty="0">
                <a:ea typeface="Times New Roman"/>
                <a:cs typeface="Times New Roman"/>
              </a:rPr>
              <a:t>nts, </a:t>
            </a:r>
            <a:r>
              <a:rPr lang="en-US" sz="3500" spc="-5" dirty="0">
                <a:ea typeface="Times New Roman"/>
                <a:cs typeface="Times New Roman"/>
              </a:rPr>
              <a:t>a</a:t>
            </a:r>
            <a:r>
              <a:rPr lang="en-US" sz="3500" dirty="0">
                <a:ea typeface="Times New Roman"/>
                <a:cs typeface="Times New Roman"/>
              </a:rPr>
              <a:t>d</a:t>
            </a:r>
            <a:r>
              <a:rPr lang="en-US" sz="3500" spc="-5" dirty="0">
                <a:ea typeface="Times New Roman"/>
                <a:cs typeface="Times New Roman"/>
              </a:rPr>
              <a:t>a</a:t>
            </a:r>
            <a:r>
              <a:rPr lang="en-US" sz="3500" dirty="0">
                <a:ea typeface="Times New Roman"/>
                <a:cs typeface="Times New Roman"/>
              </a:rPr>
              <a:t>pt</a:t>
            </a:r>
            <a:r>
              <a:rPr lang="en-US" sz="3500" spc="-5" dirty="0">
                <a:ea typeface="Times New Roman"/>
                <a:cs typeface="Times New Roman"/>
              </a:rPr>
              <a:t>a</a:t>
            </a:r>
            <a:r>
              <a:rPr lang="en-US" sz="3500" dirty="0">
                <a:ea typeface="Times New Roman"/>
                <a:cs typeface="Times New Roman"/>
              </a:rPr>
              <a:t>tions,</a:t>
            </a:r>
            <a:r>
              <a:rPr lang="en-US" sz="3500" spc="10" dirty="0">
                <a:ea typeface="Times New Roman"/>
                <a:cs typeface="Times New Roman"/>
              </a:rPr>
              <a:t> </a:t>
            </a:r>
            <a:r>
              <a:rPr lang="en-US" sz="3500" spc="-5" dirty="0">
                <a:ea typeface="Times New Roman"/>
                <a:cs typeface="Times New Roman"/>
              </a:rPr>
              <a:t>a</a:t>
            </a:r>
            <a:r>
              <a:rPr lang="en-US" sz="3500" dirty="0">
                <a:ea typeface="Times New Roman"/>
                <a:cs typeface="Times New Roman"/>
              </a:rPr>
              <a:t>nd </a:t>
            </a:r>
            <a:r>
              <a:rPr lang="en-US" sz="3500" dirty="0" smtClean="0">
                <a:ea typeface="Times New Roman"/>
                <a:cs typeface="Times New Roman"/>
              </a:rPr>
              <a:t>modi</a:t>
            </a:r>
            <a:r>
              <a:rPr lang="en-US" sz="3500" spc="-5" dirty="0" smtClean="0">
                <a:ea typeface="Times New Roman"/>
                <a:cs typeface="Times New Roman"/>
              </a:rPr>
              <a:t>f</a:t>
            </a:r>
            <a:r>
              <a:rPr lang="en-US" sz="3500" dirty="0" smtClean="0">
                <a:ea typeface="Times New Roman"/>
                <a:cs typeface="Times New Roman"/>
              </a:rPr>
              <a:t>i</a:t>
            </a:r>
            <a:r>
              <a:rPr lang="en-US" sz="3500" spc="-5" dirty="0" smtClean="0">
                <a:ea typeface="Times New Roman"/>
                <a:cs typeface="Times New Roman"/>
              </a:rPr>
              <a:t>ca</a:t>
            </a:r>
            <a:r>
              <a:rPr lang="en-US" sz="3500" dirty="0" smtClean="0">
                <a:ea typeface="Times New Roman"/>
                <a:cs typeface="Times New Roman"/>
              </a:rPr>
              <a:t>tions;</a:t>
            </a:r>
            <a:endParaRPr lang="en-US" sz="3500" dirty="0">
              <a:ea typeface="Calibri"/>
              <a:cs typeface="Times New Roman"/>
            </a:endParaRPr>
          </a:p>
          <a:p>
            <a:pPr lvl="0" indent="-342900">
              <a:lnSpc>
                <a:spcPct val="115000"/>
              </a:lnSpc>
              <a:spcBef>
                <a:spcPts val="0"/>
              </a:spcBef>
              <a:buFont typeface="Symbol"/>
              <a:buChar char=""/>
            </a:pPr>
            <a:r>
              <a:rPr lang="en-US" sz="3500" dirty="0" smtClean="0">
                <a:ea typeface="Times New Roman"/>
                <a:cs typeface="Times New Roman"/>
              </a:rPr>
              <a:t>It will </a:t>
            </a:r>
            <a:r>
              <a:rPr lang="en-US" sz="3500" dirty="0">
                <a:ea typeface="Times New Roman"/>
                <a:cs typeface="Times New Roman"/>
              </a:rPr>
              <a:t>p</a:t>
            </a:r>
            <a:r>
              <a:rPr lang="en-US" sz="3500" spc="-5" dirty="0">
                <a:ea typeface="Times New Roman"/>
                <a:cs typeface="Times New Roman"/>
              </a:rPr>
              <a:t>r</a:t>
            </a:r>
            <a:r>
              <a:rPr lang="en-US" sz="3500" dirty="0">
                <a:ea typeface="Times New Roman"/>
                <a:cs typeface="Times New Roman"/>
              </a:rPr>
              <a:t>ovide</a:t>
            </a:r>
            <a:r>
              <a:rPr lang="en-US" sz="3500" spc="-5" dirty="0">
                <a:ea typeface="Times New Roman"/>
                <a:cs typeface="Times New Roman"/>
              </a:rPr>
              <a:t> </a:t>
            </a:r>
            <a:r>
              <a:rPr lang="en-US" sz="3500" dirty="0">
                <a:ea typeface="Times New Roman"/>
                <a:cs typeface="Times New Roman"/>
              </a:rPr>
              <a:t>a</a:t>
            </a:r>
            <a:r>
              <a:rPr lang="en-US" sz="3500" spc="-5" dirty="0">
                <a:ea typeface="Times New Roman"/>
                <a:cs typeface="Times New Roman"/>
              </a:rPr>
              <a:t> </a:t>
            </a:r>
            <a:r>
              <a:rPr lang="en-US" sz="3500" dirty="0">
                <a:ea typeface="Times New Roman"/>
                <a:cs typeface="Times New Roman"/>
              </a:rPr>
              <a:t>v</a:t>
            </a:r>
            <a:r>
              <a:rPr lang="en-US" sz="3500" spc="-5" dirty="0">
                <a:ea typeface="Times New Roman"/>
                <a:cs typeface="Times New Roman"/>
              </a:rPr>
              <a:t>ar</a:t>
            </a:r>
            <a:r>
              <a:rPr lang="en-US" sz="3500" spc="15" dirty="0">
                <a:ea typeface="Times New Roman"/>
                <a:cs typeface="Times New Roman"/>
              </a:rPr>
              <a:t>i</a:t>
            </a:r>
            <a:r>
              <a:rPr lang="en-US" sz="3500" spc="-5" dirty="0">
                <a:ea typeface="Times New Roman"/>
                <a:cs typeface="Times New Roman"/>
              </a:rPr>
              <a:t>e</a:t>
            </a:r>
            <a:r>
              <a:rPr lang="en-US" sz="3500" spc="15" dirty="0">
                <a:ea typeface="Times New Roman"/>
                <a:cs typeface="Times New Roman"/>
              </a:rPr>
              <a:t>t</a:t>
            </a:r>
            <a:r>
              <a:rPr lang="en-US" sz="3500" dirty="0">
                <a:ea typeface="Times New Roman"/>
                <a:cs typeface="Times New Roman"/>
              </a:rPr>
              <a:t>y</a:t>
            </a:r>
            <a:r>
              <a:rPr lang="en-US" sz="3500" spc="-25" dirty="0">
                <a:ea typeface="Times New Roman"/>
                <a:cs typeface="Times New Roman"/>
              </a:rPr>
              <a:t> </a:t>
            </a:r>
            <a:r>
              <a:rPr lang="en-US" sz="3500" spc="10" dirty="0">
                <a:ea typeface="Times New Roman"/>
                <a:cs typeface="Times New Roman"/>
              </a:rPr>
              <a:t>o</a:t>
            </a:r>
            <a:r>
              <a:rPr lang="en-US" sz="3500" dirty="0">
                <a:ea typeface="Times New Roman"/>
                <a:cs typeface="Times New Roman"/>
              </a:rPr>
              <a:t>f</a:t>
            </a:r>
            <a:r>
              <a:rPr lang="en-US" sz="3500" spc="-5" dirty="0">
                <a:ea typeface="Times New Roman"/>
                <a:cs typeface="Times New Roman"/>
              </a:rPr>
              <a:t> </a:t>
            </a:r>
            <a:r>
              <a:rPr lang="en-US" sz="3500" dirty="0">
                <a:ea typeface="Times New Roman"/>
                <a:cs typeface="Times New Roman"/>
              </a:rPr>
              <a:t>s</a:t>
            </a:r>
            <a:r>
              <a:rPr lang="en-US" sz="3500" spc="5" dirty="0">
                <a:ea typeface="Times New Roman"/>
                <a:cs typeface="Times New Roman"/>
              </a:rPr>
              <a:t>e</a:t>
            </a:r>
            <a:r>
              <a:rPr lang="en-US" sz="3500" spc="-5" dirty="0">
                <a:ea typeface="Times New Roman"/>
                <a:cs typeface="Times New Roman"/>
              </a:rPr>
              <a:t>r</a:t>
            </a:r>
            <a:r>
              <a:rPr lang="en-US" sz="3500" dirty="0">
                <a:ea typeface="Times New Roman"/>
                <a:cs typeface="Times New Roman"/>
              </a:rPr>
              <a:t>vi</a:t>
            </a:r>
            <a:r>
              <a:rPr lang="en-US" sz="3500" spc="-5" dirty="0">
                <a:ea typeface="Times New Roman"/>
                <a:cs typeface="Times New Roman"/>
              </a:rPr>
              <a:t>c</a:t>
            </a:r>
            <a:r>
              <a:rPr lang="en-US" sz="3500" dirty="0">
                <a:ea typeface="Times New Roman"/>
                <a:cs typeface="Times New Roman"/>
              </a:rPr>
              <a:t>e</a:t>
            </a:r>
            <a:r>
              <a:rPr lang="en-US" sz="3500" spc="-5" dirty="0">
                <a:ea typeface="Times New Roman"/>
                <a:cs typeface="Times New Roman"/>
              </a:rPr>
              <a:t> </a:t>
            </a:r>
            <a:r>
              <a:rPr lang="en-US" sz="3500" dirty="0">
                <a:ea typeface="Times New Roman"/>
                <a:cs typeface="Times New Roman"/>
              </a:rPr>
              <a:t>d</a:t>
            </a:r>
            <a:r>
              <a:rPr lang="en-US" sz="3500" spc="-5" dirty="0">
                <a:ea typeface="Times New Roman"/>
                <a:cs typeface="Times New Roman"/>
              </a:rPr>
              <a:t>e</a:t>
            </a:r>
            <a:r>
              <a:rPr lang="en-US" sz="3500" dirty="0">
                <a:ea typeface="Times New Roman"/>
                <a:cs typeface="Times New Roman"/>
              </a:rPr>
              <a:t>liv</a:t>
            </a:r>
            <a:r>
              <a:rPr lang="en-US" sz="3500" spc="5" dirty="0">
                <a:ea typeface="Times New Roman"/>
                <a:cs typeface="Times New Roman"/>
              </a:rPr>
              <a:t>e</a:t>
            </a:r>
            <a:r>
              <a:rPr lang="en-US" sz="3500" spc="20" dirty="0">
                <a:ea typeface="Times New Roman"/>
                <a:cs typeface="Times New Roman"/>
              </a:rPr>
              <a:t>r</a:t>
            </a:r>
            <a:r>
              <a:rPr lang="en-US" sz="3500" dirty="0">
                <a:ea typeface="Times New Roman"/>
                <a:cs typeface="Times New Roman"/>
              </a:rPr>
              <a:t>y</a:t>
            </a:r>
            <a:r>
              <a:rPr lang="en-US" sz="3500" spc="-25" dirty="0">
                <a:ea typeface="Times New Roman"/>
                <a:cs typeface="Times New Roman"/>
              </a:rPr>
              <a:t> </a:t>
            </a:r>
            <a:r>
              <a:rPr lang="en-US" sz="3500" spc="-5" dirty="0">
                <a:ea typeface="Times New Roman"/>
                <a:cs typeface="Times New Roman"/>
              </a:rPr>
              <a:t>a</a:t>
            </a:r>
            <a:r>
              <a:rPr lang="en-US" sz="3500" dirty="0">
                <a:ea typeface="Times New Roman"/>
                <a:cs typeface="Times New Roman"/>
              </a:rPr>
              <a:t>nd pl</a:t>
            </a:r>
            <a:r>
              <a:rPr lang="en-US" sz="3500" spc="-5" dirty="0">
                <a:ea typeface="Times New Roman"/>
                <a:cs typeface="Times New Roman"/>
              </a:rPr>
              <a:t>a</a:t>
            </a:r>
            <a:r>
              <a:rPr lang="en-US" sz="3500" spc="5" dirty="0">
                <a:ea typeface="Times New Roman"/>
                <a:cs typeface="Times New Roman"/>
              </a:rPr>
              <a:t>ce</a:t>
            </a:r>
            <a:r>
              <a:rPr lang="en-US" sz="3500" dirty="0">
                <a:ea typeface="Times New Roman"/>
                <a:cs typeface="Times New Roman"/>
              </a:rPr>
              <a:t>m</a:t>
            </a:r>
            <a:r>
              <a:rPr lang="en-US" sz="3500" spc="-5" dirty="0">
                <a:ea typeface="Times New Roman"/>
                <a:cs typeface="Times New Roman"/>
              </a:rPr>
              <a:t>e</a:t>
            </a:r>
            <a:r>
              <a:rPr lang="en-US" sz="3500" dirty="0">
                <a:ea typeface="Times New Roman"/>
                <a:cs typeface="Times New Roman"/>
              </a:rPr>
              <a:t>nt </a:t>
            </a:r>
            <a:r>
              <a:rPr lang="en-US" sz="3500" dirty="0" smtClean="0">
                <a:ea typeface="Times New Roman"/>
                <a:cs typeface="Times New Roman"/>
              </a:rPr>
              <a:t>options;</a:t>
            </a:r>
            <a:endParaRPr lang="en-US" sz="3500" dirty="0">
              <a:ea typeface="Calibri"/>
              <a:cs typeface="Times New Roman"/>
            </a:endParaRPr>
          </a:p>
          <a:p>
            <a:pPr lvl="0" indent="-342900" algn="just">
              <a:lnSpc>
                <a:spcPct val="115000"/>
              </a:lnSpc>
              <a:spcBef>
                <a:spcPts val="0"/>
              </a:spcBef>
              <a:buFont typeface="Symbol"/>
              <a:buChar char=""/>
            </a:pPr>
            <a:r>
              <a:rPr lang="en-US" sz="3500" spc="-25" dirty="0" smtClean="0">
                <a:ea typeface="Times New Roman"/>
                <a:cs typeface="Times New Roman"/>
              </a:rPr>
              <a:t>It will provide n</a:t>
            </a:r>
            <a:r>
              <a:rPr lang="en-US" sz="3500" spc="-30" dirty="0" smtClean="0">
                <a:ea typeface="Times New Roman"/>
                <a:cs typeface="Times New Roman"/>
              </a:rPr>
              <a:t>ee</a:t>
            </a:r>
            <a:r>
              <a:rPr lang="en-US" sz="3500" spc="-25" dirty="0" smtClean="0">
                <a:ea typeface="Times New Roman"/>
                <a:cs typeface="Times New Roman"/>
              </a:rPr>
              <a:t>d</a:t>
            </a:r>
            <a:r>
              <a:rPr lang="en-US" sz="3500" spc="-30" dirty="0" smtClean="0">
                <a:ea typeface="Times New Roman"/>
                <a:cs typeface="Times New Roman"/>
              </a:rPr>
              <a:t>e</a:t>
            </a:r>
            <a:r>
              <a:rPr lang="en-US" sz="3500" dirty="0" smtClean="0">
                <a:ea typeface="Times New Roman"/>
                <a:cs typeface="Times New Roman"/>
              </a:rPr>
              <a:t>d </a:t>
            </a:r>
            <a:r>
              <a:rPr lang="en-US" sz="3500" spc="-25" dirty="0">
                <a:ea typeface="Times New Roman"/>
                <a:cs typeface="Times New Roman"/>
              </a:rPr>
              <a:t>s</a:t>
            </a:r>
            <a:r>
              <a:rPr lang="en-US" sz="3500" spc="-20" dirty="0">
                <a:ea typeface="Times New Roman"/>
                <a:cs typeface="Times New Roman"/>
              </a:rPr>
              <a:t>t</a:t>
            </a:r>
            <a:r>
              <a:rPr lang="en-US" sz="3500" spc="-15" dirty="0">
                <a:ea typeface="Times New Roman"/>
                <a:cs typeface="Times New Roman"/>
              </a:rPr>
              <a:t>a</a:t>
            </a:r>
            <a:r>
              <a:rPr lang="en-US" sz="3500" spc="-30" dirty="0">
                <a:ea typeface="Times New Roman"/>
                <a:cs typeface="Times New Roman"/>
              </a:rPr>
              <a:t>ff</a:t>
            </a:r>
            <a:r>
              <a:rPr lang="en-US" sz="3500" dirty="0">
                <a:ea typeface="Times New Roman"/>
                <a:cs typeface="Times New Roman"/>
              </a:rPr>
              <a:t>,</a:t>
            </a:r>
            <a:r>
              <a:rPr lang="en-US" sz="3500" spc="10" dirty="0">
                <a:ea typeface="Times New Roman"/>
                <a:cs typeface="Times New Roman"/>
              </a:rPr>
              <a:t> </a:t>
            </a:r>
            <a:r>
              <a:rPr lang="en-US" sz="3500" spc="-30" dirty="0" smtClean="0">
                <a:ea typeface="Times New Roman"/>
                <a:cs typeface="Times New Roman"/>
              </a:rPr>
              <a:t>f</a:t>
            </a:r>
            <a:r>
              <a:rPr lang="en-US" sz="3500" spc="-25" dirty="0" smtClean="0">
                <a:ea typeface="Times New Roman"/>
                <a:cs typeface="Times New Roman"/>
              </a:rPr>
              <a:t>und</a:t>
            </a:r>
            <a:r>
              <a:rPr lang="en-US" sz="3500" spc="-20" dirty="0" smtClean="0">
                <a:ea typeface="Times New Roman"/>
                <a:cs typeface="Times New Roman"/>
              </a:rPr>
              <a:t>i</a:t>
            </a:r>
            <a:r>
              <a:rPr lang="en-US" sz="3500" spc="-10" dirty="0" smtClean="0">
                <a:ea typeface="Times New Roman"/>
                <a:cs typeface="Times New Roman"/>
              </a:rPr>
              <a:t>n</a:t>
            </a:r>
            <a:r>
              <a:rPr lang="en-US" sz="3500" spc="-35" dirty="0" smtClean="0">
                <a:ea typeface="Times New Roman"/>
                <a:cs typeface="Times New Roman"/>
              </a:rPr>
              <a:t>g</a:t>
            </a:r>
            <a:r>
              <a:rPr lang="en-US" sz="3500" dirty="0">
                <a:ea typeface="Times New Roman"/>
                <a:cs typeface="Times New Roman"/>
              </a:rPr>
              <a:t>, </a:t>
            </a:r>
            <a:r>
              <a:rPr lang="en-US" sz="3500" dirty="0" smtClean="0">
                <a:ea typeface="Times New Roman"/>
                <a:cs typeface="Times New Roman"/>
              </a:rPr>
              <a:t>and other resources to implement individualized education programs (IEPs); </a:t>
            </a:r>
          </a:p>
          <a:p>
            <a:pPr indent="-342900" algn="just">
              <a:lnSpc>
                <a:spcPct val="115000"/>
              </a:lnSpc>
              <a:spcBef>
                <a:spcPts val="0"/>
              </a:spcBef>
              <a:buFont typeface="Symbol"/>
              <a:buChar char=""/>
            </a:pPr>
            <a:r>
              <a:rPr lang="en-US" sz="3500" dirty="0" smtClean="0"/>
              <a:t>It will have a </a:t>
            </a:r>
            <a:r>
              <a:rPr lang="en-US" sz="3500" dirty="0"/>
              <a:t>process for addressing IDEA compliance regarding student discipline, suspension, and expulsion for students with IEPs and the continued provision of </a:t>
            </a:r>
            <a:r>
              <a:rPr lang="en-US" sz="3500" dirty="0" smtClean="0"/>
              <a:t>FAPE; </a:t>
            </a:r>
            <a:r>
              <a:rPr lang="en-US" sz="3500" dirty="0" smtClean="0">
                <a:ea typeface="Times New Roman"/>
                <a:cs typeface="Times New Roman"/>
              </a:rPr>
              <a:t>and</a:t>
            </a:r>
          </a:p>
          <a:p>
            <a:pPr lvl="0" indent="-342900" algn="just">
              <a:lnSpc>
                <a:spcPct val="115000"/>
              </a:lnSpc>
              <a:spcBef>
                <a:spcPts val="0"/>
              </a:spcBef>
              <a:buFont typeface="Symbol"/>
              <a:buChar char=""/>
            </a:pPr>
            <a:r>
              <a:rPr lang="en-US" sz="3500" spc="-25" dirty="0" smtClean="0">
                <a:ea typeface="Times New Roman"/>
                <a:cs typeface="Times New Roman"/>
              </a:rPr>
              <a:t>It will p</a:t>
            </a:r>
            <a:r>
              <a:rPr lang="en-US" sz="3500" spc="-30" dirty="0" smtClean="0">
                <a:ea typeface="Times New Roman"/>
                <a:cs typeface="Times New Roman"/>
              </a:rPr>
              <a:t>r</a:t>
            </a:r>
            <a:r>
              <a:rPr lang="en-US" sz="3500" spc="-25" dirty="0" smtClean="0">
                <a:ea typeface="Times New Roman"/>
                <a:cs typeface="Times New Roman"/>
              </a:rPr>
              <a:t>ov</a:t>
            </a:r>
            <a:r>
              <a:rPr lang="en-US" sz="3500" spc="-20" dirty="0" smtClean="0">
                <a:ea typeface="Times New Roman"/>
                <a:cs typeface="Times New Roman"/>
              </a:rPr>
              <a:t>i</a:t>
            </a:r>
            <a:r>
              <a:rPr lang="en-US" sz="3500" spc="-25" dirty="0" smtClean="0">
                <a:ea typeface="Times New Roman"/>
                <a:cs typeface="Times New Roman"/>
              </a:rPr>
              <a:t>d</a:t>
            </a:r>
            <a:r>
              <a:rPr lang="en-US" sz="3500" dirty="0" smtClean="0">
                <a:ea typeface="Times New Roman"/>
                <a:cs typeface="Times New Roman"/>
              </a:rPr>
              <a:t>e</a:t>
            </a:r>
            <a:r>
              <a:rPr lang="en-US" sz="3500" spc="-55" dirty="0" smtClean="0">
                <a:ea typeface="Times New Roman"/>
                <a:cs typeface="Times New Roman"/>
              </a:rPr>
              <a:t> </a:t>
            </a:r>
            <a:r>
              <a:rPr lang="en-US" sz="3500" spc="-25" dirty="0">
                <a:ea typeface="Times New Roman"/>
                <a:cs typeface="Times New Roman"/>
              </a:rPr>
              <a:t>non</a:t>
            </a:r>
            <a:r>
              <a:rPr lang="en-US" sz="3500" spc="-30" dirty="0">
                <a:ea typeface="Times New Roman"/>
                <a:cs typeface="Times New Roman"/>
              </a:rPr>
              <a:t>aca</a:t>
            </a:r>
            <a:r>
              <a:rPr lang="en-US" sz="3500" spc="-25" dirty="0">
                <a:ea typeface="Times New Roman"/>
                <a:cs typeface="Times New Roman"/>
              </a:rPr>
              <a:t>d</a:t>
            </a:r>
            <a:r>
              <a:rPr lang="en-US" sz="3500" spc="-30" dirty="0">
                <a:ea typeface="Times New Roman"/>
                <a:cs typeface="Times New Roman"/>
              </a:rPr>
              <a:t>e</a:t>
            </a:r>
            <a:r>
              <a:rPr lang="en-US" sz="3500" spc="-20" dirty="0">
                <a:ea typeface="Times New Roman"/>
                <a:cs typeface="Times New Roman"/>
              </a:rPr>
              <a:t>mi</a:t>
            </a:r>
            <a:r>
              <a:rPr lang="en-US" sz="3500" dirty="0">
                <a:ea typeface="Times New Roman"/>
                <a:cs typeface="Times New Roman"/>
              </a:rPr>
              <a:t>c</a:t>
            </a:r>
            <a:r>
              <a:rPr lang="en-US" sz="3500" spc="-55" dirty="0">
                <a:ea typeface="Times New Roman"/>
                <a:cs typeface="Times New Roman"/>
              </a:rPr>
              <a:t> </a:t>
            </a:r>
            <a:r>
              <a:rPr lang="en-US" sz="3500" spc="-30" dirty="0">
                <a:ea typeface="Times New Roman"/>
                <a:cs typeface="Times New Roman"/>
              </a:rPr>
              <a:t>a</a:t>
            </a:r>
            <a:r>
              <a:rPr lang="en-US" sz="3500" spc="-25" dirty="0">
                <a:ea typeface="Times New Roman"/>
                <a:cs typeface="Times New Roman"/>
              </a:rPr>
              <a:t>n</a:t>
            </a:r>
            <a:r>
              <a:rPr lang="en-US" sz="3500" dirty="0">
                <a:ea typeface="Times New Roman"/>
                <a:cs typeface="Times New Roman"/>
              </a:rPr>
              <a:t>d</a:t>
            </a:r>
            <a:r>
              <a:rPr lang="en-US" sz="3500" spc="-50" dirty="0">
                <a:ea typeface="Times New Roman"/>
                <a:cs typeface="Times New Roman"/>
              </a:rPr>
              <a:t> </a:t>
            </a:r>
            <a:r>
              <a:rPr lang="en-US" sz="3500" spc="-30" dirty="0">
                <a:ea typeface="Times New Roman"/>
                <a:cs typeface="Times New Roman"/>
              </a:rPr>
              <a:t>e</a:t>
            </a:r>
            <a:r>
              <a:rPr lang="en-US" sz="3500" spc="-10" dirty="0">
                <a:ea typeface="Times New Roman"/>
                <a:cs typeface="Times New Roman"/>
              </a:rPr>
              <a:t>x</a:t>
            </a:r>
            <a:r>
              <a:rPr lang="en-US" sz="3500" spc="-20" dirty="0">
                <a:ea typeface="Times New Roman"/>
                <a:cs typeface="Times New Roman"/>
              </a:rPr>
              <a:t>t</a:t>
            </a:r>
            <a:r>
              <a:rPr lang="en-US" sz="3500" spc="-30" dirty="0">
                <a:ea typeface="Times New Roman"/>
                <a:cs typeface="Times New Roman"/>
              </a:rPr>
              <a:t>rac</a:t>
            </a:r>
            <a:r>
              <a:rPr lang="en-US" sz="3500" spc="-25" dirty="0">
                <a:ea typeface="Times New Roman"/>
                <a:cs typeface="Times New Roman"/>
              </a:rPr>
              <a:t>u</a:t>
            </a:r>
            <a:r>
              <a:rPr lang="en-US" sz="3500" spc="-30" dirty="0">
                <a:ea typeface="Times New Roman"/>
                <a:cs typeface="Times New Roman"/>
              </a:rPr>
              <a:t>rr</a:t>
            </a:r>
            <a:r>
              <a:rPr lang="en-US" sz="3500" spc="-20" dirty="0">
                <a:ea typeface="Times New Roman"/>
                <a:cs typeface="Times New Roman"/>
              </a:rPr>
              <a:t>i</a:t>
            </a:r>
            <a:r>
              <a:rPr lang="en-US" sz="3500" spc="-30" dirty="0">
                <a:ea typeface="Times New Roman"/>
                <a:cs typeface="Times New Roman"/>
              </a:rPr>
              <a:t>c</a:t>
            </a:r>
            <a:r>
              <a:rPr lang="en-US" sz="3500" spc="-25" dirty="0">
                <a:ea typeface="Times New Roman"/>
                <a:cs typeface="Times New Roman"/>
              </a:rPr>
              <a:t>u</a:t>
            </a:r>
            <a:r>
              <a:rPr lang="en-US" sz="3500" spc="-20" dirty="0">
                <a:ea typeface="Times New Roman"/>
                <a:cs typeface="Times New Roman"/>
              </a:rPr>
              <a:t>l</a:t>
            </a:r>
            <a:r>
              <a:rPr lang="en-US" sz="3500" spc="-30" dirty="0">
                <a:ea typeface="Times New Roman"/>
                <a:cs typeface="Times New Roman"/>
              </a:rPr>
              <a:t>a</a:t>
            </a:r>
            <a:r>
              <a:rPr lang="en-US" sz="3500" dirty="0">
                <a:ea typeface="Times New Roman"/>
                <a:cs typeface="Times New Roman"/>
              </a:rPr>
              <a:t>r</a:t>
            </a:r>
            <a:r>
              <a:rPr lang="en-US" sz="3500" spc="-50" dirty="0">
                <a:ea typeface="Times New Roman"/>
                <a:cs typeface="Times New Roman"/>
              </a:rPr>
              <a:t> </a:t>
            </a:r>
            <a:r>
              <a:rPr lang="en-US" sz="3500" spc="-25" dirty="0">
                <a:ea typeface="Times New Roman"/>
                <a:cs typeface="Times New Roman"/>
              </a:rPr>
              <a:t>s</a:t>
            </a:r>
            <a:r>
              <a:rPr lang="en-US" sz="3500" spc="-30" dirty="0">
                <a:ea typeface="Times New Roman"/>
                <a:cs typeface="Times New Roman"/>
              </a:rPr>
              <a:t>er</a:t>
            </a:r>
            <a:r>
              <a:rPr lang="en-US" sz="3500" spc="-25" dirty="0">
                <a:ea typeface="Times New Roman"/>
                <a:cs typeface="Times New Roman"/>
              </a:rPr>
              <a:t>v</a:t>
            </a:r>
            <a:r>
              <a:rPr lang="en-US" sz="3500" spc="-20" dirty="0">
                <a:ea typeface="Times New Roman"/>
                <a:cs typeface="Times New Roman"/>
              </a:rPr>
              <a:t>i</a:t>
            </a:r>
            <a:r>
              <a:rPr lang="en-US" sz="3500" spc="-30" dirty="0">
                <a:ea typeface="Times New Roman"/>
                <a:cs typeface="Times New Roman"/>
              </a:rPr>
              <a:t>ce</a:t>
            </a:r>
            <a:r>
              <a:rPr lang="en-US" sz="3500" dirty="0">
                <a:ea typeface="Times New Roman"/>
                <a:cs typeface="Times New Roman"/>
              </a:rPr>
              <a:t>s</a:t>
            </a:r>
            <a:r>
              <a:rPr lang="en-US" sz="3500" spc="-45" dirty="0">
                <a:ea typeface="Times New Roman"/>
                <a:cs typeface="Times New Roman"/>
              </a:rPr>
              <a:t> </a:t>
            </a:r>
            <a:r>
              <a:rPr lang="en-US" sz="3500" spc="-30" dirty="0">
                <a:ea typeface="Times New Roman"/>
                <a:cs typeface="Times New Roman"/>
              </a:rPr>
              <a:t>a</a:t>
            </a:r>
            <a:r>
              <a:rPr lang="en-US" sz="3500" spc="-25" dirty="0">
                <a:ea typeface="Times New Roman"/>
                <a:cs typeface="Times New Roman"/>
              </a:rPr>
              <a:t>n</a:t>
            </a:r>
            <a:r>
              <a:rPr lang="en-US" sz="3500" dirty="0">
                <a:ea typeface="Times New Roman"/>
                <a:cs typeface="Times New Roman"/>
              </a:rPr>
              <a:t>d </a:t>
            </a:r>
            <a:r>
              <a:rPr lang="en-US" sz="3500" spc="-30" dirty="0">
                <a:ea typeface="Times New Roman"/>
                <a:cs typeface="Times New Roman"/>
              </a:rPr>
              <a:t>ac</a:t>
            </a:r>
            <a:r>
              <a:rPr lang="en-US" sz="3500" spc="-20" dirty="0">
                <a:ea typeface="Times New Roman"/>
                <a:cs typeface="Times New Roman"/>
              </a:rPr>
              <a:t>ti</a:t>
            </a:r>
            <a:r>
              <a:rPr lang="en-US" sz="3500" spc="-25" dirty="0">
                <a:ea typeface="Times New Roman"/>
                <a:cs typeface="Times New Roman"/>
              </a:rPr>
              <a:t>v</a:t>
            </a:r>
            <a:r>
              <a:rPr lang="en-US" sz="3500" spc="-20" dirty="0">
                <a:ea typeface="Times New Roman"/>
                <a:cs typeface="Times New Roman"/>
              </a:rPr>
              <a:t>iti</a:t>
            </a:r>
            <a:r>
              <a:rPr lang="en-US" sz="3500" spc="-30" dirty="0">
                <a:ea typeface="Times New Roman"/>
                <a:cs typeface="Times New Roman"/>
              </a:rPr>
              <a:t>e</a:t>
            </a:r>
            <a:r>
              <a:rPr lang="en-US" sz="3500" dirty="0">
                <a:ea typeface="Times New Roman"/>
                <a:cs typeface="Times New Roman"/>
              </a:rPr>
              <a:t>s</a:t>
            </a:r>
            <a:r>
              <a:rPr lang="en-US" sz="3500" spc="-45" dirty="0">
                <a:ea typeface="Times New Roman"/>
                <a:cs typeface="Times New Roman"/>
              </a:rPr>
              <a:t> </a:t>
            </a:r>
            <a:r>
              <a:rPr lang="en-US" sz="3500" spc="-20" dirty="0">
                <a:ea typeface="Times New Roman"/>
                <a:cs typeface="Times New Roman"/>
              </a:rPr>
              <a:t>i</a:t>
            </a:r>
            <a:r>
              <a:rPr lang="en-US" sz="3500" dirty="0">
                <a:ea typeface="Times New Roman"/>
                <a:cs typeface="Times New Roman"/>
              </a:rPr>
              <a:t>n</a:t>
            </a:r>
            <a:r>
              <a:rPr lang="en-US" sz="3500" spc="-60" dirty="0">
                <a:ea typeface="Times New Roman"/>
                <a:cs typeface="Times New Roman"/>
              </a:rPr>
              <a:t> </a:t>
            </a:r>
            <a:r>
              <a:rPr lang="en-US" sz="3500" spc="-20" dirty="0" smtClean="0">
                <a:ea typeface="Times New Roman"/>
                <a:cs typeface="Times New Roman"/>
              </a:rPr>
              <a:t>a</a:t>
            </a:r>
            <a:r>
              <a:rPr lang="en-US" sz="3500" spc="-55" dirty="0" smtClean="0">
                <a:ea typeface="Times New Roman"/>
                <a:cs typeface="Times New Roman"/>
              </a:rPr>
              <a:t> </a:t>
            </a:r>
            <a:r>
              <a:rPr lang="en-US" sz="3500" spc="-20" dirty="0">
                <a:ea typeface="Times New Roman"/>
                <a:cs typeface="Times New Roman"/>
              </a:rPr>
              <a:t>m</a:t>
            </a:r>
            <a:r>
              <a:rPr lang="en-US" sz="3500" spc="-30" dirty="0">
                <a:ea typeface="Times New Roman"/>
                <a:cs typeface="Times New Roman"/>
              </a:rPr>
              <a:t>a</a:t>
            </a:r>
            <a:r>
              <a:rPr lang="en-US" sz="3500" spc="-25" dirty="0">
                <a:ea typeface="Times New Roman"/>
                <a:cs typeface="Times New Roman"/>
              </a:rPr>
              <a:t>nn</a:t>
            </a:r>
            <a:r>
              <a:rPr lang="en-US" sz="3500" spc="-30" dirty="0">
                <a:ea typeface="Times New Roman"/>
                <a:cs typeface="Times New Roman"/>
              </a:rPr>
              <a:t>e</a:t>
            </a:r>
            <a:r>
              <a:rPr lang="en-US" sz="3500" dirty="0">
                <a:ea typeface="Times New Roman"/>
                <a:cs typeface="Times New Roman"/>
              </a:rPr>
              <a:t>r</a:t>
            </a:r>
            <a:r>
              <a:rPr lang="en-US" sz="3500" spc="-50" dirty="0">
                <a:ea typeface="Times New Roman"/>
                <a:cs typeface="Times New Roman"/>
              </a:rPr>
              <a:t> </a:t>
            </a:r>
            <a:r>
              <a:rPr lang="en-US" sz="3500" spc="-25" dirty="0" smtClean="0">
                <a:ea typeface="Times New Roman"/>
                <a:cs typeface="Times New Roman"/>
              </a:rPr>
              <a:t>that would </a:t>
            </a:r>
            <a:r>
              <a:rPr lang="en-US" sz="3500" spc="-30" dirty="0" smtClean="0">
                <a:ea typeface="Times New Roman"/>
                <a:cs typeface="Times New Roman"/>
              </a:rPr>
              <a:t>aff</a:t>
            </a:r>
            <a:r>
              <a:rPr lang="en-US" sz="3500" spc="-25" dirty="0" smtClean="0">
                <a:ea typeface="Times New Roman"/>
                <a:cs typeface="Times New Roman"/>
              </a:rPr>
              <a:t>o</a:t>
            </a:r>
            <a:r>
              <a:rPr lang="en-US" sz="3500" spc="-30" dirty="0" smtClean="0">
                <a:ea typeface="Times New Roman"/>
                <a:cs typeface="Times New Roman"/>
              </a:rPr>
              <a:t>r</a:t>
            </a:r>
            <a:r>
              <a:rPr lang="en-US" sz="3500" dirty="0" smtClean="0">
                <a:ea typeface="Times New Roman"/>
                <a:cs typeface="Times New Roman"/>
              </a:rPr>
              <a:t>d</a:t>
            </a:r>
            <a:r>
              <a:rPr lang="en-US" sz="3500" spc="-50" dirty="0" smtClean="0">
                <a:ea typeface="Times New Roman"/>
                <a:cs typeface="Times New Roman"/>
              </a:rPr>
              <a:t> </a:t>
            </a:r>
            <a:r>
              <a:rPr lang="en-US" sz="3500" spc="-30" dirty="0">
                <a:ea typeface="Times New Roman"/>
                <a:cs typeface="Times New Roman"/>
              </a:rPr>
              <a:t>c</a:t>
            </a:r>
            <a:r>
              <a:rPr lang="en-US" sz="3500" spc="-25" dirty="0">
                <a:ea typeface="Times New Roman"/>
                <a:cs typeface="Times New Roman"/>
              </a:rPr>
              <a:t>h</a:t>
            </a:r>
            <a:r>
              <a:rPr lang="en-US" sz="3500" spc="-20" dirty="0">
                <a:ea typeface="Times New Roman"/>
                <a:cs typeface="Times New Roman"/>
              </a:rPr>
              <a:t>il</a:t>
            </a:r>
            <a:r>
              <a:rPr lang="en-US" sz="3500" spc="-25" dirty="0">
                <a:ea typeface="Times New Roman"/>
                <a:cs typeface="Times New Roman"/>
              </a:rPr>
              <a:t>d</a:t>
            </a:r>
            <a:r>
              <a:rPr lang="en-US" sz="3500" spc="-30" dirty="0">
                <a:ea typeface="Times New Roman"/>
                <a:cs typeface="Times New Roman"/>
              </a:rPr>
              <a:t>re</a:t>
            </a:r>
            <a:r>
              <a:rPr lang="en-US" sz="3500" dirty="0">
                <a:ea typeface="Times New Roman"/>
                <a:cs typeface="Times New Roman"/>
              </a:rPr>
              <a:t>n</a:t>
            </a:r>
            <a:r>
              <a:rPr lang="en-US" sz="3500" spc="-35" dirty="0">
                <a:ea typeface="Times New Roman"/>
                <a:cs typeface="Times New Roman"/>
              </a:rPr>
              <a:t> </a:t>
            </a:r>
            <a:r>
              <a:rPr lang="en-US" sz="3500" spc="-25" dirty="0">
                <a:ea typeface="Times New Roman"/>
                <a:cs typeface="Times New Roman"/>
              </a:rPr>
              <a:t>w</a:t>
            </a:r>
            <a:r>
              <a:rPr lang="en-US" sz="3500" spc="-20" dirty="0">
                <a:ea typeface="Times New Roman"/>
                <a:cs typeface="Times New Roman"/>
              </a:rPr>
              <a:t>it</a:t>
            </a:r>
            <a:r>
              <a:rPr lang="en-US" sz="3500" dirty="0">
                <a:ea typeface="Times New Roman"/>
                <a:cs typeface="Times New Roman"/>
              </a:rPr>
              <a:t>h</a:t>
            </a:r>
            <a:r>
              <a:rPr lang="en-US" sz="3500" spc="-50" dirty="0">
                <a:ea typeface="Times New Roman"/>
                <a:cs typeface="Times New Roman"/>
              </a:rPr>
              <a:t> </a:t>
            </a:r>
            <a:r>
              <a:rPr lang="en-US" sz="3500" spc="-25" dirty="0">
                <a:ea typeface="Times New Roman"/>
                <a:cs typeface="Times New Roman"/>
              </a:rPr>
              <a:t>d</a:t>
            </a:r>
            <a:r>
              <a:rPr lang="en-US" sz="3500" spc="-20" dirty="0">
                <a:ea typeface="Times New Roman"/>
                <a:cs typeface="Times New Roman"/>
              </a:rPr>
              <a:t>i</a:t>
            </a:r>
            <a:r>
              <a:rPr lang="en-US" sz="3500" spc="-25" dirty="0">
                <a:ea typeface="Times New Roman"/>
                <a:cs typeface="Times New Roman"/>
              </a:rPr>
              <a:t>s</a:t>
            </a:r>
            <a:r>
              <a:rPr lang="en-US" sz="3500" spc="-30" dirty="0">
                <a:ea typeface="Times New Roman"/>
                <a:cs typeface="Times New Roman"/>
              </a:rPr>
              <a:t>a</a:t>
            </a:r>
            <a:r>
              <a:rPr lang="en-US" sz="3500" spc="-25" dirty="0">
                <a:ea typeface="Times New Roman"/>
                <a:cs typeface="Times New Roman"/>
              </a:rPr>
              <a:t>b</a:t>
            </a:r>
            <a:r>
              <a:rPr lang="en-US" sz="3500" spc="-35" dirty="0">
                <a:ea typeface="Times New Roman"/>
                <a:cs typeface="Times New Roman"/>
              </a:rPr>
              <a:t>i</a:t>
            </a:r>
            <a:r>
              <a:rPr lang="en-US" sz="3500" spc="-20" dirty="0">
                <a:ea typeface="Times New Roman"/>
                <a:cs typeface="Times New Roman"/>
              </a:rPr>
              <a:t>liti</a:t>
            </a:r>
            <a:r>
              <a:rPr lang="en-US" sz="3500" spc="-30" dirty="0">
                <a:ea typeface="Times New Roman"/>
                <a:cs typeface="Times New Roman"/>
              </a:rPr>
              <a:t>e</a:t>
            </a:r>
            <a:r>
              <a:rPr lang="en-US" sz="3500" dirty="0">
                <a:ea typeface="Times New Roman"/>
                <a:cs typeface="Times New Roman"/>
              </a:rPr>
              <a:t>s</a:t>
            </a:r>
            <a:r>
              <a:rPr lang="en-US" sz="3500" spc="-45" dirty="0">
                <a:ea typeface="Times New Roman"/>
                <a:cs typeface="Times New Roman"/>
              </a:rPr>
              <a:t> </a:t>
            </a:r>
            <a:r>
              <a:rPr lang="en-US" sz="3500" spc="-30" dirty="0">
                <a:ea typeface="Times New Roman"/>
                <a:cs typeface="Times New Roman"/>
              </a:rPr>
              <a:t>a</a:t>
            </a:r>
            <a:r>
              <a:rPr lang="en-US" sz="3500" dirty="0">
                <a:ea typeface="Times New Roman"/>
                <a:cs typeface="Times New Roman"/>
              </a:rPr>
              <a:t>n</a:t>
            </a:r>
            <a:r>
              <a:rPr lang="en-US" sz="3500" spc="-50" dirty="0">
                <a:ea typeface="Times New Roman"/>
                <a:cs typeface="Times New Roman"/>
              </a:rPr>
              <a:t> </a:t>
            </a:r>
            <a:r>
              <a:rPr lang="en-US" sz="3500" spc="-30" dirty="0">
                <a:ea typeface="Times New Roman"/>
                <a:cs typeface="Times New Roman"/>
              </a:rPr>
              <a:t>e</a:t>
            </a:r>
            <a:r>
              <a:rPr lang="en-US" sz="3500" spc="-25" dirty="0">
                <a:ea typeface="Times New Roman"/>
                <a:cs typeface="Times New Roman"/>
              </a:rPr>
              <a:t>qu</a:t>
            </a:r>
            <a:r>
              <a:rPr lang="en-US" sz="3500" spc="-30" dirty="0">
                <a:ea typeface="Times New Roman"/>
                <a:cs typeface="Times New Roman"/>
              </a:rPr>
              <a:t>a</a:t>
            </a:r>
            <a:r>
              <a:rPr lang="en-US" sz="3500" dirty="0">
                <a:ea typeface="Times New Roman"/>
                <a:cs typeface="Times New Roman"/>
              </a:rPr>
              <a:t>l</a:t>
            </a:r>
            <a:r>
              <a:rPr lang="en-US" sz="3500" spc="-45" dirty="0">
                <a:ea typeface="Times New Roman"/>
                <a:cs typeface="Times New Roman"/>
              </a:rPr>
              <a:t> </a:t>
            </a:r>
            <a:r>
              <a:rPr lang="en-US" sz="3500" spc="-35" dirty="0">
                <a:ea typeface="Times New Roman"/>
                <a:cs typeface="Times New Roman"/>
              </a:rPr>
              <a:t>o</a:t>
            </a:r>
            <a:r>
              <a:rPr lang="en-US" sz="3500" spc="-25" dirty="0">
                <a:ea typeface="Times New Roman"/>
                <a:cs typeface="Times New Roman"/>
              </a:rPr>
              <a:t>ppo</a:t>
            </a:r>
            <a:r>
              <a:rPr lang="en-US" sz="3500" spc="-30" dirty="0">
                <a:ea typeface="Times New Roman"/>
                <a:cs typeface="Times New Roman"/>
              </a:rPr>
              <a:t>r</a:t>
            </a:r>
            <a:r>
              <a:rPr lang="en-US" sz="3500" spc="-20" dirty="0">
                <a:ea typeface="Times New Roman"/>
                <a:cs typeface="Times New Roman"/>
              </a:rPr>
              <a:t>t</a:t>
            </a:r>
            <a:r>
              <a:rPr lang="en-US" sz="3500" spc="-25" dirty="0">
                <a:ea typeface="Times New Roman"/>
                <a:cs typeface="Times New Roman"/>
              </a:rPr>
              <a:t>un</a:t>
            </a:r>
            <a:r>
              <a:rPr lang="en-US" sz="3500" spc="-20" dirty="0">
                <a:ea typeface="Times New Roman"/>
                <a:cs typeface="Times New Roman"/>
              </a:rPr>
              <a:t>i</a:t>
            </a:r>
            <a:r>
              <a:rPr lang="en-US" sz="3500" spc="-10" dirty="0">
                <a:ea typeface="Times New Roman"/>
                <a:cs typeface="Times New Roman"/>
              </a:rPr>
              <a:t>t</a:t>
            </a:r>
            <a:r>
              <a:rPr lang="en-US" sz="3500" dirty="0">
                <a:ea typeface="Times New Roman"/>
                <a:cs typeface="Times New Roman"/>
              </a:rPr>
              <a:t>y </a:t>
            </a:r>
            <a:r>
              <a:rPr lang="en-US" sz="3500" spc="-30" dirty="0">
                <a:ea typeface="Times New Roman"/>
                <a:cs typeface="Times New Roman"/>
              </a:rPr>
              <a:t>f</a:t>
            </a:r>
            <a:r>
              <a:rPr lang="en-US" sz="3500" spc="-25" dirty="0">
                <a:ea typeface="Times New Roman"/>
                <a:cs typeface="Times New Roman"/>
              </a:rPr>
              <a:t>o</a:t>
            </a:r>
            <a:r>
              <a:rPr lang="en-US" sz="3500" dirty="0">
                <a:ea typeface="Times New Roman"/>
                <a:cs typeface="Times New Roman"/>
              </a:rPr>
              <a:t>r</a:t>
            </a:r>
            <a:r>
              <a:rPr lang="en-US" sz="3500" spc="-50" dirty="0">
                <a:ea typeface="Times New Roman"/>
                <a:cs typeface="Times New Roman"/>
              </a:rPr>
              <a:t> </a:t>
            </a:r>
            <a:r>
              <a:rPr lang="en-US" sz="3500" spc="-25" dirty="0">
                <a:ea typeface="Times New Roman"/>
                <a:cs typeface="Times New Roman"/>
              </a:rPr>
              <a:t>p</a:t>
            </a:r>
            <a:r>
              <a:rPr lang="en-US" sz="3500" spc="-30" dirty="0">
                <a:ea typeface="Times New Roman"/>
                <a:cs typeface="Times New Roman"/>
              </a:rPr>
              <a:t>ar</a:t>
            </a:r>
            <a:r>
              <a:rPr lang="en-US" sz="3500" spc="-20" dirty="0">
                <a:ea typeface="Times New Roman"/>
                <a:cs typeface="Times New Roman"/>
              </a:rPr>
              <a:t>ti</a:t>
            </a:r>
            <a:r>
              <a:rPr lang="en-US" sz="3500" spc="-30" dirty="0">
                <a:ea typeface="Times New Roman"/>
                <a:cs typeface="Times New Roman"/>
              </a:rPr>
              <a:t>c</a:t>
            </a:r>
            <a:r>
              <a:rPr lang="en-US" sz="3500" spc="-20" dirty="0">
                <a:ea typeface="Times New Roman"/>
                <a:cs typeface="Times New Roman"/>
              </a:rPr>
              <a:t>i</a:t>
            </a:r>
            <a:r>
              <a:rPr lang="en-US" sz="3500" spc="-25" dirty="0">
                <a:ea typeface="Times New Roman"/>
                <a:cs typeface="Times New Roman"/>
              </a:rPr>
              <a:t>p</a:t>
            </a:r>
            <a:r>
              <a:rPr lang="en-US" sz="3500" spc="-30" dirty="0">
                <a:ea typeface="Times New Roman"/>
                <a:cs typeface="Times New Roman"/>
              </a:rPr>
              <a:t>a</a:t>
            </a:r>
            <a:r>
              <a:rPr lang="en-US" sz="3500" spc="-20" dirty="0">
                <a:ea typeface="Times New Roman"/>
                <a:cs typeface="Times New Roman"/>
              </a:rPr>
              <a:t>ti</a:t>
            </a:r>
            <a:r>
              <a:rPr lang="en-US" sz="3500" spc="-25" dirty="0">
                <a:ea typeface="Times New Roman"/>
                <a:cs typeface="Times New Roman"/>
              </a:rPr>
              <a:t>o</a:t>
            </a:r>
            <a:r>
              <a:rPr lang="en-US" sz="3500" dirty="0">
                <a:ea typeface="Times New Roman"/>
                <a:cs typeface="Times New Roman"/>
              </a:rPr>
              <a:t>n</a:t>
            </a:r>
            <a:r>
              <a:rPr lang="en-US" sz="3500" spc="-50" dirty="0">
                <a:ea typeface="Times New Roman"/>
                <a:cs typeface="Times New Roman"/>
              </a:rPr>
              <a:t> </a:t>
            </a:r>
            <a:r>
              <a:rPr lang="en-US" sz="3500" spc="-20" dirty="0">
                <a:ea typeface="Times New Roman"/>
                <a:cs typeface="Times New Roman"/>
              </a:rPr>
              <a:t>i</a:t>
            </a:r>
            <a:r>
              <a:rPr lang="en-US" sz="3500" dirty="0">
                <a:ea typeface="Times New Roman"/>
                <a:cs typeface="Times New Roman"/>
              </a:rPr>
              <a:t>n</a:t>
            </a:r>
            <a:r>
              <a:rPr lang="en-US" sz="3500" spc="-50" dirty="0">
                <a:ea typeface="Times New Roman"/>
                <a:cs typeface="Times New Roman"/>
              </a:rPr>
              <a:t> </a:t>
            </a:r>
            <a:r>
              <a:rPr lang="en-US" sz="3500" spc="-25" dirty="0">
                <a:ea typeface="Times New Roman"/>
                <a:cs typeface="Times New Roman"/>
              </a:rPr>
              <a:t>s</a:t>
            </a:r>
            <a:r>
              <a:rPr lang="en-US" sz="3500" spc="-30" dirty="0">
                <a:ea typeface="Times New Roman"/>
                <a:cs typeface="Times New Roman"/>
              </a:rPr>
              <a:t>c</a:t>
            </a:r>
            <a:r>
              <a:rPr lang="en-US" sz="3500" spc="-25" dirty="0">
                <a:ea typeface="Times New Roman"/>
                <a:cs typeface="Times New Roman"/>
              </a:rPr>
              <a:t>hoo</a:t>
            </a:r>
            <a:r>
              <a:rPr lang="en-US" sz="3500" dirty="0">
                <a:ea typeface="Times New Roman"/>
                <a:cs typeface="Times New Roman"/>
              </a:rPr>
              <a:t>l</a:t>
            </a:r>
            <a:r>
              <a:rPr lang="en-US" sz="3500" spc="-60" dirty="0">
                <a:ea typeface="Times New Roman"/>
                <a:cs typeface="Times New Roman"/>
              </a:rPr>
              <a:t> </a:t>
            </a:r>
            <a:r>
              <a:rPr lang="en-US" sz="3500" spc="-25" dirty="0">
                <a:ea typeface="Times New Roman"/>
                <a:cs typeface="Times New Roman"/>
              </a:rPr>
              <a:t>o</a:t>
            </a:r>
            <a:r>
              <a:rPr lang="en-US" sz="3500" dirty="0">
                <a:ea typeface="Times New Roman"/>
                <a:cs typeface="Times New Roman"/>
              </a:rPr>
              <a:t>r</a:t>
            </a:r>
            <a:r>
              <a:rPr lang="en-US" sz="3500" spc="-50" dirty="0">
                <a:ea typeface="Times New Roman"/>
                <a:cs typeface="Times New Roman"/>
              </a:rPr>
              <a:t> </a:t>
            </a:r>
            <a:r>
              <a:rPr lang="en-US" sz="3500" spc="-25" dirty="0">
                <a:ea typeface="Times New Roman"/>
                <a:cs typeface="Times New Roman"/>
              </a:rPr>
              <a:t>d</a:t>
            </a:r>
            <a:r>
              <a:rPr lang="en-US" sz="3500" spc="-20" dirty="0">
                <a:ea typeface="Times New Roman"/>
                <a:cs typeface="Times New Roman"/>
              </a:rPr>
              <a:t>i</a:t>
            </a:r>
            <a:r>
              <a:rPr lang="en-US" sz="3500" spc="-25" dirty="0">
                <a:ea typeface="Times New Roman"/>
                <a:cs typeface="Times New Roman"/>
              </a:rPr>
              <a:t>s</a:t>
            </a:r>
            <a:r>
              <a:rPr lang="en-US" sz="3500" spc="-20" dirty="0">
                <a:ea typeface="Times New Roman"/>
                <a:cs typeface="Times New Roman"/>
              </a:rPr>
              <a:t>t</a:t>
            </a:r>
            <a:r>
              <a:rPr lang="en-US" sz="3500" spc="-30" dirty="0">
                <a:ea typeface="Times New Roman"/>
                <a:cs typeface="Times New Roman"/>
              </a:rPr>
              <a:t>r</a:t>
            </a:r>
            <a:r>
              <a:rPr lang="en-US" sz="3500" spc="-20" dirty="0">
                <a:ea typeface="Times New Roman"/>
                <a:cs typeface="Times New Roman"/>
              </a:rPr>
              <a:t>i</a:t>
            </a:r>
            <a:r>
              <a:rPr lang="en-US" sz="3500" spc="-30" dirty="0">
                <a:ea typeface="Times New Roman"/>
                <a:cs typeface="Times New Roman"/>
              </a:rPr>
              <a:t>c</a:t>
            </a:r>
            <a:r>
              <a:rPr lang="en-US" sz="3500" dirty="0">
                <a:ea typeface="Times New Roman"/>
                <a:cs typeface="Times New Roman"/>
              </a:rPr>
              <a:t>t</a:t>
            </a:r>
            <a:r>
              <a:rPr lang="en-US" sz="3500" spc="-45" dirty="0">
                <a:ea typeface="Times New Roman"/>
                <a:cs typeface="Times New Roman"/>
              </a:rPr>
              <a:t> </a:t>
            </a:r>
            <a:r>
              <a:rPr lang="en-US" sz="3500" spc="-30" dirty="0" smtClean="0">
                <a:ea typeface="Times New Roman"/>
                <a:cs typeface="Times New Roman"/>
              </a:rPr>
              <a:t>ac</a:t>
            </a:r>
            <a:r>
              <a:rPr lang="en-US" sz="3500" spc="-20" dirty="0" smtClean="0">
                <a:ea typeface="Times New Roman"/>
                <a:cs typeface="Times New Roman"/>
              </a:rPr>
              <a:t>ti</a:t>
            </a:r>
            <a:r>
              <a:rPr lang="en-US" sz="3500" spc="-25" dirty="0" smtClean="0">
                <a:ea typeface="Times New Roman"/>
                <a:cs typeface="Times New Roman"/>
              </a:rPr>
              <a:t>v</a:t>
            </a:r>
            <a:r>
              <a:rPr lang="en-US" sz="3500" spc="-35" dirty="0" smtClean="0">
                <a:ea typeface="Times New Roman"/>
                <a:cs typeface="Times New Roman"/>
              </a:rPr>
              <a:t>i</a:t>
            </a:r>
            <a:r>
              <a:rPr lang="en-US" sz="3500" spc="-20" dirty="0" smtClean="0">
                <a:ea typeface="Times New Roman"/>
                <a:cs typeface="Times New Roman"/>
              </a:rPr>
              <a:t>ti</a:t>
            </a:r>
            <a:r>
              <a:rPr lang="en-US" sz="3500" spc="-30" dirty="0" smtClean="0">
                <a:ea typeface="Times New Roman"/>
                <a:cs typeface="Times New Roman"/>
              </a:rPr>
              <a:t>e</a:t>
            </a:r>
            <a:r>
              <a:rPr lang="en-US" sz="3500" dirty="0" smtClean="0">
                <a:ea typeface="Times New Roman"/>
                <a:cs typeface="Times New Roman"/>
              </a:rPr>
              <a:t>s.</a:t>
            </a:r>
            <a:endParaRPr lang="en-US" sz="3500" dirty="0">
              <a:ea typeface="Calibri"/>
              <a:cs typeface="Times New Roman"/>
            </a:endParaRPr>
          </a:p>
          <a:p>
            <a:endParaRPr lang="en-US" dirty="0"/>
          </a:p>
        </p:txBody>
      </p:sp>
    </p:spTree>
    <p:extLst>
      <p:ext uri="{BB962C8B-B14F-4D97-AF65-F5344CB8AC3E}">
        <p14:creationId xmlns:p14="http://schemas.microsoft.com/office/powerpoint/2010/main" val="12462908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9f923dcf-da34-44bf-9b3b-f42a3f38148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1308</TotalTime>
  <Words>2241</Words>
  <Application>Microsoft Office PowerPoint</Application>
  <PresentationFormat>On-screen Show (4:3)</PresentationFormat>
  <Paragraphs>158</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PowerPoint Presentation</vt:lpstr>
      <vt:lpstr>Supporting the Mission and Vision  of the SCDE</vt:lpstr>
      <vt:lpstr>Profile of the  South Carolina Graduate</vt:lpstr>
      <vt:lpstr>SC Code of Laws Section 59-40-40 (2)</vt:lpstr>
      <vt:lpstr>SC Code of Laws Section 59-40-40 (4)</vt:lpstr>
      <vt:lpstr>SC Code of Laws Section 59-40-50 (B)</vt:lpstr>
      <vt:lpstr>SC Code of Laws Section 59-40-60</vt:lpstr>
      <vt:lpstr>What all this legal stuff means</vt:lpstr>
      <vt:lpstr>Remember, to get approved the charter school promises that: </vt:lpstr>
      <vt:lpstr>The charter, the school, and its governing board must also give assurances that they:</vt:lpstr>
      <vt:lpstr>Charter applications must include:</vt:lpstr>
      <vt:lpstr>Issues that have been reported</vt:lpstr>
      <vt:lpstr>Biggest challenges for applicants</vt:lpstr>
      <vt:lpstr>10 Steps: The Basics of Special Education Process under IDEA </vt:lpstr>
      <vt:lpstr>10 Steps: The Basics of Special Education Process under IDEA</vt:lpstr>
      <vt:lpstr>10 Steps: The Basics of Special Education Process under IDEA</vt:lpstr>
      <vt:lpstr>10 Steps: The Basics of Special Education Process under IDEA</vt:lpstr>
      <vt:lpstr>10 Steps: The Basics of Special Education Process under IDEA</vt:lpstr>
      <vt:lpstr>10 Steps: The Basics of Special Education Process under IDEA</vt:lpstr>
      <vt:lpstr>10 Steps: The Basics of Special Education Process under IDEA</vt:lpstr>
      <vt:lpstr>10 Steps: The Basics of Special Education Process under IDEA</vt:lpstr>
      <vt:lpstr>PowerPoint Presentation</vt:lpstr>
      <vt:lpstr>Questions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Heiss</dc:creator>
  <cp:lastModifiedBy>Davis, Rebecca</cp:lastModifiedBy>
  <cp:revision>84</cp:revision>
  <cp:lastPrinted>2015-08-10T20:56:40Z</cp:lastPrinted>
  <dcterms:created xsi:type="dcterms:W3CDTF">2015-07-10T13:51:35Z</dcterms:created>
  <dcterms:modified xsi:type="dcterms:W3CDTF">2017-12-13T17:14:10Z</dcterms:modified>
</cp:coreProperties>
</file>