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7" r:id="rId4"/>
    <p:sldMasterId id="2147483855" r:id="rId5"/>
    <p:sldMasterId id="2147483873" r:id="rId6"/>
    <p:sldMasterId id="2147483890" r:id="rId7"/>
    <p:sldMasterId id="2147483907" r:id="rId8"/>
    <p:sldMasterId id="2147483924" r:id="rId9"/>
  </p:sldMasterIdLst>
  <p:notesMasterIdLst>
    <p:notesMasterId r:id="rId139"/>
  </p:notesMasterIdLst>
  <p:sldIdLst>
    <p:sldId id="256" r:id="rId10"/>
    <p:sldId id="320" r:id="rId11"/>
    <p:sldId id="257" r:id="rId12"/>
    <p:sldId id="708" r:id="rId13"/>
    <p:sldId id="709" r:id="rId14"/>
    <p:sldId id="496" r:id="rId15"/>
    <p:sldId id="500" r:id="rId16"/>
    <p:sldId id="706" r:id="rId17"/>
    <p:sldId id="707" r:id="rId18"/>
    <p:sldId id="340" r:id="rId19"/>
    <p:sldId id="319" r:id="rId20"/>
    <p:sldId id="498" r:id="rId21"/>
    <p:sldId id="373" r:id="rId22"/>
    <p:sldId id="370" r:id="rId23"/>
    <p:sldId id="374" r:id="rId24"/>
    <p:sldId id="376" r:id="rId25"/>
    <p:sldId id="377" r:id="rId26"/>
    <p:sldId id="378" r:id="rId27"/>
    <p:sldId id="379" r:id="rId28"/>
    <p:sldId id="380" r:id="rId29"/>
    <p:sldId id="381" r:id="rId30"/>
    <p:sldId id="382" r:id="rId31"/>
    <p:sldId id="383" r:id="rId32"/>
    <p:sldId id="384" r:id="rId33"/>
    <p:sldId id="385" r:id="rId34"/>
    <p:sldId id="386" r:id="rId35"/>
    <p:sldId id="329" r:id="rId36"/>
    <p:sldId id="499" r:id="rId37"/>
    <p:sldId id="710" r:id="rId38"/>
    <p:sldId id="276" r:id="rId39"/>
    <p:sldId id="258" r:id="rId40"/>
    <p:sldId id="711" r:id="rId41"/>
    <p:sldId id="259" r:id="rId42"/>
    <p:sldId id="260" r:id="rId43"/>
    <p:sldId id="262" r:id="rId44"/>
    <p:sldId id="265" r:id="rId45"/>
    <p:sldId id="301" r:id="rId46"/>
    <p:sldId id="303" r:id="rId47"/>
    <p:sldId id="523" r:id="rId48"/>
    <p:sldId id="302" r:id="rId49"/>
    <p:sldId id="524" r:id="rId50"/>
    <p:sldId id="266" r:id="rId51"/>
    <p:sldId id="267" r:id="rId52"/>
    <p:sldId id="268" r:id="rId53"/>
    <p:sldId id="269" r:id="rId54"/>
    <p:sldId id="712" r:id="rId55"/>
    <p:sldId id="270" r:id="rId56"/>
    <p:sldId id="713" r:id="rId57"/>
    <p:sldId id="274" r:id="rId58"/>
    <p:sldId id="275" r:id="rId59"/>
    <p:sldId id="714" r:id="rId60"/>
    <p:sldId id="715" r:id="rId61"/>
    <p:sldId id="716" r:id="rId62"/>
    <p:sldId id="279" r:id="rId63"/>
    <p:sldId id="280" r:id="rId64"/>
    <p:sldId id="281" r:id="rId65"/>
    <p:sldId id="282" r:id="rId66"/>
    <p:sldId id="283" r:id="rId67"/>
    <p:sldId id="284" r:id="rId68"/>
    <p:sldId id="285" r:id="rId69"/>
    <p:sldId id="717" r:id="rId70"/>
    <p:sldId id="718" r:id="rId71"/>
    <p:sldId id="287" r:id="rId72"/>
    <p:sldId id="290" r:id="rId73"/>
    <p:sldId id="719" r:id="rId74"/>
    <p:sldId id="720" r:id="rId75"/>
    <p:sldId id="721" r:id="rId76"/>
    <p:sldId id="722" r:id="rId77"/>
    <p:sldId id="295" r:id="rId78"/>
    <p:sldId id="294" r:id="rId79"/>
    <p:sldId id="296" r:id="rId80"/>
    <p:sldId id="297" r:id="rId81"/>
    <p:sldId id="298" r:id="rId82"/>
    <p:sldId id="300" r:id="rId83"/>
    <p:sldId id="289" r:id="rId84"/>
    <p:sldId id="723" r:id="rId85"/>
    <p:sldId id="1018" r:id="rId86"/>
    <p:sldId id="1009" r:id="rId87"/>
    <p:sldId id="1010" r:id="rId88"/>
    <p:sldId id="1011" r:id="rId89"/>
    <p:sldId id="1012" r:id="rId90"/>
    <p:sldId id="1013" r:id="rId91"/>
    <p:sldId id="1014" r:id="rId92"/>
    <p:sldId id="1015" r:id="rId93"/>
    <p:sldId id="1016" r:id="rId94"/>
    <p:sldId id="1017" r:id="rId95"/>
    <p:sldId id="1020" r:id="rId96"/>
    <p:sldId id="1019" r:id="rId97"/>
    <p:sldId id="1021" r:id="rId98"/>
    <p:sldId id="1022" r:id="rId99"/>
    <p:sldId id="1023" r:id="rId100"/>
    <p:sldId id="1025" r:id="rId101"/>
    <p:sldId id="1026" r:id="rId102"/>
    <p:sldId id="1027" r:id="rId103"/>
    <p:sldId id="1030" r:id="rId104"/>
    <p:sldId id="1028" r:id="rId105"/>
    <p:sldId id="1029" r:id="rId106"/>
    <p:sldId id="1031" r:id="rId107"/>
    <p:sldId id="349" r:id="rId108"/>
    <p:sldId id="293" r:id="rId109"/>
    <p:sldId id="1032" r:id="rId110"/>
    <p:sldId id="1033" r:id="rId111"/>
    <p:sldId id="1034" r:id="rId112"/>
    <p:sldId id="288" r:id="rId113"/>
    <p:sldId id="1035" r:id="rId114"/>
    <p:sldId id="350" r:id="rId115"/>
    <p:sldId id="351" r:id="rId116"/>
    <p:sldId id="352" r:id="rId117"/>
    <p:sldId id="1036" r:id="rId118"/>
    <p:sldId id="353" r:id="rId119"/>
    <p:sldId id="271" r:id="rId120"/>
    <p:sldId id="272" r:id="rId121"/>
    <p:sldId id="390" r:id="rId122"/>
    <p:sldId id="481" r:id="rId123"/>
    <p:sldId id="483" r:id="rId124"/>
    <p:sldId id="490" r:id="rId125"/>
    <p:sldId id="491" r:id="rId126"/>
    <p:sldId id="484" r:id="rId127"/>
    <p:sldId id="485" r:id="rId128"/>
    <p:sldId id="486" r:id="rId129"/>
    <p:sldId id="487" r:id="rId130"/>
    <p:sldId id="488" r:id="rId131"/>
    <p:sldId id="489" r:id="rId132"/>
    <p:sldId id="704" r:id="rId133"/>
    <p:sldId id="705" r:id="rId134"/>
    <p:sldId id="277" r:id="rId135"/>
    <p:sldId id="506" r:id="rId136"/>
    <p:sldId id="278" r:id="rId137"/>
    <p:sldId id="273" r:id="rId1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C77D07-4ABB-4D4C-953F-CC40FD8CA258}">
          <p14:sldIdLst>
            <p14:sldId id="256"/>
            <p14:sldId id="320"/>
            <p14:sldId id="257"/>
            <p14:sldId id="708"/>
            <p14:sldId id="709"/>
            <p14:sldId id="496"/>
            <p14:sldId id="500"/>
            <p14:sldId id="706"/>
            <p14:sldId id="707"/>
            <p14:sldId id="340"/>
            <p14:sldId id="319"/>
            <p14:sldId id="498"/>
            <p14:sldId id="373"/>
            <p14:sldId id="370"/>
            <p14:sldId id="374"/>
            <p14:sldId id="376"/>
            <p14:sldId id="377"/>
            <p14:sldId id="378"/>
            <p14:sldId id="379"/>
            <p14:sldId id="380"/>
            <p14:sldId id="381"/>
            <p14:sldId id="382"/>
            <p14:sldId id="383"/>
            <p14:sldId id="384"/>
            <p14:sldId id="385"/>
            <p14:sldId id="386"/>
            <p14:sldId id="329"/>
            <p14:sldId id="499"/>
          </p14:sldIdLst>
        </p14:section>
        <p14:section name="Default Section" id="{1646CEC1-1AE6-4173-A696-89302232A503}">
          <p14:sldIdLst>
            <p14:sldId id="710"/>
            <p14:sldId id="276"/>
            <p14:sldId id="258"/>
            <p14:sldId id="711"/>
            <p14:sldId id="259"/>
            <p14:sldId id="260"/>
            <p14:sldId id="262"/>
            <p14:sldId id="265"/>
            <p14:sldId id="301"/>
            <p14:sldId id="303"/>
            <p14:sldId id="523"/>
            <p14:sldId id="302"/>
            <p14:sldId id="524"/>
            <p14:sldId id="266"/>
            <p14:sldId id="267"/>
            <p14:sldId id="268"/>
            <p14:sldId id="269"/>
            <p14:sldId id="712"/>
            <p14:sldId id="270"/>
            <p14:sldId id="713"/>
            <p14:sldId id="274"/>
            <p14:sldId id="275"/>
            <p14:sldId id="714"/>
            <p14:sldId id="715"/>
            <p14:sldId id="716"/>
            <p14:sldId id="279"/>
            <p14:sldId id="280"/>
            <p14:sldId id="281"/>
            <p14:sldId id="282"/>
            <p14:sldId id="283"/>
            <p14:sldId id="284"/>
            <p14:sldId id="285"/>
            <p14:sldId id="717"/>
            <p14:sldId id="718"/>
            <p14:sldId id="287"/>
            <p14:sldId id="290"/>
            <p14:sldId id="719"/>
            <p14:sldId id="720"/>
            <p14:sldId id="721"/>
            <p14:sldId id="722"/>
            <p14:sldId id="295"/>
            <p14:sldId id="294"/>
            <p14:sldId id="296"/>
            <p14:sldId id="297"/>
            <p14:sldId id="298"/>
            <p14:sldId id="300"/>
            <p14:sldId id="289"/>
            <p14:sldId id="723"/>
            <p14:sldId id="1018"/>
            <p14:sldId id="1009"/>
            <p14:sldId id="1010"/>
            <p14:sldId id="1011"/>
            <p14:sldId id="1012"/>
            <p14:sldId id="1013"/>
            <p14:sldId id="1014"/>
            <p14:sldId id="1015"/>
            <p14:sldId id="1016"/>
            <p14:sldId id="1017"/>
            <p14:sldId id="1020"/>
            <p14:sldId id="1019"/>
            <p14:sldId id="1021"/>
            <p14:sldId id="1022"/>
            <p14:sldId id="1023"/>
            <p14:sldId id="1025"/>
            <p14:sldId id="1026"/>
            <p14:sldId id="1027"/>
            <p14:sldId id="1030"/>
            <p14:sldId id="1028"/>
            <p14:sldId id="1029"/>
            <p14:sldId id="1031"/>
            <p14:sldId id="349"/>
            <p14:sldId id="293"/>
            <p14:sldId id="1032"/>
            <p14:sldId id="1033"/>
            <p14:sldId id="1034"/>
            <p14:sldId id="288"/>
            <p14:sldId id="1035"/>
            <p14:sldId id="350"/>
            <p14:sldId id="351"/>
            <p14:sldId id="352"/>
            <p14:sldId id="1036"/>
            <p14:sldId id="353"/>
            <p14:sldId id="271"/>
            <p14:sldId id="272"/>
            <p14:sldId id="390"/>
            <p14:sldId id="481"/>
            <p14:sldId id="483"/>
            <p14:sldId id="490"/>
            <p14:sldId id="491"/>
            <p14:sldId id="484"/>
            <p14:sldId id="485"/>
            <p14:sldId id="486"/>
            <p14:sldId id="487"/>
            <p14:sldId id="488"/>
            <p14:sldId id="489"/>
            <p14:sldId id="704"/>
            <p14:sldId id="705"/>
            <p14:sldId id="277"/>
            <p14:sldId id="506"/>
            <p14:sldId id="278"/>
            <p14:sldId id="2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nobia Ealy" initials="ZE" lastIdx="1" clrIdx="0">
    <p:extLst>
      <p:ext uri="{19B8F6BF-5375-455C-9EA6-DF929625EA0E}">
        <p15:presenceInfo xmlns:p15="http://schemas.microsoft.com/office/powerpoint/2012/main" userId="Zenobia Ea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2943B-B195-4A47-BAD6-4186CF5AF7E9}" v="6" dt="2023-08-10T15:47:41.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notesMaster" Target="notesMasters/notesMaster1.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openxmlformats.org/officeDocument/2006/relationships/commentAuthors" Target="commentAuthor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oach" userId="6a4de24c-abe0-417c-ac11-da5d1536bc61" providerId="ADAL" clId="{C382943B-B195-4A47-BAD6-4186CF5AF7E9}"/>
    <pc:docChg chg="undo custSel addSld delSld modSld modSection">
      <pc:chgData name="Jennifer Roach" userId="6a4de24c-abe0-417c-ac11-da5d1536bc61" providerId="ADAL" clId="{C382943B-B195-4A47-BAD6-4186CF5AF7E9}" dt="2023-08-10T15:47:41.729" v="25"/>
      <pc:docMkLst>
        <pc:docMk/>
      </pc:docMkLst>
      <pc:sldChg chg="addSp delSp add del setBg delDesignElem">
        <pc:chgData name="Jennifer Roach" userId="6a4de24c-abe0-417c-ac11-da5d1536bc61" providerId="ADAL" clId="{C382943B-B195-4A47-BAD6-4186CF5AF7E9}" dt="2023-08-10T15:44:43.295" v="19"/>
        <pc:sldMkLst>
          <pc:docMk/>
          <pc:sldMk cId="2658453182" sldId="258"/>
        </pc:sldMkLst>
        <pc:spChg chg="add del">
          <ac:chgData name="Jennifer Roach" userId="6a4de24c-abe0-417c-ac11-da5d1536bc61" providerId="ADAL" clId="{C382943B-B195-4A47-BAD6-4186CF5AF7E9}" dt="2023-08-10T15:44:37.693" v="18"/>
          <ac:spMkLst>
            <pc:docMk/>
            <pc:sldMk cId="2658453182" sldId="258"/>
            <ac:spMk id="21" creationId="{C52ED567-06B3-4107-9773-BBB6BD78673C}"/>
          </ac:spMkLst>
        </pc:spChg>
        <pc:spChg chg="add del">
          <ac:chgData name="Jennifer Roach" userId="6a4de24c-abe0-417c-ac11-da5d1536bc61" providerId="ADAL" clId="{C382943B-B195-4A47-BAD6-4186CF5AF7E9}" dt="2023-08-10T15:44:37.693" v="18"/>
          <ac:spMkLst>
            <pc:docMk/>
            <pc:sldMk cId="2658453182" sldId="258"/>
            <ac:spMk id="23" creationId="{AF551D8B-3775-4477-88B7-7B7C350D34E4}"/>
          </ac:spMkLst>
        </pc:spChg>
        <pc:spChg chg="add del">
          <ac:chgData name="Jennifer Roach" userId="6a4de24c-abe0-417c-ac11-da5d1536bc61" providerId="ADAL" clId="{C382943B-B195-4A47-BAD6-4186CF5AF7E9}" dt="2023-08-10T15:44:37.693" v="18"/>
          <ac:spMkLst>
            <pc:docMk/>
            <pc:sldMk cId="2658453182" sldId="258"/>
            <ac:spMk id="29" creationId="{BB934D2B-85E2-4375-94EE-B66C16BF7999}"/>
          </ac:spMkLst>
        </pc:spChg>
        <pc:spChg chg="add del">
          <ac:chgData name="Jennifer Roach" userId="6a4de24c-abe0-417c-ac11-da5d1536bc61" providerId="ADAL" clId="{C382943B-B195-4A47-BAD6-4186CF5AF7E9}" dt="2023-08-10T15:44:37.693" v="18"/>
          <ac:spMkLst>
            <pc:docMk/>
            <pc:sldMk cId="2658453182" sldId="258"/>
            <ac:spMk id="31" creationId="{9B445E02-D785-4565-B842-9567BBC09508}"/>
          </ac:spMkLst>
        </pc:spChg>
        <pc:spChg chg="add del">
          <ac:chgData name="Jennifer Roach" userId="6a4de24c-abe0-417c-ac11-da5d1536bc61" providerId="ADAL" clId="{C382943B-B195-4A47-BAD6-4186CF5AF7E9}" dt="2023-08-10T15:44:37.693" v="18"/>
          <ac:spMkLst>
            <pc:docMk/>
            <pc:sldMk cId="2658453182" sldId="258"/>
            <ac:spMk id="33" creationId="{2C153736-D102-4F57-9DE7-615AFC02B0AC}"/>
          </ac:spMkLst>
        </pc:spChg>
        <pc:spChg chg="add del">
          <ac:chgData name="Jennifer Roach" userId="6a4de24c-abe0-417c-ac11-da5d1536bc61" providerId="ADAL" clId="{C382943B-B195-4A47-BAD6-4186CF5AF7E9}" dt="2023-08-10T15:44:37.693" v="18"/>
          <ac:spMkLst>
            <pc:docMk/>
            <pc:sldMk cId="2658453182" sldId="258"/>
            <ac:spMk id="35" creationId="{BA407A52-66F4-4CDE-A726-FF79F3EC342D}"/>
          </ac:spMkLst>
        </pc:spChg>
        <pc:spChg chg="add del">
          <ac:chgData name="Jennifer Roach" userId="6a4de24c-abe0-417c-ac11-da5d1536bc61" providerId="ADAL" clId="{C382943B-B195-4A47-BAD6-4186CF5AF7E9}" dt="2023-08-10T15:44:37.693" v="18"/>
          <ac:spMkLst>
            <pc:docMk/>
            <pc:sldMk cId="2658453182" sldId="258"/>
            <ac:spMk id="37" creationId="{D28FFB34-4FC3-46F5-B900-D3B774FD0BE6}"/>
          </ac:spMkLst>
        </pc:spChg>
        <pc:spChg chg="add del">
          <ac:chgData name="Jennifer Roach" userId="6a4de24c-abe0-417c-ac11-da5d1536bc61" providerId="ADAL" clId="{C382943B-B195-4A47-BAD6-4186CF5AF7E9}" dt="2023-08-10T15:44:37.693" v="18"/>
          <ac:spMkLst>
            <pc:docMk/>
            <pc:sldMk cId="2658453182" sldId="258"/>
            <ac:spMk id="39" creationId="{205F7B13-ACB5-46BE-8070-0431266B183B}"/>
          </ac:spMkLst>
        </pc:spChg>
        <pc:spChg chg="add del">
          <ac:chgData name="Jennifer Roach" userId="6a4de24c-abe0-417c-ac11-da5d1536bc61" providerId="ADAL" clId="{C382943B-B195-4A47-BAD6-4186CF5AF7E9}" dt="2023-08-10T15:44:37.693" v="18"/>
          <ac:spMkLst>
            <pc:docMk/>
            <pc:sldMk cId="2658453182" sldId="258"/>
            <ac:spMk id="41" creationId="{D52A0D23-45DD-4DF4-ADE6-A81F409BB9FB}"/>
          </ac:spMkLst>
        </pc:spChg>
        <pc:grpChg chg="add del">
          <ac:chgData name="Jennifer Roach" userId="6a4de24c-abe0-417c-ac11-da5d1536bc61" providerId="ADAL" clId="{C382943B-B195-4A47-BAD6-4186CF5AF7E9}" dt="2023-08-10T15:44:37.693" v="18"/>
          <ac:grpSpMkLst>
            <pc:docMk/>
            <pc:sldMk cId="2658453182" sldId="258"/>
            <ac:grpSpMk id="9" creationId="{09EA7EA7-74F5-4EE2-8E3D-1A10308259D7}"/>
          </ac:grpSpMkLst>
        </pc:grpChg>
        <pc:cxnChg chg="add del">
          <ac:chgData name="Jennifer Roach" userId="6a4de24c-abe0-417c-ac11-da5d1536bc61" providerId="ADAL" clId="{C382943B-B195-4A47-BAD6-4186CF5AF7E9}" dt="2023-08-10T15:44:37.693" v="18"/>
          <ac:cxnSpMkLst>
            <pc:docMk/>
            <pc:sldMk cId="2658453182" sldId="258"/>
            <ac:cxnSpMk id="25" creationId="{1A901C3D-CFAE-460D-BD0E-7D22164D7DFB}"/>
          </ac:cxnSpMkLst>
        </pc:cxnChg>
        <pc:cxnChg chg="add del">
          <ac:chgData name="Jennifer Roach" userId="6a4de24c-abe0-417c-ac11-da5d1536bc61" providerId="ADAL" clId="{C382943B-B195-4A47-BAD6-4186CF5AF7E9}" dt="2023-08-10T15:44:37.693" v="18"/>
          <ac:cxnSpMkLst>
            <pc:docMk/>
            <pc:sldMk cId="2658453182" sldId="258"/>
            <ac:cxnSpMk id="27" creationId="{837C0EA9-1437-4437-9D20-2BBDA1AA9FF8}"/>
          </ac:cxnSpMkLst>
        </pc:cxnChg>
      </pc:sldChg>
      <pc:sldChg chg="addSp delSp modSp add del mod setBg delDesignElem">
        <pc:chgData name="Jennifer Roach" userId="6a4de24c-abe0-417c-ac11-da5d1536bc61" providerId="ADAL" clId="{C382943B-B195-4A47-BAD6-4186CF5AF7E9}" dt="2023-08-10T15:44:43.295" v="19"/>
        <pc:sldMkLst>
          <pc:docMk/>
          <pc:sldMk cId="3549676871" sldId="259"/>
        </pc:sldMkLst>
        <pc:spChg chg="mod">
          <ac:chgData name="Jennifer Roach" userId="6a4de24c-abe0-417c-ac11-da5d1536bc61" providerId="ADAL" clId="{C382943B-B195-4A47-BAD6-4186CF5AF7E9}" dt="2023-08-10T15:44:37.693" v="18"/>
          <ac:spMkLst>
            <pc:docMk/>
            <pc:sldMk cId="3549676871" sldId="259"/>
            <ac:spMk id="2" creationId="{3DABCBBA-4B50-4F96-9992-D9CA234CDD40}"/>
          </ac:spMkLst>
        </pc:spChg>
        <pc:grpChg chg="add del">
          <ac:chgData name="Jennifer Roach" userId="6a4de24c-abe0-417c-ac11-da5d1536bc61" providerId="ADAL" clId="{C382943B-B195-4A47-BAD6-4186CF5AF7E9}" dt="2023-08-10T15:44:37.693" v="18"/>
          <ac:grpSpMkLst>
            <pc:docMk/>
            <pc:sldMk cId="3549676871" sldId="259"/>
            <ac:grpSpMk id="22" creationId="{B4DE830A-B531-4A3B-96F6-0ECE88B08555}"/>
          </ac:grpSpMkLst>
        </pc:grpChg>
      </pc:sldChg>
      <pc:sldChg chg="add del">
        <pc:chgData name="Jennifer Roach" userId="6a4de24c-abe0-417c-ac11-da5d1536bc61" providerId="ADAL" clId="{C382943B-B195-4A47-BAD6-4186CF5AF7E9}" dt="2023-08-10T15:44:43.295" v="19"/>
        <pc:sldMkLst>
          <pc:docMk/>
          <pc:sldMk cId="482218322" sldId="260"/>
        </pc:sldMkLst>
      </pc:sldChg>
      <pc:sldChg chg="add del setBg">
        <pc:chgData name="Jennifer Roach" userId="6a4de24c-abe0-417c-ac11-da5d1536bc61" providerId="ADAL" clId="{C382943B-B195-4A47-BAD6-4186CF5AF7E9}" dt="2023-08-10T15:44:43.295" v="19"/>
        <pc:sldMkLst>
          <pc:docMk/>
          <pc:sldMk cId="2926884317" sldId="262"/>
        </pc:sldMkLst>
      </pc:sldChg>
      <pc:sldChg chg="addSp delSp modSp add del mod setBg delDesignElem">
        <pc:chgData name="Jennifer Roach" userId="6a4de24c-abe0-417c-ac11-da5d1536bc61" providerId="ADAL" clId="{C382943B-B195-4A47-BAD6-4186CF5AF7E9}" dt="2023-08-10T15:44:43.295" v="19"/>
        <pc:sldMkLst>
          <pc:docMk/>
          <pc:sldMk cId="1207618955" sldId="265"/>
        </pc:sldMkLst>
        <pc:spChg chg="mod">
          <ac:chgData name="Jennifer Roach" userId="6a4de24c-abe0-417c-ac11-da5d1536bc61" providerId="ADAL" clId="{C382943B-B195-4A47-BAD6-4186CF5AF7E9}" dt="2023-08-10T15:44:37.693" v="18"/>
          <ac:spMkLst>
            <pc:docMk/>
            <pc:sldMk cId="1207618955" sldId="265"/>
            <ac:spMk id="2" creationId="{73C4A928-B1B6-47C2-8AB7-C01B3FCC588C}"/>
          </ac:spMkLst>
        </pc:spChg>
        <pc:spChg chg="add del">
          <ac:chgData name="Jennifer Roach" userId="6a4de24c-abe0-417c-ac11-da5d1536bc61" providerId="ADAL" clId="{C382943B-B195-4A47-BAD6-4186CF5AF7E9}" dt="2023-08-10T15:44:37.693" v="18"/>
          <ac:spMkLst>
            <pc:docMk/>
            <pc:sldMk cId="1207618955" sldId="265"/>
            <ac:spMk id="22" creationId="{9F4444CE-BC8D-4D61-B303-4C05614E62AB}"/>
          </ac:spMkLst>
        </pc:spChg>
        <pc:spChg chg="add del">
          <ac:chgData name="Jennifer Roach" userId="6a4de24c-abe0-417c-ac11-da5d1536bc61" providerId="ADAL" clId="{C382943B-B195-4A47-BAD6-4186CF5AF7E9}" dt="2023-08-10T15:44:37.693" v="18"/>
          <ac:spMkLst>
            <pc:docMk/>
            <pc:sldMk cId="1207618955" sldId="265"/>
            <ac:spMk id="24" creationId="{62423CA5-E2E1-4789-B759-9906C1C94063}"/>
          </ac:spMkLst>
        </pc:spChg>
        <pc:spChg chg="add del">
          <ac:chgData name="Jennifer Roach" userId="6a4de24c-abe0-417c-ac11-da5d1536bc61" providerId="ADAL" clId="{C382943B-B195-4A47-BAD6-4186CF5AF7E9}" dt="2023-08-10T15:44:37.693" v="18"/>
          <ac:spMkLst>
            <pc:docMk/>
            <pc:sldMk cId="1207618955" sldId="265"/>
            <ac:spMk id="26" creationId="{73772B81-181F-48B7-8826-4D9686D15DF5}"/>
          </ac:spMkLst>
        </pc:spChg>
        <pc:spChg chg="add del">
          <ac:chgData name="Jennifer Roach" userId="6a4de24c-abe0-417c-ac11-da5d1536bc61" providerId="ADAL" clId="{C382943B-B195-4A47-BAD6-4186CF5AF7E9}" dt="2023-08-10T15:44:37.693" v="18"/>
          <ac:spMkLst>
            <pc:docMk/>
            <pc:sldMk cId="1207618955" sldId="265"/>
            <ac:spMk id="28" creationId="{B2205F6E-03C6-4E92-877C-E2482F6599AA}"/>
          </ac:spMkLst>
        </pc:spChg>
        <pc:grpChg chg="add del">
          <ac:chgData name="Jennifer Roach" userId="6a4de24c-abe0-417c-ac11-da5d1536bc61" providerId="ADAL" clId="{C382943B-B195-4A47-BAD6-4186CF5AF7E9}" dt="2023-08-10T15:44:37.693" v="18"/>
          <ac:grpSpMkLst>
            <pc:docMk/>
            <pc:sldMk cId="1207618955" sldId="265"/>
            <ac:grpSpMk id="10" creationId="{1F2B4773-3207-44CC-B7AC-892B70498211}"/>
          </ac:grpSpMkLst>
        </pc:grpChg>
      </pc:sldChg>
      <pc:sldChg chg="addSp delSp add del setBg delDesignElem">
        <pc:chgData name="Jennifer Roach" userId="6a4de24c-abe0-417c-ac11-da5d1536bc61" providerId="ADAL" clId="{C382943B-B195-4A47-BAD6-4186CF5AF7E9}" dt="2023-08-10T15:44:43.295" v="19"/>
        <pc:sldMkLst>
          <pc:docMk/>
          <pc:sldMk cId="3917856556" sldId="266"/>
        </pc:sldMkLst>
        <pc:spChg chg="add del">
          <ac:chgData name="Jennifer Roach" userId="6a4de24c-abe0-417c-ac11-da5d1536bc61" providerId="ADAL" clId="{C382943B-B195-4A47-BAD6-4186CF5AF7E9}" dt="2023-08-10T15:44:37.693" v="18"/>
          <ac:spMkLst>
            <pc:docMk/>
            <pc:sldMk cId="3917856556" sldId="266"/>
            <ac:spMk id="19" creationId="{4F57DB1C-6494-4CC4-A5E8-931957565379}"/>
          </ac:spMkLst>
        </pc:spChg>
        <pc:spChg chg="add del">
          <ac:chgData name="Jennifer Roach" userId="6a4de24c-abe0-417c-ac11-da5d1536bc61" providerId="ADAL" clId="{C382943B-B195-4A47-BAD6-4186CF5AF7E9}" dt="2023-08-10T15:44:37.693" v="18"/>
          <ac:spMkLst>
            <pc:docMk/>
            <pc:sldMk cId="3917856556" sldId="266"/>
            <ac:spMk id="21" creationId="{FFFB778B-5206-4BB0-A468-327E71367654}"/>
          </ac:spMkLst>
        </pc:spChg>
        <pc:spChg chg="add del">
          <ac:chgData name="Jennifer Roach" userId="6a4de24c-abe0-417c-ac11-da5d1536bc61" providerId="ADAL" clId="{C382943B-B195-4A47-BAD6-4186CF5AF7E9}" dt="2023-08-10T15:44:37.693" v="18"/>
          <ac:spMkLst>
            <pc:docMk/>
            <pc:sldMk cId="3917856556" sldId="266"/>
            <ac:spMk id="23" creationId="{E6C0471D-BE03-4D81-BDB5-D510BC0D8A77}"/>
          </ac:spMkLst>
        </pc:spChg>
        <pc:spChg chg="add del">
          <ac:chgData name="Jennifer Roach" userId="6a4de24c-abe0-417c-ac11-da5d1536bc61" providerId="ADAL" clId="{C382943B-B195-4A47-BAD6-4186CF5AF7E9}" dt="2023-08-10T15:44:37.693" v="18"/>
          <ac:spMkLst>
            <pc:docMk/>
            <pc:sldMk cId="3917856556" sldId="266"/>
            <ac:spMk id="29" creationId="{A27691EB-14CF-4237-B5EB-C94B92677A05}"/>
          </ac:spMkLst>
        </pc:spChg>
        <pc:grpChg chg="add del">
          <ac:chgData name="Jennifer Roach" userId="6a4de24c-abe0-417c-ac11-da5d1536bc61" providerId="ADAL" clId="{C382943B-B195-4A47-BAD6-4186CF5AF7E9}" dt="2023-08-10T15:44:37.693" v="18"/>
          <ac:grpSpMkLst>
            <pc:docMk/>
            <pc:sldMk cId="3917856556" sldId="266"/>
            <ac:grpSpMk id="7" creationId="{28460BD8-AE3F-4AC9-9D0B-717052AA5D3A}"/>
          </ac:grpSpMkLst>
        </pc:grpChg>
        <pc:cxnChg chg="add del">
          <ac:chgData name="Jennifer Roach" userId="6a4de24c-abe0-417c-ac11-da5d1536bc61" providerId="ADAL" clId="{C382943B-B195-4A47-BAD6-4186CF5AF7E9}" dt="2023-08-10T15:44:37.693" v="18"/>
          <ac:cxnSpMkLst>
            <pc:docMk/>
            <pc:sldMk cId="3917856556" sldId="266"/>
            <ac:cxnSpMk id="25" creationId="{E5E836EB-03CD-4BA5-A751-21D2ACC28303}"/>
          </ac:cxnSpMkLst>
        </pc:cxnChg>
        <pc:cxnChg chg="add del">
          <ac:chgData name="Jennifer Roach" userId="6a4de24c-abe0-417c-ac11-da5d1536bc61" providerId="ADAL" clId="{C382943B-B195-4A47-BAD6-4186CF5AF7E9}" dt="2023-08-10T15:44:37.693" v="18"/>
          <ac:cxnSpMkLst>
            <pc:docMk/>
            <pc:sldMk cId="3917856556" sldId="266"/>
            <ac:cxnSpMk id="27" creationId="{22721A85-1EA4-4D87-97AB-0BB4AB78F92D}"/>
          </ac:cxnSpMkLst>
        </pc:cxnChg>
      </pc:sldChg>
      <pc:sldChg chg="add del setBg">
        <pc:chgData name="Jennifer Roach" userId="6a4de24c-abe0-417c-ac11-da5d1536bc61" providerId="ADAL" clId="{C382943B-B195-4A47-BAD6-4186CF5AF7E9}" dt="2023-08-10T15:44:43.295" v="19"/>
        <pc:sldMkLst>
          <pc:docMk/>
          <pc:sldMk cId="1066970525" sldId="267"/>
        </pc:sldMkLst>
      </pc:sldChg>
      <pc:sldChg chg="modSp add del mod setBg">
        <pc:chgData name="Jennifer Roach" userId="6a4de24c-abe0-417c-ac11-da5d1536bc61" providerId="ADAL" clId="{C382943B-B195-4A47-BAD6-4186CF5AF7E9}" dt="2023-08-10T15:44:43.295" v="19"/>
        <pc:sldMkLst>
          <pc:docMk/>
          <pc:sldMk cId="2477061422" sldId="268"/>
        </pc:sldMkLst>
        <pc:spChg chg="mod">
          <ac:chgData name="Jennifer Roach" userId="6a4de24c-abe0-417c-ac11-da5d1536bc61" providerId="ADAL" clId="{C382943B-B195-4A47-BAD6-4186CF5AF7E9}" dt="2023-08-10T15:44:37.693" v="18"/>
          <ac:spMkLst>
            <pc:docMk/>
            <pc:sldMk cId="2477061422" sldId="268"/>
            <ac:spMk id="3" creationId="{B78C550F-60CD-40FE-B7C7-AC5DBA7908EB}"/>
          </ac:spMkLst>
        </pc:spChg>
      </pc:sldChg>
      <pc:sldChg chg="add del setBg">
        <pc:chgData name="Jennifer Roach" userId="6a4de24c-abe0-417c-ac11-da5d1536bc61" providerId="ADAL" clId="{C382943B-B195-4A47-BAD6-4186CF5AF7E9}" dt="2023-08-10T15:44:43.295" v="19"/>
        <pc:sldMkLst>
          <pc:docMk/>
          <pc:sldMk cId="4276272313" sldId="269"/>
        </pc:sldMkLst>
      </pc:sldChg>
      <pc:sldChg chg="add del">
        <pc:chgData name="Jennifer Roach" userId="6a4de24c-abe0-417c-ac11-da5d1536bc61" providerId="ADAL" clId="{C382943B-B195-4A47-BAD6-4186CF5AF7E9}" dt="2023-08-10T15:44:43.295" v="19"/>
        <pc:sldMkLst>
          <pc:docMk/>
          <pc:sldMk cId="2113416240" sldId="270"/>
        </pc:sldMkLst>
      </pc:sldChg>
      <pc:sldChg chg="addSp delSp modSp add del mod setBg delDesignElem">
        <pc:chgData name="Jennifer Roach" userId="6a4de24c-abe0-417c-ac11-da5d1536bc61" providerId="ADAL" clId="{C382943B-B195-4A47-BAD6-4186CF5AF7E9}" dt="2023-08-10T15:44:43.295" v="19"/>
        <pc:sldMkLst>
          <pc:docMk/>
          <pc:sldMk cId="715665940" sldId="274"/>
        </pc:sldMkLst>
        <pc:spChg chg="mod">
          <ac:chgData name="Jennifer Roach" userId="6a4de24c-abe0-417c-ac11-da5d1536bc61" providerId="ADAL" clId="{C382943B-B195-4A47-BAD6-4186CF5AF7E9}" dt="2023-08-10T15:44:37.693" v="18"/>
          <ac:spMkLst>
            <pc:docMk/>
            <pc:sldMk cId="715665940" sldId="274"/>
            <ac:spMk id="2" creationId="{E78DDA01-CCD6-479E-BAB7-6DD49B110D89}"/>
          </ac:spMkLst>
        </pc:spChg>
        <pc:grpChg chg="add del">
          <ac:chgData name="Jennifer Roach" userId="6a4de24c-abe0-417c-ac11-da5d1536bc61" providerId="ADAL" clId="{C382943B-B195-4A47-BAD6-4186CF5AF7E9}" dt="2023-08-10T15:44:37.693" v="18"/>
          <ac:grpSpMkLst>
            <pc:docMk/>
            <pc:sldMk cId="715665940" sldId="274"/>
            <ac:grpSpMk id="8" creationId="{1F2B4773-3207-44CC-B7AC-892B70498211}"/>
          </ac:grpSpMkLst>
        </pc:grpChg>
      </pc:sldChg>
      <pc:sldChg chg="add del setBg">
        <pc:chgData name="Jennifer Roach" userId="6a4de24c-abe0-417c-ac11-da5d1536bc61" providerId="ADAL" clId="{C382943B-B195-4A47-BAD6-4186CF5AF7E9}" dt="2023-08-10T15:44:43.295" v="19"/>
        <pc:sldMkLst>
          <pc:docMk/>
          <pc:sldMk cId="2640542760" sldId="275"/>
        </pc:sldMkLst>
      </pc:sldChg>
      <pc:sldChg chg="add del setBg">
        <pc:chgData name="Jennifer Roach" userId="6a4de24c-abe0-417c-ac11-da5d1536bc61" providerId="ADAL" clId="{C382943B-B195-4A47-BAD6-4186CF5AF7E9}" dt="2023-08-10T15:44:43.295" v="19"/>
        <pc:sldMkLst>
          <pc:docMk/>
          <pc:sldMk cId="2385081286" sldId="276"/>
        </pc:sldMkLst>
      </pc:sldChg>
      <pc:sldChg chg="add del">
        <pc:chgData name="Jennifer Roach" userId="6a4de24c-abe0-417c-ac11-da5d1536bc61" providerId="ADAL" clId="{C382943B-B195-4A47-BAD6-4186CF5AF7E9}" dt="2023-08-10T15:44:43.295" v="19"/>
        <pc:sldMkLst>
          <pc:docMk/>
          <pc:sldMk cId="2095796754" sldId="279"/>
        </pc:sldMkLst>
      </pc:sldChg>
      <pc:sldChg chg="add del">
        <pc:chgData name="Jennifer Roach" userId="6a4de24c-abe0-417c-ac11-da5d1536bc61" providerId="ADAL" clId="{C382943B-B195-4A47-BAD6-4186CF5AF7E9}" dt="2023-08-10T15:44:43.295" v="19"/>
        <pc:sldMkLst>
          <pc:docMk/>
          <pc:sldMk cId="1424424746" sldId="280"/>
        </pc:sldMkLst>
      </pc:sldChg>
      <pc:sldChg chg="add del">
        <pc:chgData name="Jennifer Roach" userId="6a4de24c-abe0-417c-ac11-da5d1536bc61" providerId="ADAL" clId="{C382943B-B195-4A47-BAD6-4186CF5AF7E9}" dt="2023-08-10T15:44:43.295" v="19"/>
        <pc:sldMkLst>
          <pc:docMk/>
          <pc:sldMk cId="2466185657" sldId="281"/>
        </pc:sldMkLst>
      </pc:sldChg>
      <pc:sldChg chg="add del">
        <pc:chgData name="Jennifer Roach" userId="6a4de24c-abe0-417c-ac11-da5d1536bc61" providerId="ADAL" clId="{C382943B-B195-4A47-BAD6-4186CF5AF7E9}" dt="2023-08-10T15:44:43.295" v="19"/>
        <pc:sldMkLst>
          <pc:docMk/>
          <pc:sldMk cId="2971461973" sldId="282"/>
        </pc:sldMkLst>
      </pc:sldChg>
      <pc:sldChg chg="add del">
        <pc:chgData name="Jennifer Roach" userId="6a4de24c-abe0-417c-ac11-da5d1536bc61" providerId="ADAL" clId="{C382943B-B195-4A47-BAD6-4186CF5AF7E9}" dt="2023-08-10T15:44:43.295" v="19"/>
        <pc:sldMkLst>
          <pc:docMk/>
          <pc:sldMk cId="4111655099" sldId="283"/>
        </pc:sldMkLst>
      </pc:sldChg>
      <pc:sldChg chg="add del">
        <pc:chgData name="Jennifer Roach" userId="6a4de24c-abe0-417c-ac11-da5d1536bc61" providerId="ADAL" clId="{C382943B-B195-4A47-BAD6-4186CF5AF7E9}" dt="2023-08-10T15:44:43.295" v="19"/>
        <pc:sldMkLst>
          <pc:docMk/>
          <pc:sldMk cId="1901032029" sldId="284"/>
        </pc:sldMkLst>
      </pc:sldChg>
      <pc:sldChg chg="add del">
        <pc:chgData name="Jennifer Roach" userId="6a4de24c-abe0-417c-ac11-da5d1536bc61" providerId="ADAL" clId="{C382943B-B195-4A47-BAD6-4186CF5AF7E9}" dt="2023-08-10T15:45:43.217" v="21" actId="47"/>
        <pc:sldMkLst>
          <pc:docMk/>
          <pc:sldMk cId="1267907536" sldId="285"/>
        </pc:sldMkLst>
      </pc:sldChg>
      <pc:sldChg chg="add">
        <pc:chgData name="Jennifer Roach" userId="6a4de24c-abe0-417c-ac11-da5d1536bc61" providerId="ADAL" clId="{C382943B-B195-4A47-BAD6-4186CF5AF7E9}" dt="2023-08-10T15:45:50.416" v="23"/>
        <pc:sldMkLst>
          <pc:docMk/>
          <pc:sldMk cId="3005345937" sldId="287"/>
        </pc:sldMkLst>
      </pc:sldChg>
      <pc:sldChg chg="add">
        <pc:chgData name="Jennifer Roach" userId="6a4de24c-abe0-417c-ac11-da5d1536bc61" providerId="ADAL" clId="{C382943B-B195-4A47-BAD6-4186CF5AF7E9}" dt="2023-08-10T15:47:41.729" v="25"/>
        <pc:sldMkLst>
          <pc:docMk/>
          <pc:sldMk cId="2839727395" sldId="288"/>
        </pc:sldMkLst>
      </pc:sldChg>
      <pc:sldChg chg="add">
        <pc:chgData name="Jennifer Roach" userId="6a4de24c-abe0-417c-ac11-da5d1536bc61" providerId="ADAL" clId="{C382943B-B195-4A47-BAD6-4186CF5AF7E9}" dt="2023-08-10T15:45:50.416" v="23"/>
        <pc:sldMkLst>
          <pc:docMk/>
          <pc:sldMk cId="2629576979" sldId="289"/>
        </pc:sldMkLst>
      </pc:sldChg>
      <pc:sldChg chg="add del">
        <pc:chgData name="Jennifer Roach" userId="6a4de24c-abe0-417c-ac11-da5d1536bc61" providerId="ADAL" clId="{C382943B-B195-4A47-BAD6-4186CF5AF7E9}" dt="2023-08-10T15:45:50.416" v="23"/>
        <pc:sldMkLst>
          <pc:docMk/>
          <pc:sldMk cId="4183891912" sldId="290"/>
        </pc:sldMkLst>
      </pc:sldChg>
      <pc:sldChg chg="add">
        <pc:chgData name="Jennifer Roach" userId="6a4de24c-abe0-417c-ac11-da5d1536bc61" providerId="ADAL" clId="{C382943B-B195-4A47-BAD6-4186CF5AF7E9}" dt="2023-08-10T15:47:41.729" v="25"/>
        <pc:sldMkLst>
          <pc:docMk/>
          <pc:sldMk cId="3996986099" sldId="293"/>
        </pc:sldMkLst>
      </pc:sldChg>
      <pc:sldChg chg="add">
        <pc:chgData name="Jennifer Roach" userId="6a4de24c-abe0-417c-ac11-da5d1536bc61" providerId="ADAL" clId="{C382943B-B195-4A47-BAD6-4186CF5AF7E9}" dt="2023-08-10T15:45:50.416" v="23"/>
        <pc:sldMkLst>
          <pc:docMk/>
          <pc:sldMk cId="468099716" sldId="294"/>
        </pc:sldMkLst>
      </pc:sldChg>
      <pc:sldChg chg="add">
        <pc:chgData name="Jennifer Roach" userId="6a4de24c-abe0-417c-ac11-da5d1536bc61" providerId="ADAL" clId="{C382943B-B195-4A47-BAD6-4186CF5AF7E9}" dt="2023-08-10T15:45:50.416" v="23"/>
        <pc:sldMkLst>
          <pc:docMk/>
          <pc:sldMk cId="1129871982" sldId="295"/>
        </pc:sldMkLst>
      </pc:sldChg>
      <pc:sldChg chg="add">
        <pc:chgData name="Jennifer Roach" userId="6a4de24c-abe0-417c-ac11-da5d1536bc61" providerId="ADAL" clId="{C382943B-B195-4A47-BAD6-4186CF5AF7E9}" dt="2023-08-10T15:45:50.416" v="23"/>
        <pc:sldMkLst>
          <pc:docMk/>
          <pc:sldMk cId="1266776212" sldId="296"/>
        </pc:sldMkLst>
      </pc:sldChg>
      <pc:sldChg chg="add">
        <pc:chgData name="Jennifer Roach" userId="6a4de24c-abe0-417c-ac11-da5d1536bc61" providerId="ADAL" clId="{C382943B-B195-4A47-BAD6-4186CF5AF7E9}" dt="2023-08-10T15:45:50.416" v="23"/>
        <pc:sldMkLst>
          <pc:docMk/>
          <pc:sldMk cId="3728983596" sldId="297"/>
        </pc:sldMkLst>
      </pc:sldChg>
      <pc:sldChg chg="add">
        <pc:chgData name="Jennifer Roach" userId="6a4de24c-abe0-417c-ac11-da5d1536bc61" providerId="ADAL" clId="{C382943B-B195-4A47-BAD6-4186CF5AF7E9}" dt="2023-08-10T15:45:50.416" v="23"/>
        <pc:sldMkLst>
          <pc:docMk/>
          <pc:sldMk cId="2907693303" sldId="298"/>
        </pc:sldMkLst>
      </pc:sldChg>
      <pc:sldChg chg="add">
        <pc:chgData name="Jennifer Roach" userId="6a4de24c-abe0-417c-ac11-da5d1536bc61" providerId="ADAL" clId="{C382943B-B195-4A47-BAD6-4186CF5AF7E9}" dt="2023-08-10T15:45:50.416" v="23"/>
        <pc:sldMkLst>
          <pc:docMk/>
          <pc:sldMk cId="3653297801" sldId="300"/>
        </pc:sldMkLst>
      </pc:sldChg>
      <pc:sldChg chg="add del">
        <pc:chgData name="Jennifer Roach" userId="6a4de24c-abe0-417c-ac11-da5d1536bc61" providerId="ADAL" clId="{C382943B-B195-4A47-BAD6-4186CF5AF7E9}" dt="2023-08-10T15:44:43.295" v="19"/>
        <pc:sldMkLst>
          <pc:docMk/>
          <pc:sldMk cId="2906070883" sldId="301"/>
        </pc:sldMkLst>
      </pc:sldChg>
      <pc:sldChg chg="modSp add del mod">
        <pc:chgData name="Jennifer Roach" userId="6a4de24c-abe0-417c-ac11-da5d1536bc61" providerId="ADAL" clId="{C382943B-B195-4A47-BAD6-4186CF5AF7E9}" dt="2023-08-10T15:44:43.295" v="19"/>
        <pc:sldMkLst>
          <pc:docMk/>
          <pc:sldMk cId="4140070374" sldId="302"/>
        </pc:sldMkLst>
        <pc:spChg chg="mod">
          <ac:chgData name="Jennifer Roach" userId="6a4de24c-abe0-417c-ac11-da5d1536bc61" providerId="ADAL" clId="{C382943B-B195-4A47-BAD6-4186CF5AF7E9}" dt="2023-08-10T15:44:37.693" v="18"/>
          <ac:spMkLst>
            <pc:docMk/>
            <pc:sldMk cId="4140070374" sldId="302"/>
            <ac:spMk id="277" creationId="{00000000-0000-0000-0000-000000000000}"/>
          </ac:spMkLst>
        </pc:spChg>
      </pc:sldChg>
      <pc:sldChg chg="add del">
        <pc:chgData name="Jennifer Roach" userId="6a4de24c-abe0-417c-ac11-da5d1536bc61" providerId="ADAL" clId="{C382943B-B195-4A47-BAD6-4186CF5AF7E9}" dt="2023-08-10T15:44:43.295" v="19"/>
        <pc:sldMkLst>
          <pc:docMk/>
          <pc:sldMk cId="1798451096" sldId="303"/>
        </pc:sldMkLst>
      </pc:sldChg>
      <pc:sldChg chg="add">
        <pc:chgData name="Jennifer Roach" userId="6a4de24c-abe0-417c-ac11-da5d1536bc61" providerId="ADAL" clId="{C382943B-B195-4A47-BAD6-4186CF5AF7E9}" dt="2023-08-10T15:47:41.729" v="25"/>
        <pc:sldMkLst>
          <pc:docMk/>
          <pc:sldMk cId="235121585" sldId="349"/>
        </pc:sldMkLst>
      </pc:sldChg>
      <pc:sldChg chg="add">
        <pc:chgData name="Jennifer Roach" userId="6a4de24c-abe0-417c-ac11-da5d1536bc61" providerId="ADAL" clId="{C382943B-B195-4A47-BAD6-4186CF5AF7E9}" dt="2023-08-10T15:47:41.729" v="25"/>
        <pc:sldMkLst>
          <pc:docMk/>
          <pc:sldMk cId="182696319" sldId="350"/>
        </pc:sldMkLst>
      </pc:sldChg>
      <pc:sldChg chg="add">
        <pc:chgData name="Jennifer Roach" userId="6a4de24c-abe0-417c-ac11-da5d1536bc61" providerId="ADAL" clId="{C382943B-B195-4A47-BAD6-4186CF5AF7E9}" dt="2023-08-10T15:47:41.729" v="25"/>
        <pc:sldMkLst>
          <pc:docMk/>
          <pc:sldMk cId="926809907" sldId="351"/>
        </pc:sldMkLst>
      </pc:sldChg>
      <pc:sldChg chg="add">
        <pc:chgData name="Jennifer Roach" userId="6a4de24c-abe0-417c-ac11-da5d1536bc61" providerId="ADAL" clId="{C382943B-B195-4A47-BAD6-4186CF5AF7E9}" dt="2023-08-10T15:47:41.729" v="25"/>
        <pc:sldMkLst>
          <pc:docMk/>
          <pc:sldMk cId="3068002113" sldId="352"/>
        </pc:sldMkLst>
      </pc:sldChg>
      <pc:sldChg chg="add del">
        <pc:chgData name="Jennifer Roach" userId="6a4de24c-abe0-417c-ac11-da5d1536bc61" providerId="ADAL" clId="{C382943B-B195-4A47-BAD6-4186CF5AF7E9}" dt="2023-08-10T15:44:43.295" v="19"/>
        <pc:sldMkLst>
          <pc:docMk/>
          <pc:sldMk cId="2618907553" sldId="523"/>
        </pc:sldMkLst>
      </pc:sldChg>
      <pc:sldChg chg="add del">
        <pc:chgData name="Jennifer Roach" userId="6a4de24c-abe0-417c-ac11-da5d1536bc61" providerId="ADAL" clId="{C382943B-B195-4A47-BAD6-4186CF5AF7E9}" dt="2023-08-10T15:44:43.295" v="19"/>
        <pc:sldMkLst>
          <pc:docMk/>
          <pc:sldMk cId="495948841" sldId="524"/>
        </pc:sldMkLst>
      </pc:sldChg>
      <pc:sldChg chg="addSp delSp add del setBg delDesignElem">
        <pc:chgData name="Jennifer Roach" userId="6a4de24c-abe0-417c-ac11-da5d1536bc61" providerId="ADAL" clId="{C382943B-B195-4A47-BAD6-4186CF5AF7E9}" dt="2023-08-10T15:44:43.295" v="19"/>
        <pc:sldMkLst>
          <pc:docMk/>
          <pc:sldMk cId="363455338" sldId="710"/>
        </pc:sldMkLst>
        <pc:spChg chg="add del">
          <ac:chgData name="Jennifer Roach" userId="6a4de24c-abe0-417c-ac11-da5d1536bc61" providerId="ADAL" clId="{C382943B-B195-4A47-BAD6-4186CF5AF7E9}" dt="2023-08-10T15:44:37.693" v="18"/>
          <ac:spMkLst>
            <pc:docMk/>
            <pc:sldMk cId="363455338" sldId="710"/>
            <ac:spMk id="10" creationId="{4F57DB1C-6494-4CC4-A5E8-931957565379}"/>
          </ac:spMkLst>
        </pc:spChg>
        <pc:spChg chg="add del">
          <ac:chgData name="Jennifer Roach" userId="6a4de24c-abe0-417c-ac11-da5d1536bc61" providerId="ADAL" clId="{C382943B-B195-4A47-BAD6-4186CF5AF7E9}" dt="2023-08-10T15:44:37.693" v="18"/>
          <ac:spMkLst>
            <pc:docMk/>
            <pc:sldMk cId="363455338" sldId="710"/>
            <ac:spMk id="12" creationId="{FFFB778B-5206-4BB0-A468-327E71367654}"/>
          </ac:spMkLst>
        </pc:spChg>
        <pc:spChg chg="add del">
          <ac:chgData name="Jennifer Roach" userId="6a4de24c-abe0-417c-ac11-da5d1536bc61" providerId="ADAL" clId="{C382943B-B195-4A47-BAD6-4186CF5AF7E9}" dt="2023-08-10T15:44:37.693" v="18"/>
          <ac:spMkLst>
            <pc:docMk/>
            <pc:sldMk cId="363455338" sldId="710"/>
            <ac:spMk id="14" creationId="{E6C0471D-BE03-4D81-BDB5-D510BC0D8A77}"/>
          </ac:spMkLst>
        </pc:spChg>
        <pc:spChg chg="add del">
          <ac:chgData name="Jennifer Roach" userId="6a4de24c-abe0-417c-ac11-da5d1536bc61" providerId="ADAL" clId="{C382943B-B195-4A47-BAD6-4186CF5AF7E9}" dt="2023-08-10T15:44:37.693" v="18"/>
          <ac:spMkLst>
            <pc:docMk/>
            <pc:sldMk cId="363455338" sldId="710"/>
            <ac:spMk id="20" creationId="{A27691EB-14CF-4237-B5EB-C94B92677A05}"/>
          </ac:spMkLst>
        </pc:spChg>
        <pc:cxnChg chg="add del">
          <ac:chgData name="Jennifer Roach" userId="6a4de24c-abe0-417c-ac11-da5d1536bc61" providerId="ADAL" clId="{C382943B-B195-4A47-BAD6-4186CF5AF7E9}" dt="2023-08-10T15:44:37.693" v="18"/>
          <ac:cxnSpMkLst>
            <pc:docMk/>
            <pc:sldMk cId="363455338" sldId="710"/>
            <ac:cxnSpMk id="16" creationId="{E5E836EB-03CD-4BA5-A751-21D2ACC28303}"/>
          </ac:cxnSpMkLst>
        </pc:cxnChg>
        <pc:cxnChg chg="add del">
          <ac:chgData name="Jennifer Roach" userId="6a4de24c-abe0-417c-ac11-da5d1536bc61" providerId="ADAL" clId="{C382943B-B195-4A47-BAD6-4186CF5AF7E9}" dt="2023-08-10T15:44:37.693" v="18"/>
          <ac:cxnSpMkLst>
            <pc:docMk/>
            <pc:sldMk cId="363455338" sldId="710"/>
            <ac:cxnSpMk id="18" creationId="{22721A85-1EA4-4D87-97AB-0BB4AB78F92D}"/>
          </ac:cxnSpMkLst>
        </pc:cxnChg>
      </pc:sldChg>
      <pc:sldChg chg="modSp add del mod setBg">
        <pc:chgData name="Jennifer Roach" userId="6a4de24c-abe0-417c-ac11-da5d1536bc61" providerId="ADAL" clId="{C382943B-B195-4A47-BAD6-4186CF5AF7E9}" dt="2023-08-10T15:44:43.295" v="19"/>
        <pc:sldMkLst>
          <pc:docMk/>
          <pc:sldMk cId="4216097803" sldId="711"/>
        </pc:sldMkLst>
        <pc:spChg chg="mod">
          <ac:chgData name="Jennifer Roach" userId="6a4de24c-abe0-417c-ac11-da5d1536bc61" providerId="ADAL" clId="{C382943B-B195-4A47-BAD6-4186CF5AF7E9}" dt="2023-08-10T15:44:37.693" v="18"/>
          <ac:spMkLst>
            <pc:docMk/>
            <pc:sldMk cId="4216097803" sldId="711"/>
            <ac:spMk id="2" creationId="{0EF546EE-922B-4214-9D74-54AD58DD0A68}"/>
          </ac:spMkLst>
        </pc:spChg>
      </pc:sldChg>
      <pc:sldChg chg="addSp delSp modSp add del mod setBg delDesignElem">
        <pc:chgData name="Jennifer Roach" userId="6a4de24c-abe0-417c-ac11-da5d1536bc61" providerId="ADAL" clId="{C382943B-B195-4A47-BAD6-4186CF5AF7E9}" dt="2023-08-10T15:44:43.295" v="19"/>
        <pc:sldMkLst>
          <pc:docMk/>
          <pc:sldMk cId="522097737" sldId="712"/>
        </pc:sldMkLst>
        <pc:spChg chg="mod">
          <ac:chgData name="Jennifer Roach" userId="6a4de24c-abe0-417c-ac11-da5d1536bc61" providerId="ADAL" clId="{C382943B-B195-4A47-BAD6-4186CF5AF7E9}" dt="2023-08-10T15:44:37.693" v="18"/>
          <ac:spMkLst>
            <pc:docMk/>
            <pc:sldMk cId="522097737" sldId="712"/>
            <ac:spMk id="2" creationId="{67937162-5E9C-40E0-AA8F-358DF23D99C2}"/>
          </ac:spMkLst>
        </pc:spChg>
        <pc:spChg chg="mod">
          <ac:chgData name="Jennifer Roach" userId="6a4de24c-abe0-417c-ac11-da5d1536bc61" providerId="ADAL" clId="{C382943B-B195-4A47-BAD6-4186CF5AF7E9}" dt="2023-08-10T15:44:37.693" v="18"/>
          <ac:spMkLst>
            <pc:docMk/>
            <pc:sldMk cId="522097737" sldId="712"/>
            <ac:spMk id="3" creationId="{7A62AEFB-A4CB-425A-A9BC-884546127724}"/>
          </ac:spMkLst>
        </pc:spChg>
        <pc:spChg chg="add del">
          <ac:chgData name="Jennifer Roach" userId="6a4de24c-abe0-417c-ac11-da5d1536bc61" providerId="ADAL" clId="{C382943B-B195-4A47-BAD6-4186CF5AF7E9}" dt="2023-08-10T15:44:37.693" v="18"/>
          <ac:spMkLst>
            <pc:docMk/>
            <pc:sldMk cId="522097737" sldId="712"/>
            <ac:spMk id="37" creationId="{EB6743CF-E74B-4A3C-A785-599069DB89DF}"/>
          </ac:spMkLst>
        </pc:spChg>
        <pc:grpChg chg="add del">
          <ac:chgData name="Jennifer Roach" userId="6a4de24c-abe0-417c-ac11-da5d1536bc61" providerId="ADAL" clId="{C382943B-B195-4A47-BAD6-4186CF5AF7E9}" dt="2023-08-10T15:44:37.693" v="18"/>
          <ac:grpSpMkLst>
            <pc:docMk/>
            <pc:sldMk cId="522097737" sldId="712"/>
            <ac:grpSpMk id="36" creationId="{10BE40E3-5550-4CDD-B4FD-387C33EBF157}"/>
          </ac:grpSpMkLst>
        </pc:grpChg>
      </pc:sldChg>
      <pc:sldChg chg="add del">
        <pc:chgData name="Jennifer Roach" userId="6a4de24c-abe0-417c-ac11-da5d1536bc61" providerId="ADAL" clId="{C382943B-B195-4A47-BAD6-4186CF5AF7E9}" dt="2023-08-10T15:44:43.295" v="19"/>
        <pc:sldMkLst>
          <pc:docMk/>
          <pc:sldMk cId="475280640" sldId="713"/>
        </pc:sldMkLst>
      </pc:sldChg>
      <pc:sldChg chg="add del setBg">
        <pc:chgData name="Jennifer Roach" userId="6a4de24c-abe0-417c-ac11-da5d1536bc61" providerId="ADAL" clId="{C382943B-B195-4A47-BAD6-4186CF5AF7E9}" dt="2023-08-10T15:44:43.295" v="19"/>
        <pc:sldMkLst>
          <pc:docMk/>
          <pc:sldMk cId="3013025972" sldId="714"/>
        </pc:sldMkLst>
      </pc:sldChg>
      <pc:sldChg chg="addSp delSp add del setBg delDesignElem">
        <pc:chgData name="Jennifer Roach" userId="6a4de24c-abe0-417c-ac11-da5d1536bc61" providerId="ADAL" clId="{C382943B-B195-4A47-BAD6-4186CF5AF7E9}" dt="2023-08-10T15:44:43.295" v="19"/>
        <pc:sldMkLst>
          <pc:docMk/>
          <pc:sldMk cId="1412041229" sldId="715"/>
        </pc:sldMkLst>
        <pc:spChg chg="add del">
          <ac:chgData name="Jennifer Roach" userId="6a4de24c-abe0-417c-ac11-da5d1536bc61" providerId="ADAL" clId="{C382943B-B195-4A47-BAD6-4186CF5AF7E9}" dt="2023-08-10T15:44:37.693" v="18"/>
          <ac:spMkLst>
            <pc:docMk/>
            <pc:sldMk cId="1412041229" sldId="715"/>
            <ac:spMk id="93" creationId="{F5F0CD5C-72F3-4090-8A69-8E15CB432AC2}"/>
          </ac:spMkLst>
        </pc:spChg>
        <pc:spChg chg="add del">
          <ac:chgData name="Jennifer Roach" userId="6a4de24c-abe0-417c-ac11-da5d1536bc61" providerId="ADAL" clId="{C382943B-B195-4A47-BAD6-4186CF5AF7E9}" dt="2023-08-10T15:44:37.693" v="18"/>
          <ac:spMkLst>
            <pc:docMk/>
            <pc:sldMk cId="1412041229" sldId="715"/>
            <ac:spMk id="95" creationId="{217496A2-9394-4FB7-BA0E-717D2D2E7A43}"/>
          </ac:spMkLst>
        </pc:spChg>
        <pc:spChg chg="add del">
          <ac:chgData name="Jennifer Roach" userId="6a4de24c-abe0-417c-ac11-da5d1536bc61" providerId="ADAL" clId="{C382943B-B195-4A47-BAD6-4186CF5AF7E9}" dt="2023-08-10T15:44:37.693" v="18"/>
          <ac:spMkLst>
            <pc:docMk/>
            <pc:sldMk cId="1412041229" sldId="715"/>
            <ac:spMk id="101" creationId="{67374FB5-CBB7-46FF-95B5-2251BC6856ED}"/>
          </ac:spMkLst>
        </pc:spChg>
        <pc:spChg chg="add del">
          <ac:chgData name="Jennifer Roach" userId="6a4de24c-abe0-417c-ac11-da5d1536bc61" providerId="ADAL" clId="{C382943B-B195-4A47-BAD6-4186CF5AF7E9}" dt="2023-08-10T15:44:37.693" v="18"/>
          <ac:spMkLst>
            <pc:docMk/>
            <pc:sldMk cId="1412041229" sldId="715"/>
            <ac:spMk id="103" creationId="{34BCEAB7-D9E0-40A4-9254-8593BD346EAB}"/>
          </ac:spMkLst>
        </pc:spChg>
        <pc:spChg chg="add del">
          <ac:chgData name="Jennifer Roach" userId="6a4de24c-abe0-417c-ac11-da5d1536bc61" providerId="ADAL" clId="{C382943B-B195-4A47-BAD6-4186CF5AF7E9}" dt="2023-08-10T15:44:37.693" v="18"/>
          <ac:spMkLst>
            <pc:docMk/>
            <pc:sldMk cId="1412041229" sldId="715"/>
            <ac:spMk id="105" creationId="{D567A354-BB63-405C-8E5F-2F510E670F16}"/>
          </ac:spMkLst>
        </pc:spChg>
        <pc:spChg chg="add del">
          <ac:chgData name="Jennifer Roach" userId="6a4de24c-abe0-417c-ac11-da5d1536bc61" providerId="ADAL" clId="{C382943B-B195-4A47-BAD6-4186CF5AF7E9}" dt="2023-08-10T15:44:37.693" v="18"/>
          <ac:spMkLst>
            <pc:docMk/>
            <pc:sldMk cId="1412041229" sldId="715"/>
            <ac:spMk id="107" creationId="{9185A8D7-2F20-4F7A-97BE-21DB1654C7F7}"/>
          </ac:spMkLst>
        </pc:spChg>
        <pc:spChg chg="add del">
          <ac:chgData name="Jennifer Roach" userId="6a4de24c-abe0-417c-ac11-da5d1536bc61" providerId="ADAL" clId="{C382943B-B195-4A47-BAD6-4186CF5AF7E9}" dt="2023-08-10T15:44:37.693" v="18"/>
          <ac:spMkLst>
            <pc:docMk/>
            <pc:sldMk cId="1412041229" sldId="715"/>
            <ac:spMk id="109" creationId="{CB65BD56-22B3-4E13-BFCA-B8E8BEB92D6C}"/>
          </ac:spMkLst>
        </pc:spChg>
        <pc:spChg chg="add del">
          <ac:chgData name="Jennifer Roach" userId="6a4de24c-abe0-417c-ac11-da5d1536bc61" providerId="ADAL" clId="{C382943B-B195-4A47-BAD6-4186CF5AF7E9}" dt="2023-08-10T15:44:37.693" v="18"/>
          <ac:spMkLst>
            <pc:docMk/>
            <pc:sldMk cId="1412041229" sldId="715"/>
            <ac:spMk id="111" creationId="{6790ED68-BCA0-4247-A72F-1CB85DF068C3}"/>
          </ac:spMkLst>
        </pc:spChg>
        <pc:spChg chg="add del">
          <ac:chgData name="Jennifer Roach" userId="6a4de24c-abe0-417c-ac11-da5d1536bc61" providerId="ADAL" clId="{C382943B-B195-4A47-BAD6-4186CF5AF7E9}" dt="2023-08-10T15:44:37.693" v="18"/>
          <ac:spMkLst>
            <pc:docMk/>
            <pc:sldMk cId="1412041229" sldId="715"/>
            <ac:spMk id="113" creationId="{DD0F2B3F-DC55-4FA7-B667-1ACD07920937}"/>
          </ac:spMkLst>
        </pc:spChg>
        <pc:grpChg chg="add del">
          <ac:chgData name="Jennifer Roach" userId="6a4de24c-abe0-417c-ac11-da5d1536bc61" providerId="ADAL" clId="{C382943B-B195-4A47-BAD6-4186CF5AF7E9}" dt="2023-08-10T15:44:37.693" v="18"/>
          <ac:grpSpMkLst>
            <pc:docMk/>
            <pc:sldMk cId="1412041229" sldId="715"/>
            <ac:grpSpMk id="81" creationId="{88C9B83F-64CD-41C1-925F-A08801FFD0BD}"/>
          </ac:grpSpMkLst>
        </pc:grpChg>
        <pc:cxnChg chg="add del">
          <ac:chgData name="Jennifer Roach" userId="6a4de24c-abe0-417c-ac11-da5d1536bc61" providerId="ADAL" clId="{C382943B-B195-4A47-BAD6-4186CF5AF7E9}" dt="2023-08-10T15:44:37.693" v="18"/>
          <ac:cxnSpMkLst>
            <pc:docMk/>
            <pc:sldMk cId="1412041229" sldId="715"/>
            <ac:cxnSpMk id="97" creationId="{D02CF681-4765-4E88-802F-B2474DCD516A}"/>
          </ac:cxnSpMkLst>
        </pc:cxnChg>
        <pc:cxnChg chg="add del">
          <ac:chgData name="Jennifer Roach" userId="6a4de24c-abe0-417c-ac11-da5d1536bc61" providerId="ADAL" clId="{C382943B-B195-4A47-BAD6-4186CF5AF7E9}" dt="2023-08-10T15:44:37.693" v="18"/>
          <ac:cxnSpMkLst>
            <pc:docMk/>
            <pc:sldMk cId="1412041229" sldId="715"/>
            <ac:cxnSpMk id="99" creationId="{3D57B2BA-243C-45C7-A5D8-46CA719437FC}"/>
          </ac:cxnSpMkLst>
        </pc:cxnChg>
      </pc:sldChg>
      <pc:sldChg chg="add del">
        <pc:chgData name="Jennifer Roach" userId="6a4de24c-abe0-417c-ac11-da5d1536bc61" providerId="ADAL" clId="{C382943B-B195-4A47-BAD6-4186CF5AF7E9}" dt="2023-08-10T15:44:43.295" v="19"/>
        <pc:sldMkLst>
          <pc:docMk/>
          <pc:sldMk cId="2845140377" sldId="716"/>
        </pc:sldMkLst>
      </pc:sldChg>
      <pc:sldChg chg="add">
        <pc:chgData name="Jennifer Roach" userId="6a4de24c-abe0-417c-ac11-da5d1536bc61" providerId="ADAL" clId="{C382943B-B195-4A47-BAD6-4186CF5AF7E9}" dt="2023-08-10T15:45:50.416" v="23"/>
        <pc:sldMkLst>
          <pc:docMk/>
          <pc:sldMk cId="720928810" sldId="717"/>
        </pc:sldMkLst>
      </pc:sldChg>
      <pc:sldChg chg="add">
        <pc:chgData name="Jennifer Roach" userId="6a4de24c-abe0-417c-ac11-da5d1536bc61" providerId="ADAL" clId="{C382943B-B195-4A47-BAD6-4186CF5AF7E9}" dt="2023-08-10T15:45:50.416" v="23"/>
        <pc:sldMkLst>
          <pc:docMk/>
          <pc:sldMk cId="161528817" sldId="718"/>
        </pc:sldMkLst>
      </pc:sldChg>
      <pc:sldChg chg="add">
        <pc:chgData name="Jennifer Roach" userId="6a4de24c-abe0-417c-ac11-da5d1536bc61" providerId="ADAL" clId="{C382943B-B195-4A47-BAD6-4186CF5AF7E9}" dt="2023-08-10T15:45:50.416" v="23"/>
        <pc:sldMkLst>
          <pc:docMk/>
          <pc:sldMk cId="761287082" sldId="719"/>
        </pc:sldMkLst>
      </pc:sldChg>
      <pc:sldChg chg="add">
        <pc:chgData name="Jennifer Roach" userId="6a4de24c-abe0-417c-ac11-da5d1536bc61" providerId="ADAL" clId="{C382943B-B195-4A47-BAD6-4186CF5AF7E9}" dt="2023-08-10T15:45:50.416" v="23"/>
        <pc:sldMkLst>
          <pc:docMk/>
          <pc:sldMk cId="2074414471" sldId="720"/>
        </pc:sldMkLst>
      </pc:sldChg>
      <pc:sldChg chg="add">
        <pc:chgData name="Jennifer Roach" userId="6a4de24c-abe0-417c-ac11-da5d1536bc61" providerId="ADAL" clId="{C382943B-B195-4A47-BAD6-4186CF5AF7E9}" dt="2023-08-10T15:45:50.416" v="23"/>
        <pc:sldMkLst>
          <pc:docMk/>
          <pc:sldMk cId="4145165805" sldId="721"/>
        </pc:sldMkLst>
      </pc:sldChg>
      <pc:sldChg chg="add">
        <pc:chgData name="Jennifer Roach" userId="6a4de24c-abe0-417c-ac11-da5d1536bc61" providerId="ADAL" clId="{C382943B-B195-4A47-BAD6-4186CF5AF7E9}" dt="2023-08-10T15:45:50.416" v="23"/>
        <pc:sldMkLst>
          <pc:docMk/>
          <pc:sldMk cId="2410949693" sldId="722"/>
        </pc:sldMkLst>
      </pc:sldChg>
      <pc:sldChg chg="add">
        <pc:chgData name="Jennifer Roach" userId="6a4de24c-abe0-417c-ac11-da5d1536bc61" providerId="ADAL" clId="{C382943B-B195-4A47-BAD6-4186CF5AF7E9}" dt="2023-08-10T15:46:37.976" v="24"/>
        <pc:sldMkLst>
          <pc:docMk/>
          <pc:sldMk cId="2765728618" sldId="723"/>
        </pc:sldMkLst>
      </pc:sldChg>
      <pc:sldChg chg="add">
        <pc:chgData name="Jennifer Roach" userId="6a4de24c-abe0-417c-ac11-da5d1536bc61" providerId="ADAL" clId="{C382943B-B195-4A47-BAD6-4186CF5AF7E9}" dt="2023-08-10T15:46:37.976" v="24"/>
        <pc:sldMkLst>
          <pc:docMk/>
          <pc:sldMk cId="3595360962" sldId="1009"/>
        </pc:sldMkLst>
      </pc:sldChg>
      <pc:sldChg chg="add">
        <pc:chgData name="Jennifer Roach" userId="6a4de24c-abe0-417c-ac11-da5d1536bc61" providerId="ADAL" clId="{C382943B-B195-4A47-BAD6-4186CF5AF7E9}" dt="2023-08-10T15:46:37.976" v="24"/>
        <pc:sldMkLst>
          <pc:docMk/>
          <pc:sldMk cId="3932273718" sldId="1010"/>
        </pc:sldMkLst>
      </pc:sldChg>
      <pc:sldChg chg="add">
        <pc:chgData name="Jennifer Roach" userId="6a4de24c-abe0-417c-ac11-da5d1536bc61" providerId="ADAL" clId="{C382943B-B195-4A47-BAD6-4186CF5AF7E9}" dt="2023-08-10T15:46:37.976" v="24"/>
        <pc:sldMkLst>
          <pc:docMk/>
          <pc:sldMk cId="665308595" sldId="1011"/>
        </pc:sldMkLst>
      </pc:sldChg>
      <pc:sldChg chg="add">
        <pc:chgData name="Jennifer Roach" userId="6a4de24c-abe0-417c-ac11-da5d1536bc61" providerId="ADAL" clId="{C382943B-B195-4A47-BAD6-4186CF5AF7E9}" dt="2023-08-10T15:46:37.976" v="24"/>
        <pc:sldMkLst>
          <pc:docMk/>
          <pc:sldMk cId="4069504388" sldId="1012"/>
        </pc:sldMkLst>
      </pc:sldChg>
      <pc:sldChg chg="add">
        <pc:chgData name="Jennifer Roach" userId="6a4de24c-abe0-417c-ac11-da5d1536bc61" providerId="ADAL" clId="{C382943B-B195-4A47-BAD6-4186CF5AF7E9}" dt="2023-08-10T15:46:37.976" v="24"/>
        <pc:sldMkLst>
          <pc:docMk/>
          <pc:sldMk cId="2463976471" sldId="1013"/>
        </pc:sldMkLst>
      </pc:sldChg>
      <pc:sldChg chg="add">
        <pc:chgData name="Jennifer Roach" userId="6a4de24c-abe0-417c-ac11-da5d1536bc61" providerId="ADAL" clId="{C382943B-B195-4A47-BAD6-4186CF5AF7E9}" dt="2023-08-10T15:46:37.976" v="24"/>
        <pc:sldMkLst>
          <pc:docMk/>
          <pc:sldMk cId="356311671" sldId="1014"/>
        </pc:sldMkLst>
      </pc:sldChg>
      <pc:sldChg chg="add">
        <pc:chgData name="Jennifer Roach" userId="6a4de24c-abe0-417c-ac11-da5d1536bc61" providerId="ADAL" clId="{C382943B-B195-4A47-BAD6-4186CF5AF7E9}" dt="2023-08-10T15:46:37.976" v="24"/>
        <pc:sldMkLst>
          <pc:docMk/>
          <pc:sldMk cId="3545080728" sldId="1015"/>
        </pc:sldMkLst>
      </pc:sldChg>
      <pc:sldChg chg="add">
        <pc:chgData name="Jennifer Roach" userId="6a4de24c-abe0-417c-ac11-da5d1536bc61" providerId="ADAL" clId="{C382943B-B195-4A47-BAD6-4186CF5AF7E9}" dt="2023-08-10T15:46:37.976" v="24"/>
        <pc:sldMkLst>
          <pc:docMk/>
          <pc:sldMk cId="2994352741" sldId="1016"/>
        </pc:sldMkLst>
      </pc:sldChg>
      <pc:sldChg chg="add">
        <pc:chgData name="Jennifer Roach" userId="6a4de24c-abe0-417c-ac11-da5d1536bc61" providerId="ADAL" clId="{C382943B-B195-4A47-BAD6-4186CF5AF7E9}" dt="2023-08-10T15:46:37.976" v="24"/>
        <pc:sldMkLst>
          <pc:docMk/>
          <pc:sldMk cId="531022002" sldId="1017"/>
        </pc:sldMkLst>
      </pc:sldChg>
      <pc:sldChg chg="add">
        <pc:chgData name="Jennifer Roach" userId="6a4de24c-abe0-417c-ac11-da5d1536bc61" providerId="ADAL" clId="{C382943B-B195-4A47-BAD6-4186CF5AF7E9}" dt="2023-08-10T15:46:37.976" v="24"/>
        <pc:sldMkLst>
          <pc:docMk/>
          <pc:sldMk cId="4185094277" sldId="1018"/>
        </pc:sldMkLst>
      </pc:sldChg>
      <pc:sldChg chg="add">
        <pc:chgData name="Jennifer Roach" userId="6a4de24c-abe0-417c-ac11-da5d1536bc61" providerId="ADAL" clId="{C382943B-B195-4A47-BAD6-4186CF5AF7E9}" dt="2023-08-10T15:46:37.976" v="24"/>
        <pc:sldMkLst>
          <pc:docMk/>
          <pc:sldMk cId="3276953763" sldId="1019"/>
        </pc:sldMkLst>
      </pc:sldChg>
      <pc:sldChg chg="add">
        <pc:chgData name="Jennifer Roach" userId="6a4de24c-abe0-417c-ac11-da5d1536bc61" providerId="ADAL" clId="{C382943B-B195-4A47-BAD6-4186CF5AF7E9}" dt="2023-08-10T15:46:37.976" v="24"/>
        <pc:sldMkLst>
          <pc:docMk/>
          <pc:sldMk cId="3669658222" sldId="1020"/>
        </pc:sldMkLst>
      </pc:sldChg>
      <pc:sldChg chg="add">
        <pc:chgData name="Jennifer Roach" userId="6a4de24c-abe0-417c-ac11-da5d1536bc61" providerId="ADAL" clId="{C382943B-B195-4A47-BAD6-4186CF5AF7E9}" dt="2023-08-10T15:46:37.976" v="24"/>
        <pc:sldMkLst>
          <pc:docMk/>
          <pc:sldMk cId="4191676291" sldId="1021"/>
        </pc:sldMkLst>
      </pc:sldChg>
      <pc:sldChg chg="add">
        <pc:chgData name="Jennifer Roach" userId="6a4de24c-abe0-417c-ac11-da5d1536bc61" providerId="ADAL" clId="{C382943B-B195-4A47-BAD6-4186CF5AF7E9}" dt="2023-08-10T15:46:37.976" v="24"/>
        <pc:sldMkLst>
          <pc:docMk/>
          <pc:sldMk cId="1845338802" sldId="1022"/>
        </pc:sldMkLst>
      </pc:sldChg>
      <pc:sldChg chg="add">
        <pc:chgData name="Jennifer Roach" userId="6a4de24c-abe0-417c-ac11-da5d1536bc61" providerId="ADAL" clId="{C382943B-B195-4A47-BAD6-4186CF5AF7E9}" dt="2023-08-10T15:46:37.976" v="24"/>
        <pc:sldMkLst>
          <pc:docMk/>
          <pc:sldMk cId="3958967223" sldId="1023"/>
        </pc:sldMkLst>
      </pc:sldChg>
      <pc:sldChg chg="add">
        <pc:chgData name="Jennifer Roach" userId="6a4de24c-abe0-417c-ac11-da5d1536bc61" providerId="ADAL" clId="{C382943B-B195-4A47-BAD6-4186CF5AF7E9}" dt="2023-08-10T15:46:37.976" v="24"/>
        <pc:sldMkLst>
          <pc:docMk/>
          <pc:sldMk cId="2207739744" sldId="1025"/>
        </pc:sldMkLst>
      </pc:sldChg>
      <pc:sldChg chg="add">
        <pc:chgData name="Jennifer Roach" userId="6a4de24c-abe0-417c-ac11-da5d1536bc61" providerId="ADAL" clId="{C382943B-B195-4A47-BAD6-4186CF5AF7E9}" dt="2023-08-10T15:46:37.976" v="24"/>
        <pc:sldMkLst>
          <pc:docMk/>
          <pc:sldMk cId="4004524252" sldId="1026"/>
        </pc:sldMkLst>
      </pc:sldChg>
      <pc:sldChg chg="add">
        <pc:chgData name="Jennifer Roach" userId="6a4de24c-abe0-417c-ac11-da5d1536bc61" providerId="ADAL" clId="{C382943B-B195-4A47-BAD6-4186CF5AF7E9}" dt="2023-08-10T15:46:37.976" v="24"/>
        <pc:sldMkLst>
          <pc:docMk/>
          <pc:sldMk cId="1332541401" sldId="1027"/>
        </pc:sldMkLst>
      </pc:sldChg>
      <pc:sldChg chg="add">
        <pc:chgData name="Jennifer Roach" userId="6a4de24c-abe0-417c-ac11-da5d1536bc61" providerId="ADAL" clId="{C382943B-B195-4A47-BAD6-4186CF5AF7E9}" dt="2023-08-10T15:46:37.976" v="24"/>
        <pc:sldMkLst>
          <pc:docMk/>
          <pc:sldMk cId="3026434954" sldId="1028"/>
        </pc:sldMkLst>
      </pc:sldChg>
      <pc:sldChg chg="add">
        <pc:chgData name="Jennifer Roach" userId="6a4de24c-abe0-417c-ac11-da5d1536bc61" providerId="ADAL" clId="{C382943B-B195-4A47-BAD6-4186CF5AF7E9}" dt="2023-08-10T15:46:37.976" v="24"/>
        <pc:sldMkLst>
          <pc:docMk/>
          <pc:sldMk cId="3250238703" sldId="1029"/>
        </pc:sldMkLst>
      </pc:sldChg>
      <pc:sldChg chg="add">
        <pc:chgData name="Jennifer Roach" userId="6a4de24c-abe0-417c-ac11-da5d1536bc61" providerId="ADAL" clId="{C382943B-B195-4A47-BAD6-4186CF5AF7E9}" dt="2023-08-10T15:46:37.976" v="24"/>
        <pc:sldMkLst>
          <pc:docMk/>
          <pc:sldMk cId="302209573" sldId="1030"/>
        </pc:sldMkLst>
      </pc:sldChg>
      <pc:sldChg chg="add">
        <pc:chgData name="Jennifer Roach" userId="6a4de24c-abe0-417c-ac11-da5d1536bc61" providerId="ADAL" clId="{C382943B-B195-4A47-BAD6-4186CF5AF7E9}" dt="2023-08-10T15:46:37.976" v="24"/>
        <pc:sldMkLst>
          <pc:docMk/>
          <pc:sldMk cId="353365614" sldId="1031"/>
        </pc:sldMkLst>
      </pc:sldChg>
      <pc:sldChg chg="add">
        <pc:chgData name="Jennifer Roach" userId="6a4de24c-abe0-417c-ac11-da5d1536bc61" providerId="ADAL" clId="{C382943B-B195-4A47-BAD6-4186CF5AF7E9}" dt="2023-08-10T15:47:41.729" v="25"/>
        <pc:sldMkLst>
          <pc:docMk/>
          <pc:sldMk cId="3689360860" sldId="1032"/>
        </pc:sldMkLst>
      </pc:sldChg>
      <pc:sldChg chg="add">
        <pc:chgData name="Jennifer Roach" userId="6a4de24c-abe0-417c-ac11-da5d1536bc61" providerId="ADAL" clId="{C382943B-B195-4A47-BAD6-4186CF5AF7E9}" dt="2023-08-10T15:47:41.729" v="25"/>
        <pc:sldMkLst>
          <pc:docMk/>
          <pc:sldMk cId="615415410" sldId="1033"/>
        </pc:sldMkLst>
      </pc:sldChg>
      <pc:sldChg chg="add">
        <pc:chgData name="Jennifer Roach" userId="6a4de24c-abe0-417c-ac11-da5d1536bc61" providerId="ADAL" clId="{C382943B-B195-4A47-BAD6-4186CF5AF7E9}" dt="2023-08-10T15:47:41.729" v="25"/>
        <pc:sldMkLst>
          <pc:docMk/>
          <pc:sldMk cId="1420022357" sldId="1034"/>
        </pc:sldMkLst>
      </pc:sldChg>
      <pc:sldChg chg="add">
        <pc:chgData name="Jennifer Roach" userId="6a4de24c-abe0-417c-ac11-da5d1536bc61" providerId="ADAL" clId="{C382943B-B195-4A47-BAD6-4186CF5AF7E9}" dt="2023-08-10T15:47:41.729" v="25"/>
        <pc:sldMkLst>
          <pc:docMk/>
          <pc:sldMk cId="3960621138" sldId="1035"/>
        </pc:sldMkLst>
      </pc:sldChg>
      <pc:sldChg chg="add">
        <pc:chgData name="Jennifer Roach" userId="6a4de24c-abe0-417c-ac11-da5d1536bc61" providerId="ADAL" clId="{C382943B-B195-4A47-BAD6-4186CF5AF7E9}" dt="2023-08-10T15:47:41.729" v="25"/>
        <pc:sldMkLst>
          <pc:docMk/>
          <pc:sldMk cId="3322983074" sldId="103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89CFF-EAF7-409D-84B1-16820CD67543}"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FEAB25FA-698C-4800-86C3-027CB91FCD97}">
      <dgm:prSet/>
      <dgm:spPr/>
      <dgm:t>
        <a:bodyPr/>
        <a:lstStyle/>
        <a:p>
          <a:pPr>
            <a:lnSpc>
              <a:spcPct val="100000"/>
            </a:lnSpc>
            <a:defRPr b="1"/>
          </a:pPr>
          <a:r>
            <a:rPr lang="en-US"/>
            <a:t>Drop Schedules</a:t>
          </a:r>
        </a:p>
      </dgm:t>
    </dgm:pt>
    <dgm:pt modelId="{31A2D5B6-03DA-40CA-B949-CFD00AFB82B2}" type="parTrans" cxnId="{95DBB1CD-8A67-43BF-BBAD-76A6DEF11686}">
      <dgm:prSet/>
      <dgm:spPr/>
      <dgm:t>
        <a:bodyPr/>
        <a:lstStyle/>
        <a:p>
          <a:endParaRPr lang="en-US"/>
        </a:p>
      </dgm:t>
    </dgm:pt>
    <dgm:pt modelId="{ADBD908B-DFC2-48AD-98A7-234B0217A6D0}" type="sibTrans" cxnId="{95DBB1CD-8A67-43BF-BBAD-76A6DEF11686}">
      <dgm:prSet/>
      <dgm:spPr/>
      <dgm:t>
        <a:bodyPr/>
        <a:lstStyle/>
        <a:p>
          <a:endParaRPr lang="en-US"/>
        </a:p>
      </dgm:t>
    </dgm:pt>
    <dgm:pt modelId="{201FD9A8-84F4-47F2-A727-EFF728AB9F00}">
      <dgm:prSet/>
      <dgm:spPr/>
      <dgm:t>
        <a:bodyPr/>
        <a:lstStyle/>
        <a:p>
          <a:pPr algn="l">
            <a:lnSpc>
              <a:spcPct val="100000"/>
            </a:lnSpc>
          </a:pPr>
          <a:r>
            <a:rPr lang="en-US" dirty="0"/>
            <a:t>Drop student schedules on the date of enrollment for No Show students</a:t>
          </a:r>
        </a:p>
      </dgm:t>
    </dgm:pt>
    <dgm:pt modelId="{73277596-9904-40CD-BC8D-0843C4DED362}" type="parTrans" cxnId="{CB068760-C2A6-427F-AFA7-171A220C393D}">
      <dgm:prSet/>
      <dgm:spPr/>
      <dgm:t>
        <a:bodyPr/>
        <a:lstStyle/>
        <a:p>
          <a:endParaRPr lang="en-US"/>
        </a:p>
      </dgm:t>
    </dgm:pt>
    <dgm:pt modelId="{B531731F-255B-4F5A-8133-A815A77C679A}" type="sibTrans" cxnId="{CB068760-C2A6-427F-AFA7-171A220C393D}">
      <dgm:prSet/>
      <dgm:spPr/>
      <dgm:t>
        <a:bodyPr/>
        <a:lstStyle/>
        <a:p>
          <a:endParaRPr lang="en-US"/>
        </a:p>
      </dgm:t>
    </dgm:pt>
    <dgm:pt modelId="{926018E0-EB97-40E6-B437-710D29341E48}">
      <dgm:prSet/>
      <dgm:spPr/>
      <dgm:t>
        <a:bodyPr/>
        <a:lstStyle/>
        <a:p>
          <a:pPr algn="ctr"/>
          <a:r>
            <a:rPr lang="en-US" dirty="0"/>
            <a:t>This will delete the enrollment in their courses</a:t>
          </a:r>
        </a:p>
      </dgm:t>
    </dgm:pt>
    <dgm:pt modelId="{352332CB-71BD-4E91-8D7E-FE78EEB9BFFA}" type="parTrans" cxnId="{000B3126-5D48-4007-8413-D7C3965592D3}">
      <dgm:prSet/>
      <dgm:spPr/>
      <dgm:t>
        <a:bodyPr/>
        <a:lstStyle/>
        <a:p>
          <a:endParaRPr lang="en-US"/>
        </a:p>
      </dgm:t>
    </dgm:pt>
    <dgm:pt modelId="{10F4C195-E498-4230-BAB3-13A99F6A9306}" type="sibTrans" cxnId="{000B3126-5D48-4007-8413-D7C3965592D3}">
      <dgm:prSet/>
      <dgm:spPr/>
      <dgm:t>
        <a:bodyPr/>
        <a:lstStyle/>
        <a:p>
          <a:endParaRPr lang="en-US"/>
        </a:p>
      </dgm:t>
    </dgm:pt>
    <dgm:pt modelId="{36D098E1-6056-4CED-8A35-C58F14DBB60C}">
      <dgm:prSet/>
      <dgm:spPr/>
      <dgm:t>
        <a:bodyPr/>
        <a:lstStyle/>
        <a:p>
          <a:pPr>
            <a:lnSpc>
              <a:spcPct val="100000"/>
            </a:lnSpc>
            <a:defRPr b="1"/>
          </a:pPr>
          <a:r>
            <a:rPr lang="en-US"/>
            <a:t>Entry/Exit Dates</a:t>
          </a:r>
        </a:p>
      </dgm:t>
    </dgm:pt>
    <dgm:pt modelId="{EC5A5B7F-67A5-4752-9B7F-92CB8782CD5E}" type="parTrans" cxnId="{6991EB0B-D565-4437-A7A9-EBEB6B3E5BA4}">
      <dgm:prSet/>
      <dgm:spPr/>
      <dgm:t>
        <a:bodyPr/>
        <a:lstStyle/>
        <a:p>
          <a:endParaRPr lang="en-US"/>
        </a:p>
      </dgm:t>
    </dgm:pt>
    <dgm:pt modelId="{02D7E0DA-7517-4570-BD7B-E9E074C45D84}" type="sibTrans" cxnId="{6991EB0B-D565-4437-A7A9-EBEB6B3E5BA4}">
      <dgm:prSet/>
      <dgm:spPr/>
      <dgm:t>
        <a:bodyPr/>
        <a:lstStyle/>
        <a:p>
          <a:endParaRPr lang="en-US"/>
        </a:p>
      </dgm:t>
    </dgm:pt>
    <dgm:pt modelId="{0F23B7D5-F1B8-43CA-B840-1DB599D2BD22}">
      <dgm:prSet/>
      <dgm:spPr/>
      <dgm:t>
        <a:bodyPr/>
        <a:lstStyle/>
        <a:p>
          <a:pPr>
            <a:lnSpc>
              <a:spcPct val="100000"/>
            </a:lnSpc>
          </a:pPr>
          <a:r>
            <a:rPr lang="en-US"/>
            <a:t>No Shows must have matching entry and exit dates that is your school’s first day of school</a:t>
          </a:r>
        </a:p>
      </dgm:t>
    </dgm:pt>
    <dgm:pt modelId="{445C9E1D-5251-44F3-9081-C224F696E737}" type="parTrans" cxnId="{81F8793D-AE8A-4411-925E-27C54BB0BA69}">
      <dgm:prSet/>
      <dgm:spPr/>
      <dgm:t>
        <a:bodyPr/>
        <a:lstStyle/>
        <a:p>
          <a:endParaRPr lang="en-US"/>
        </a:p>
      </dgm:t>
    </dgm:pt>
    <dgm:pt modelId="{5EE33F46-CC78-4EB5-AFBE-74B1DF606F48}" type="sibTrans" cxnId="{81F8793D-AE8A-4411-925E-27C54BB0BA69}">
      <dgm:prSet/>
      <dgm:spPr/>
      <dgm:t>
        <a:bodyPr/>
        <a:lstStyle/>
        <a:p>
          <a:endParaRPr lang="en-US"/>
        </a:p>
      </dgm:t>
    </dgm:pt>
    <dgm:pt modelId="{976E5726-566A-4F0C-A2D8-E79756250C53}">
      <dgm:prSet/>
      <dgm:spPr/>
      <dgm:t>
        <a:bodyPr/>
        <a:lstStyle/>
        <a:p>
          <a:pPr>
            <a:lnSpc>
              <a:spcPct val="100000"/>
            </a:lnSpc>
            <a:defRPr b="1"/>
          </a:pPr>
          <a:r>
            <a:rPr lang="en-US"/>
            <a:t>Previous Enrollment</a:t>
          </a:r>
        </a:p>
      </dgm:t>
    </dgm:pt>
    <dgm:pt modelId="{12A6666A-E7FB-459F-A166-F259B1263D7D}" type="parTrans" cxnId="{088E63CE-D7E6-45E8-AFCC-F4F2F0194928}">
      <dgm:prSet/>
      <dgm:spPr/>
      <dgm:t>
        <a:bodyPr/>
        <a:lstStyle/>
        <a:p>
          <a:endParaRPr lang="en-US"/>
        </a:p>
      </dgm:t>
    </dgm:pt>
    <dgm:pt modelId="{7AE9F8E5-21CF-4D60-A463-7048EADA9E2A}" type="sibTrans" cxnId="{088E63CE-D7E6-45E8-AFCC-F4F2F0194928}">
      <dgm:prSet/>
      <dgm:spPr/>
      <dgm:t>
        <a:bodyPr/>
        <a:lstStyle/>
        <a:p>
          <a:endParaRPr lang="en-US"/>
        </a:p>
      </dgm:t>
    </dgm:pt>
    <dgm:pt modelId="{19F5EC8A-416D-4147-BFE7-6773335BC27D}">
      <dgm:prSet/>
      <dgm:spPr/>
      <dgm:t>
        <a:bodyPr/>
        <a:lstStyle/>
        <a:p>
          <a:pPr>
            <a:lnSpc>
              <a:spcPct val="100000"/>
            </a:lnSpc>
          </a:pPr>
          <a:r>
            <a:rPr lang="en-US"/>
            <a:t>DO NOT edit another school’s “Previous Enrollment” in the student’s transfer info screen (dates/comments/exit codes)</a:t>
          </a:r>
        </a:p>
      </dgm:t>
    </dgm:pt>
    <dgm:pt modelId="{ACD7E0DF-83A0-4692-8A5B-DB9F1CA6F9CA}" type="parTrans" cxnId="{9B9F6575-DD7D-430F-AE04-2087169C36BC}">
      <dgm:prSet/>
      <dgm:spPr/>
      <dgm:t>
        <a:bodyPr/>
        <a:lstStyle/>
        <a:p>
          <a:endParaRPr lang="en-US"/>
        </a:p>
      </dgm:t>
    </dgm:pt>
    <dgm:pt modelId="{EA148C8E-16ED-4DBB-9BD2-FE20B2AC6AAB}" type="sibTrans" cxnId="{9B9F6575-DD7D-430F-AE04-2087169C36BC}">
      <dgm:prSet/>
      <dgm:spPr/>
      <dgm:t>
        <a:bodyPr/>
        <a:lstStyle/>
        <a:p>
          <a:endParaRPr lang="en-US"/>
        </a:p>
      </dgm:t>
    </dgm:pt>
    <dgm:pt modelId="{9C825397-78A6-4A64-8EF2-2270878D4158}">
      <dgm:prSet/>
      <dgm:spPr/>
      <dgm:t>
        <a:bodyPr/>
        <a:lstStyle/>
        <a:p>
          <a:pPr>
            <a:lnSpc>
              <a:spcPct val="100000"/>
            </a:lnSpc>
            <a:defRPr b="1"/>
          </a:pPr>
          <a:r>
            <a:rPr lang="en-US"/>
            <a:t>EFAs</a:t>
          </a:r>
        </a:p>
      </dgm:t>
    </dgm:pt>
    <dgm:pt modelId="{4622C20E-B171-4B93-8489-B574DBB25864}" type="parTrans" cxnId="{F23CA7CC-4649-4900-BDFA-611D08522EA9}">
      <dgm:prSet/>
      <dgm:spPr/>
      <dgm:t>
        <a:bodyPr/>
        <a:lstStyle/>
        <a:p>
          <a:endParaRPr lang="en-US"/>
        </a:p>
      </dgm:t>
    </dgm:pt>
    <dgm:pt modelId="{0DF35B76-C968-40D5-9116-1F58E908E8F5}" type="sibTrans" cxnId="{F23CA7CC-4649-4900-BDFA-611D08522EA9}">
      <dgm:prSet/>
      <dgm:spPr/>
      <dgm:t>
        <a:bodyPr/>
        <a:lstStyle/>
        <a:p>
          <a:endParaRPr lang="en-US"/>
        </a:p>
      </dgm:t>
    </dgm:pt>
    <dgm:pt modelId="{1BF3EF1C-FDCA-42E1-B4AE-5D990A3461E5}">
      <dgm:prSet/>
      <dgm:spPr/>
      <dgm:t>
        <a:bodyPr/>
        <a:lstStyle/>
        <a:p>
          <a:pPr>
            <a:lnSpc>
              <a:spcPct val="100000"/>
            </a:lnSpc>
          </a:pPr>
          <a:r>
            <a:rPr lang="en-US"/>
            <a:t>DO NOT edit another’s school’s EFA codes; Close out EFAs every time you withdraw a student; If a student is a NS, please delete initial EFA.</a:t>
          </a:r>
        </a:p>
      </dgm:t>
    </dgm:pt>
    <dgm:pt modelId="{FF8720EA-4FBD-490A-8CB1-10B16952CB7D}" type="parTrans" cxnId="{0138803A-1103-4B38-99B6-384EE8782AFD}">
      <dgm:prSet/>
      <dgm:spPr/>
      <dgm:t>
        <a:bodyPr/>
        <a:lstStyle/>
        <a:p>
          <a:endParaRPr lang="en-US"/>
        </a:p>
      </dgm:t>
    </dgm:pt>
    <dgm:pt modelId="{AC78245A-0910-4350-A100-8802A39D9AEE}" type="sibTrans" cxnId="{0138803A-1103-4B38-99B6-384EE8782AFD}">
      <dgm:prSet/>
      <dgm:spPr/>
      <dgm:t>
        <a:bodyPr/>
        <a:lstStyle/>
        <a:p>
          <a:endParaRPr lang="en-US"/>
        </a:p>
      </dgm:t>
    </dgm:pt>
    <dgm:pt modelId="{4AA701E1-A188-4A37-A6A5-8F3FDE8B127B}" type="pres">
      <dgm:prSet presAssocID="{EF489CFF-EAF7-409D-84B1-16820CD67543}" presName="root" presStyleCnt="0">
        <dgm:presLayoutVars>
          <dgm:dir/>
          <dgm:resizeHandles val="exact"/>
        </dgm:presLayoutVars>
      </dgm:prSet>
      <dgm:spPr/>
    </dgm:pt>
    <dgm:pt modelId="{5CBC63B0-F56D-4745-A5BD-4E61CA649D13}" type="pres">
      <dgm:prSet presAssocID="{FEAB25FA-698C-4800-86C3-027CB91FCD97}" presName="compNode" presStyleCnt="0"/>
      <dgm:spPr/>
    </dgm:pt>
    <dgm:pt modelId="{4DDC777A-C939-47F7-A1AA-397C1BD8F8EE}" type="pres">
      <dgm:prSet presAssocID="{FEAB25FA-698C-4800-86C3-027CB91FCD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85AEB9E0-1B36-4537-B9E8-DD69F667B28D}" type="pres">
      <dgm:prSet presAssocID="{FEAB25FA-698C-4800-86C3-027CB91FCD97}" presName="iconSpace" presStyleCnt="0"/>
      <dgm:spPr/>
    </dgm:pt>
    <dgm:pt modelId="{25EB34AA-1CC3-462D-9BE2-62DF9B4FBFF5}" type="pres">
      <dgm:prSet presAssocID="{FEAB25FA-698C-4800-86C3-027CB91FCD97}" presName="parTx" presStyleLbl="revTx" presStyleIdx="0" presStyleCnt="8">
        <dgm:presLayoutVars>
          <dgm:chMax val="0"/>
          <dgm:chPref val="0"/>
        </dgm:presLayoutVars>
      </dgm:prSet>
      <dgm:spPr/>
    </dgm:pt>
    <dgm:pt modelId="{9B7A6A46-7B39-4A31-82E4-66F2E6BDB455}" type="pres">
      <dgm:prSet presAssocID="{FEAB25FA-698C-4800-86C3-027CB91FCD97}" presName="txSpace" presStyleCnt="0"/>
      <dgm:spPr/>
    </dgm:pt>
    <dgm:pt modelId="{996AC530-84C4-41B9-AE7B-2EFB30F84E48}" type="pres">
      <dgm:prSet presAssocID="{FEAB25FA-698C-4800-86C3-027CB91FCD97}" presName="desTx" presStyleLbl="revTx" presStyleIdx="1" presStyleCnt="8">
        <dgm:presLayoutVars/>
      </dgm:prSet>
      <dgm:spPr/>
    </dgm:pt>
    <dgm:pt modelId="{FC38BFFD-AC69-4A1C-B79B-CF3D9BE6E406}" type="pres">
      <dgm:prSet presAssocID="{ADBD908B-DFC2-48AD-98A7-234B0217A6D0}" presName="sibTrans" presStyleCnt="0"/>
      <dgm:spPr/>
    </dgm:pt>
    <dgm:pt modelId="{039E8436-7842-44EC-B83B-0B2247FC651A}" type="pres">
      <dgm:prSet presAssocID="{36D098E1-6056-4CED-8A35-C58F14DBB60C}" presName="compNode" presStyleCnt="0"/>
      <dgm:spPr/>
    </dgm:pt>
    <dgm:pt modelId="{202C7451-FE68-4E2C-8CFC-34E28B7F6365}" type="pres">
      <dgm:prSet presAssocID="{36D098E1-6056-4CED-8A35-C58F14DBB60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C2E85984-3889-4BE3-A1DB-8DC0275AC3DB}" type="pres">
      <dgm:prSet presAssocID="{36D098E1-6056-4CED-8A35-C58F14DBB60C}" presName="iconSpace" presStyleCnt="0"/>
      <dgm:spPr/>
    </dgm:pt>
    <dgm:pt modelId="{A746B390-DBDF-424B-B01E-985F8A5B9C34}" type="pres">
      <dgm:prSet presAssocID="{36D098E1-6056-4CED-8A35-C58F14DBB60C}" presName="parTx" presStyleLbl="revTx" presStyleIdx="2" presStyleCnt="8">
        <dgm:presLayoutVars>
          <dgm:chMax val="0"/>
          <dgm:chPref val="0"/>
        </dgm:presLayoutVars>
      </dgm:prSet>
      <dgm:spPr/>
    </dgm:pt>
    <dgm:pt modelId="{4CA0989F-86A1-4697-ABE0-D68A1D252C98}" type="pres">
      <dgm:prSet presAssocID="{36D098E1-6056-4CED-8A35-C58F14DBB60C}" presName="txSpace" presStyleCnt="0"/>
      <dgm:spPr/>
    </dgm:pt>
    <dgm:pt modelId="{649F5BDF-5F46-4BF8-9499-FDC64D6A7C0A}" type="pres">
      <dgm:prSet presAssocID="{36D098E1-6056-4CED-8A35-C58F14DBB60C}" presName="desTx" presStyleLbl="revTx" presStyleIdx="3" presStyleCnt="8">
        <dgm:presLayoutVars/>
      </dgm:prSet>
      <dgm:spPr/>
    </dgm:pt>
    <dgm:pt modelId="{CF46D422-612F-44ED-BD01-1188A9A99118}" type="pres">
      <dgm:prSet presAssocID="{02D7E0DA-7517-4570-BD7B-E9E074C45D84}" presName="sibTrans" presStyleCnt="0"/>
      <dgm:spPr/>
    </dgm:pt>
    <dgm:pt modelId="{FF8B0771-DAF2-4F08-9A41-553E82166D3D}" type="pres">
      <dgm:prSet presAssocID="{976E5726-566A-4F0C-A2D8-E79756250C53}" presName="compNode" presStyleCnt="0"/>
      <dgm:spPr/>
    </dgm:pt>
    <dgm:pt modelId="{297711A8-1DA8-49E1-8FB9-AC898830E89C}" type="pres">
      <dgm:prSet presAssocID="{976E5726-566A-4F0C-A2D8-E79756250C5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ck"/>
        </a:ext>
      </dgm:extLst>
    </dgm:pt>
    <dgm:pt modelId="{9FA82954-4706-4460-BC59-A75D9C3A6349}" type="pres">
      <dgm:prSet presAssocID="{976E5726-566A-4F0C-A2D8-E79756250C53}" presName="iconSpace" presStyleCnt="0"/>
      <dgm:spPr/>
    </dgm:pt>
    <dgm:pt modelId="{FB1C5F30-B79B-40C2-8F8F-02DE98770A81}" type="pres">
      <dgm:prSet presAssocID="{976E5726-566A-4F0C-A2D8-E79756250C53}" presName="parTx" presStyleLbl="revTx" presStyleIdx="4" presStyleCnt="8">
        <dgm:presLayoutVars>
          <dgm:chMax val="0"/>
          <dgm:chPref val="0"/>
        </dgm:presLayoutVars>
      </dgm:prSet>
      <dgm:spPr/>
    </dgm:pt>
    <dgm:pt modelId="{725E9653-FC40-49B9-A9FC-4652BBFBE880}" type="pres">
      <dgm:prSet presAssocID="{976E5726-566A-4F0C-A2D8-E79756250C53}" presName="txSpace" presStyleCnt="0"/>
      <dgm:spPr/>
    </dgm:pt>
    <dgm:pt modelId="{BE9C70D2-2788-4529-9CAF-5A943A88E9D7}" type="pres">
      <dgm:prSet presAssocID="{976E5726-566A-4F0C-A2D8-E79756250C53}" presName="desTx" presStyleLbl="revTx" presStyleIdx="5" presStyleCnt="8">
        <dgm:presLayoutVars/>
      </dgm:prSet>
      <dgm:spPr/>
    </dgm:pt>
    <dgm:pt modelId="{BC4F203D-9CD3-41A5-8A6A-E9A65D296288}" type="pres">
      <dgm:prSet presAssocID="{7AE9F8E5-21CF-4D60-A463-7048EADA9E2A}" presName="sibTrans" presStyleCnt="0"/>
      <dgm:spPr/>
    </dgm:pt>
    <dgm:pt modelId="{C677CEA9-7E35-4E08-BECE-B0AD6659B3E9}" type="pres">
      <dgm:prSet presAssocID="{9C825397-78A6-4A64-8EF2-2270878D4158}" presName="compNode" presStyleCnt="0"/>
      <dgm:spPr/>
    </dgm:pt>
    <dgm:pt modelId="{20843FDA-B1F0-4376-B00C-BFACD0E5B7F3}" type="pres">
      <dgm:prSet presAssocID="{9C825397-78A6-4A64-8EF2-2270878D41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4C20B6C4-649B-48C8-825E-F4F97BE5853D}" type="pres">
      <dgm:prSet presAssocID="{9C825397-78A6-4A64-8EF2-2270878D4158}" presName="iconSpace" presStyleCnt="0"/>
      <dgm:spPr/>
    </dgm:pt>
    <dgm:pt modelId="{3E5CA7B2-4337-48D2-BCAE-1F74D53E7040}" type="pres">
      <dgm:prSet presAssocID="{9C825397-78A6-4A64-8EF2-2270878D4158}" presName="parTx" presStyleLbl="revTx" presStyleIdx="6" presStyleCnt="8">
        <dgm:presLayoutVars>
          <dgm:chMax val="0"/>
          <dgm:chPref val="0"/>
        </dgm:presLayoutVars>
      </dgm:prSet>
      <dgm:spPr/>
    </dgm:pt>
    <dgm:pt modelId="{E4CFEF5B-EAEF-4B9B-86B3-719EED545C69}" type="pres">
      <dgm:prSet presAssocID="{9C825397-78A6-4A64-8EF2-2270878D4158}" presName="txSpace" presStyleCnt="0"/>
      <dgm:spPr/>
    </dgm:pt>
    <dgm:pt modelId="{08C619A3-5D59-4908-B28E-29FA4AC3FF48}" type="pres">
      <dgm:prSet presAssocID="{9C825397-78A6-4A64-8EF2-2270878D4158}" presName="desTx" presStyleLbl="revTx" presStyleIdx="7" presStyleCnt="8">
        <dgm:presLayoutVars/>
      </dgm:prSet>
      <dgm:spPr/>
    </dgm:pt>
  </dgm:ptLst>
  <dgm:cxnLst>
    <dgm:cxn modelId="{6991EB0B-D565-4437-A7A9-EBEB6B3E5BA4}" srcId="{EF489CFF-EAF7-409D-84B1-16820CD67543}" destId="{36D098E1-6056-4CED-8A35-C58F14DBB60C}" srcOrd="1" destOrd="0" parTransId="{EC5A5B7F-67A5-4752-9B7F-92CB8782CD5E}" sibTransId="{02D7E0DA-7517-4570-BD7B-E9E074C45D84}"/>
    <dgm:cxn modelId="{7B44F215-C633-4ED1-8D49-20D6A2CA0634}" type="presOf" srcId="{201FD9A8-84F4-47F2-A727-EFF728AB9F00}" destId="{996AC530-84C4-41B9-AE7B-2EFB30F84E48}" srcOrd="0" destOrd="0" presId="urn:microsoft.com/office/officeart/2018/5/layout/CenteredIconLabelDescriptionList"/>
    <dgm:cxn modelId="{000B3126-5D48-4007-8413-D7C3965592D3}" srcId="{201FD9A8-84F4-47F2-A727-EFF728AB9F00}" destId="{926018E0-EB97-40E6-B437-710D29341E48}" srcOrd="0" destOrd="0" parTransId="{352332CB-71BD-4E91-8D7E-FE78EEB9BFFA}" sibTransId="{10F4C195-E498-4230-BAB3-13A99F6A9306}"/>
    <dgm:cxn modelId="{0138803A-1103-4B38-99B6-384EE8782AFD}" srcId="{9C825397-78A6-4A64-8EF2-2270878D4158}" destId="{1BF3EF1C-FDCA-42E1-B4AE-5D990A3461E5}" srcOrd="0" destOrd="0" parTransId="{FF8720EA-4FBD-490A-8CB1-10B16952CB7D}" sibTransId="{AC78245A-0910-4350-A100-8802A39D9AEE}"/>
    <dgm:cxn modelId="{81F8793D-AE8A-4411-925E-27C54BB0BA69}" srcId="{36D098E1-6056-4CED-8A35-C58F14DBB60C}" destId="{0F23B7D5-F1B8-43CA-B840-1DB599D2BD22}" srcOrd="0" destOrd="0" parTransId="{445C9E1D-5251-44F3-9081-C224F696E737}" sibTransId="{5EE33F46-CC78-4EB5-AFBE-74B1DF606F48}"/>
    <dgm:cxn modelId="{CB068760-C2A6-427F-AFA7-171A220C393D}" srcId="{FEAB25FA-698C-4800-86C3-027CB91FCD97}" destId="{201FD9A8-84F4-47F2-A727-EFF728AB9F00}" srcOrd="0" destOrd="0" parTransId="{73277596-9904-40CD-BC8D-0843C4DED362}" sibTransId="{B531731F-255B-4F5A-8133-A815A77C679A}"/>
    <dgm:cxn modelId="{9B9F6575-DD7D-430F-AE04-2087169C36BC}" srcId="{976E5726-566A-4F0C-A2D8-E79756250C53}" destId="{19F5EC8A-416D-4147-BFE7-6773335BC27D}" srcOrd="0" destOrd="0" parTransId="{ACD7E0DF-83A0-4692-8A5B-DB9F1CA6F9CA}" sibTransId="{EA148C8E-16ED-4DBB-9BD2-FE20B2AC6AAB}"/>
    <dgm:cxn modelId="{E097448A-2CE5-457C-81DB-AAFD276F810F}" type="presOf" srcId="{1BF3EF1C-FDCA-42E1-B4AE-5D990A3461E5}" destId="{08C619A3-5D59-4908-B28E-29FA4AC3FF48}" srcOrd="0" destOrd="0" presId="urn:microsoft.com/office/officeart/2018/5/layout/CenteredIconLabelDescriptionList"/>
    <dgm:cxn modelId="{5F8F8893-47FF-4ED1-8195-67C2EDA87E6A}" type="presOf" srcId="{9C825397-78A6-4A64-8EF2-2270878D4158}" destId="{3E5CA7B2-4337-48D2-BCAE-1F74D53E7040}" srcOrd="0" destOrd="0" presId="urn:microsoft.com/office/officeart/2018/5/layout/CenteredIconLabelDescriptionList"/>
    <dgm:cxn modelId="{7EF91CB2-8E4B-4B29-A2AA-42DA62088C9B}" type="presOf" srcId="{976E5726-566A-4F0C-A2D8-E79756250C53}" destId="{FB1C5F30-B79B-40C2-8F8F-02DE98770A81}" srcOrd="0" destOrd="0" presId="urn:microsoft.com/office/officeart/2018/5/layout/CenteredIconLabelDescriptionList"/>
    <dgm:cxn modelId="{41E931BD-67EE-4A60-AC4A-D42FD290FE6B}" type="presOf" srcId="{FEAB25FA-698C-4800-86C3-027CB91FCD97}" destId="{25EB34AA-1CC3-462D-9BE2-62DF9B4FBFF5}" srcOrd="0" destOrd="0" presId="urn:microsoft.com/office/officeart/2018/5/layout/CenteredIconLabelDescriptionList"/>
    <dgm:cxn modelId="{50E688C2-B7F2-4EEA-8C04-F9E0E8CFBF90}" type="presOf" srcId="{EF489CFF-EAF7-409D-84B1-16820CD67543}" destId="{4AA701E1-A188-4A37-A6A5-8F3FDE8B127B}" srcOrd="0" destOrd="0" presId="urn:microsoft.com/office/officeart/2018/5/layout/CenteredIconLabelDescriptionList"/>
    <dgm:cxn modelId="{3C231FC6-4D10-4BE0-BD4B-1B5A1AD3A8E7}" type="presOf" srcId="{0F23B7D5-F1B8-43CA-B840-1DB599D2BD22}" destId="{649F5BDF-5F46-4BF8-9499-FDC64D6A7C0A}" srcOrd="0" destOrd="0" presId="urn:microsoft.com/office/officeart/2018/5/layout/CenteredIconLabelDescriptionList"/>
    <dgm:cxn modelId="{F23CA7CC-4649-4900-BDFA-611D08522EA9}" srcId="{EF489CFF-EAF7-409D-84B1-16820CD67543}" destId="{9C825397-78A6-4A64-8EF2-2270878D4158}" srcOrd="3" destOrd="0" parTransId="{4622C20E-B171-4B93-8489-B574DBB25864}" sibTransId="{0DF35B76-C968-40D5-9116-1F58E908E8F5}"/>
    <dgm:cxn modelId="{95DBB1CD-8A67-43BF-BBAD-76A6DEF11686}" srcId="{EF489CFF-EAF7-409D-84B1-16820CD67543}" destId="{FEAB25FA-698C-4800-86C3-027CB91FCD97}" srcOrd="0" destOrd="0" parTransId="{31A2D5B6-03DA-40CA-B949-CFD00AFB82B2}" sibTransId="{ADBD908B-DFC2-48AD-98A7-234B0217A6D0}"/>
    <dgm:cxn modelId="{42D4C3CD-5A29-404C-9451-69155467A458}" type="presOf" srcId="{19F5EC8A-416D-4147-BFE7-6773335BC27D}" destId="{BE9C70D2-2788-4529-9CAF-5A943A88E9D7}" srcOrd="0" destOrd="0" presId="urn:microsoft.com/office/officeart/2018/5/layout/CenteredIconLabelDescriptionList"/>
    <dgm:cxn modelId="{088E63CE-D7E6-45E8-AFCC-F4F2F0194928}" srcId="{EF489CFF-EAF7-409D-84B1-16820CD67543}" destId="{976E5726-566A-4F0C-A2D8-E79756250C53}" srcOrd="2" destOrd="0" parTransId="{12A6666A-E7FB-459F-A166-F259B1263D7D}" sibTransId="{7AE9F8E5-21CF-4D60-A463-7048EADA9E2A}"/>
    <dgm:cxn modelId="{AD3C16D9-8313-4EDF-A067-ED1EA3A04461}" type="presOf" srcId="{926018E0-EB97-40E6-B437-710D29341E48}" destId="{996AC530-84C4-41B9-AE7B-2EFB30F84E48}" srcOrd="0" destOrd="1" presId="urn:microsoft.com/office/officeart/2018/5/layout/CenteredIconLabelDescriptionList"/>
    <dgm:cxn modelId="{045AE6DE-4E0A-4972-8ADF-214AEAEF1955}" type="presOf" srcId="{36D098E1-6056-4CED-8A35-C58F14DBB60C}" destId="{A746B390-DBDF-424B-B01E-985F8A5B9C34}" srcOrd="0" destOrd="0" presId="urn:microsoft.com/office/officeart/2018/5/layout/CenteredIconLabelDescriptionList"/>
    <dgm:cxn modelId="{7D676167-EE34-45E4-817B-1FE772608DEB}" type="presParOf" srcId="{4AA701E1-A188-4A37-A6A5-8F3FDE8B127B}" destId="{5CBC63B0-F56D-4745-A5BD-4E61CA649D13}" srcOrd="0" destOrd="0" presId="urn:microsoft.com/office/officeart/2018/5/layout/CenteredIconLabelDescriptionList"/>
    <dgm:cxn modelId="{205AFC62-F231-4732-A51E-A7A1FC2871E2}" type="presParOf" srcId="{5CBC63B0-F56D-4745-A5BD-4E61CA649D13}" destId="{4DDC777A-C939-47F7-A1AA-397C1BD8F8EE}" srcOrd="0" destOrd="0" presId="urn:microsoft.com/office/officeart/2018/5/layout/CenteredIconLabelDescriptionList"/>
    <dgm:cxn modelId="{B09C375B-E325-4652-BC9D-DC887FE57EE5}" type="presParOf" srcId="{5CBC63B0-F56D-4745-A5BD-4E61CA649D13}" destId="{85AEB9E0-1B36-4537-B9E8-DD69F667B28D}" srcOrd="1" destOrd="0" presId="urn:microsoft.com/office/officeart/2018/5/layout/CenteredIconLabelDescriptionList"/>
    <dgm:cxn modelId="{F6633CB7-B64E-4C95-BED8-2A02123D713E}" type="presParOf" srcId="{5CBC63B0-F56D-4745-A5BD-4E61CA649D13}" destId="{25EB34AA-1CC3-462D-9BE2-62DF9B4FBFF5}" srcOrd="2" destOrd="0" presId="urn:microsoft.com/office/officeart/2018/5/layout/CenteredIconLabelDescriptionList"/>
    <dgm:cxn modelId="{A435A023-C1BB-4948-8CC1-5BDFB826430D}" type="presParOf" srcId="{5CBC63B0-F56D-4745-A5BD-4E61CA649D13}" destId="{9B7A6A46-7B39-4A31-82E4-66F2E6BDB455}" srcOrd="3" destOrd="0" presId="urn:microsoft.com/office/officeart/2018/5/layout/CenteredIconLabelDescriptionList"/>
    <dgm:cxn modelId="{3D7D55B2-7E70-42F2-BF12-D3B0E0495E08}" type="presParOf" srcId="{5CBC63B0-F56D-4745-A5BD-4E61CA649D13}" destId="{996AC530-84C4-41B9-AE7B-2EFB30F84E48}" srcOrd="4" destOrd="0" presId="urn:microsoft.com/office/officeart/2018/5/layout/CenteredIconLabelDescriptionList"/>
    <dgm:cxn modelId="{09F5571C-0439-4224-91FD-5690ACC9F817}" type="presParOf" srcId="{4AA701E1-A188-4A37-A6A5-8F3FDE8B127B}" destId="{FC38BFFD-AC69-4A1C-B79B-CF3D9BE6E406}" srcOrd="1" destOrd="0" presId="urn:microsoft.com/office/officeart/2018/5/layout/CenteredIconLabelDescriptionList"/>
    <dgm:cxn modelId="{06489EEE-C47D-405D-AE6C-B41BD3F2AD7E}" type="presParOf" srcId="{4AA701E1-A188-4A37-A6A5-8F3FDE8B127B}" destId="{039E8436-7842-44EC-B83B-0B2247FC651A}" srcOrd="2" destOrd="0" presId="urn:microsoft.com/office/officeart/2018/5/layout/CenteredIconLabelDescriptionList"/>
    <dgm:cxn modelId="{E8365955-FBFB-40E9-98BB-738AD778F474}" type="presParOf" srcId="{039E8436-7842-44EC-B83B-0B2247FC651A}" destId="{202C7451-FE68-4E2C-8CFC-34E28B7F6365}" srcOrd="0" destOrd="0" presId="urn:microsoft.com/office/officeart/2018/5/layout/CenteredIconLabelDescriptionList"/>
    <dgm:cxn modelId="{08C70122-E545-491D-88D9-7BEC676344E6}" type="presParOf" srcId="{039E8436-7842-44EC-B83B-0B2247FC651A}" destId="{C2E85984-3889-4BE3-A1DB-8DC0275AC3DB}" srcOrd="1" destOrd="0" presId="urn:microsoft.com/office/officeart/2018/5/layout/CenteredIconLabelDescriptionList"/>
    <dgm:cxn modelId="{4311ABAB-6979-44FB-9A94-68E0B085637F}" type="presParOf" srcId="{039E8436-7842-44EC-B83B-0B2247FC651A}" destId="{A746B390-DBDF-424B-B01E-985F8A5B9C34}" srcOrd="2" destOrd="0" presId="urn:microsoft.com/office/officeart/2018/5/layout/CenteredIconLabelDescriptionList"/>
    <dgm:cxn modelId="{E5313A1A-853B-497C-829B-5F8DD9D600FE}" type="presParOf" srcId="{039E8436-7842-44EC-B83B-0B2247FC651A}" destId="{4CA0989F-86A1-4697-ABE0-D68A1D252C98}" srcOrd="3" destOrd="0" presId="urn:microsoft.com/office/officeart/2018/5/layout/CenteredIconLabelDescriptionList"/>
    <dgm:cxn modelId="{79C125EC-C68B-4535-A802-683564D0A9F7}" type="presParOf" srcId="{039E8436-7842-44EC-B83B-0B2247FC651A}" destId="{649F5BDF-5F46-4BF8-9499-FDC64D6A7C0A}" srcOrd="4" destOrd="0" presId="urn:microsoft.com/office/officeart/2018/5/layout/CenteredIconLabelDescriptionList"/>
    <dgm:cxn modelId="{33133E8E-9673-46F3-8AFB-E0CD0E53A39C}" type="presParOf" srcId="{4AA701E1-A188-4A37-A6A5-8F3FDE8B127B}" destId="{CF46D422-612F-44ED-BD01-1188A9A99118}" srcOrd="3" destOrd="0" presId="urn:microsoft.com/office/officeart/2018/5/layout/CenteredIconLabelDescriptionList"/>
    <dgm:cxn modelId="{26AD7836-59AF-419D-9E38-37CDBF38FABB}" type="presParOf" srcId="{4AA701E1-A188-4A37-A6A5-8F3FDE8B127B}" destId="{FF8B0771-DAF2-4F08-9A41-553E82166D3D}" srcOrd="4" destOrd="0" presId="urn:microsoft.com/office/officeart/2018/5/layout/CenteredIconLabelDescriptionList"/>
    <dgm:cxn modelId="{54BFBAA6-1FCE-40FE-B946-B4E6BB249B0B}" type="presParOf" srcId="{FF8B0771-DAF2-4F08-9A41-553E82166D3D}" destId="{297711A8-1DA8-49E1-8FB9-AC898830E89C}" srcOrd="0" destOrd="0" presId="urn:microsoft.com/office/officeart/2018/5/layout/CenteredIconLabelDescriptionList"/>
    <dgm:cxn modelId="{6D6BB779-25D3-4331-B3C9-5A6257A1C173}" type="presParOf" srcId="{FF8B0771-DAF2-4F08-9A41-553E82166D3D}" destId="{9FA82954-4706-4460-BC59-A75D9C3A6349}" srcOrd="1" destOrd="0" presId="urn:microsoft.com/office/officeart/2018/5/layout/CenteredIconLabelDescriptionList"/>
    <dgm:cxn modelId="{EFF35224-3F77-403A-8399-6C960EBFC233}" type="presParOf" srcId="{FF8B0771-DAF2-4F08-9A41-553E82166D3D}" destId="{FB1C5F30-B79B-40C2-8F8F-02DE98770A81}" srcOrd="2" destOrd="0" presId="urn:microsoft.com/office/officeart/2018/5/layout/CenteredIconLabelDescriptionList"/>
    <dgm:cxn modelId="{3242DF1A-973B-445D-A756-0CD6DFA846AF}" type="presParOf" srcId="{FF8B0771-DAF2-4F08-9A41-553E82166D3D}" destId="{725E9653-FC40-49B9-A9FC-4652BBFBE880}" srcOrd="3" destOrd="0" presId="urn:microsoft.com/office/officeart/2018/5/layout/CenteredIconLabelDescriptionList"/>
    <dgm:cxn modelId="{E58CE6F2-978C-41A3-88FF-4E8704394CBA}" type="presParOf" srcId="{FF8B0771-DAF2-4F08-9A41-553E82166D3D}" destId="{BE9C70D2-2788-4529-9CAF-5A943A88E9D7}" srcOrd="4" destOrd="0" presId="urn:microsoft.com/office/officeart/2018/5/layout/CenteredIconLabelDescriptionList"/>
    <dgm:cxn modelId="{DB620D9F-A47B-44C7-81D6-7720122708DD}" type="presParOf" srcId="{4AA701E1-A188-4A37-A6A5-8F3FDE8B127B}" destId="{BC4F203D-9CD3-41A5-8A6A-E9A65D296288}" srcOrd="5" destOrd="0" presId="urn:microsoft.com/office/officeart/2018/5/layout/CenteredIconLabelDescriptionList"/>
    <dgm:cxn modelId="{A6F19A05-348E-404C-9E18-DAB05BF6210A}" type="presParOf" srcId="{4AA701E1-A188-4A37-A6A5-8F3FDE8B127B}" destId="{C677CEA9-7E35-4E08-BECE-B0AD6659B3E9}" srcOrd="6" destOrd="0" presId="urn:microsoft.com/office/officeart/2018/5/layout/CenteredIconLabelDescriptionList"/>
    <dgm:cxn modelId="{B60F418C-BE57-4267-A721-93E31904BED3}" type="presParOf" srcId="{C677CEA9-7E35-4E08-BECE-B0AD6659B3E9}" destId="{20843FDA-B1F0-4376-B00C-BFACD0E5B7F3}" srcOrd="0" destOrd="0" presId="urn:microsoft.com/office/officeart/2018/5/layout/CenteredIconLabelDescriptionList"/>
    <dgm:cxn modelId="{CEAEA6E0-DB15-4E4C-BC4B-C1C485108D53}" type="presParOf" srcId="{C677CEA9-7E35-4E08-BECE-B0AD6659B3E9}" destId="{4C20B6C4-649B-48C8-825E-F4F97BE5853D}" srcOrd="1" destOrd="0" presId="urn:microsoft.com/office/officeart/2018/5/layout/CenteredIconLabelDescriptionList"/>
    <dgm:cxn modelId="{BFFA18AA-1B54-4E39-9169-DA6975EDFA81}" type="presParOf" srcId="{C677CEA9-7E35-4E08-BECE-B0AD6659B3E9}" destId="{3E5CA7B2-4337-48D2-BCAE-1F74D53E7040}" srcOrd="2" destOrd="0" presId="urn:microsoft.com/office/officeart/2018/5/layout/CenteredIconLabelDescriptionList"/>
    <dgm:cxn modelId="{3DDF2EDF-92C0-495A-9C8D-C806A0F23A4A}" type="presParOf" srcId="{C677CEA9-7E35-4E08-BECE-B0AD6659B3E9}" destId="{E4CFEF5B-EAEF-4B9B-86B3-719EED545C69}" srcOrd="3" destOrd="0" presId="urn:microsoft.com/office/officeart/2018/5/layout/CenteredIconLabelDescriptionList"/>
    <dgm:cxn modelId="{EBAA896B-9023-47BD-A3B9-2ACCE5F64E53}" type="presParOf" srcId="{C677CEA9-7E35-4E08-BECE-B0AD6659B3E9}" destId="{08C619A3-5D59-4908-B28E-29FA4AC3FF48}"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BFCA4-7C0E-4B38-8462-28BB69F8B76E}"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F52CCD8-378B-40FC-88CE-55283575D0E7}">
      <dgm:prSet/>
      <dgm:spPr/>
      <dgm:t>
        <a:bodyPr/>
        <a:lstStyle/>
        <a:p>
          <a:r>
            <a:rPr lang="en-US"/>
            <a:t>SC40 Truancy Reports by Student</a:t>
          </a:r>
          <a:endParaRPr lang="en-US" dirty="0"/>
        </a:p>
      </dgm:t>
    </dgm:pt>
    <dgm:pt modelId="{5DFD9AC4-A039-4985-BE0B-A54C18ADD132}" type="parTrans" cxnId="{98AEC579-0FED-47EF-BB28-36F0ED5E2332}">
      <dgm:prSet/>
      <dgm:spPr/>
      <dgm:t>
        <a:bodyPr/>
        <a:lstStyle/>
        <a:p>
          <a:endParaRPr lang="en-US"/>
        </a:p>
      </dgm:t>
    </dgm:pt>
    <dgm:pt modelId="{8D0BC56F-1C22-424D-8E76-9FA2F50C9110}" type="sibTrans" cxnId="{98AEC579-0FED-47EF-BB28-36F0ED5E2332}">
      <dgm:prSet/>
      <dgm:spPr/>
      <dgm:t>
        <a:bodyPr/>
        <a:lstStyle/>
        <a:p>
          <a:endParaRPr lang="en-US"/>
        </a:p>
      </dgm:t>
    </dgm:pt>
    <dgm:pt modelId="{F25486F2-7452-4992-98EC-A357B6C957A6}">
      <dgm:prSet/>
      <dgm:spPr/>
      <dgm:t>
        <a:bodyPr/>
        <a:lstStyle/>
        <a:p>
          <a:r>
            <a:rPr lang="en-US"/>
            <a:t>SC41 Truancy School Detail Report</a:t>
          </a:r>
          <a:endParaRPr lang="en-US" dirty="0"/>
        </a:p>
      </dgm:t>
    </dgm:pt>
    <dgm:pt modelId="{A436298E-B2EB-4237-BBE5-CAEE3F995B52}" type="parTrans" cxnId="{A913CE86-252B-4716-AE0E-AA93B356FED0}">
      <dgm:prSet/>
      <dgm:spPr/>
      <dgm:t>
        <a:bodyPr/>
        <a:lstStyle/>
        <a:p>
          <a:endParaRPr lang="en-US"/>
        </a:p>
      </dgm:t>
    </dgm:pt>
    <dgm:pt modelId="{5B8C9D7E-1FD3-444B-AB48-192541317660}" type="sibTrans" cxnId="{A913CE86-252B-4716-AE0E-AA93B356FED0}">
      <dgm:prSet/>
      <dgm:spPr/>
      <dgm:t>
        <a:bodyPr/>
        <a:lstStyle/>
        <a:p>
          <a:endParaRPr lang="en-US"/>
        </a:p>
      </dgm:t>
    </dgm:pt>
    <dgm:pt modelId="{8BFEACC8-24A7-4DAF-A0FD-0A6993CBBFEA}" type="pres">
      <dgm:prSet presAssocID="{1A8BFCA4-7C0E-4B38-8462-28BB69F8B76E}" presName="linear" presStyleCnt="0">
        <dgm:presLayoutVars>
          <dgm:animLvl val="lvl"/>
          <dgm:resizeHandles val="exact"/>
        </dgm:presLayoutVars>
      </dgm:prSet>
      <dgm:spPr/>
    </dgm:pt>
    <dgm:pt modelId="{4099D9DB-A92D-4A60-AA49-EC3BB471A75A}" type="pres">
      <dgm:prSet presAssocID="{2F52CCD8-378B-40FC-88CE-55283575D0E7}" presName="parentText" presStyleLbl="node1" presStyleIdx="0" presStyleCnt="2">
        <dgm:presLayoutVars>
          <dgm:chMax val="0"/>
          <dgm:bulletEnabled val="1"/>
        </dgm:presLayoutVars>
      </dgm:prSet>
      <dgm:spPr/>
    </dgm:pt>
    <dgm:pt modelId="{2753774D-836A-4D5E-BEA6-D26C377D3ACD}" type="pres">
      <dgm:prSet presAssocID="{8D0BC56F-1C22-424D-8E76-9FA2F50C9110}" presName="spacer" presStyleCnt="0"/>
      <dgm:spPr/>
    </dgm:pt>
    <dgm:pt modelId="{C9B320D9-D638-446F-A151-7CFD46559590}" type="pres">
      <dgm:prSet presAssocID="{F25486F2-7452-4992-98EC-A357B6C957A6}" presName="parentText" presStyleLbl="node1" presStyleIdx="1" presStyleCnt="2">
        <dgm:presLayoutVars>
          <dgm:chMax val="0"/>
          <dgm:bulletEnabled val="1"/>
        </dgm:presLayoutVars>
      </dgm:prSet>
      <dgm:spPr/>
    </dgm:pt>
  </dgm:ptLst>
  <dgm:cxnLst>
    <dgm:cxn modelId="{23A6AF39-515E-462E-8504-36B4A720FCA4}" type="presOf" srcId="{F25486F2-7452-4992-98EC-A357B6C957A6}" destId="{C9B320D9-D638-446F-A151-7CFD46559590}" srcOrd="0" destOrd="0" presId="urn:microsoft.com/office/officeart/2005/8/layout/vList2"/>
    <dgm:cxn modelId="{98AEC579-0FED-47EF-BB28-36F0ED5E2332}" srcId="{1A8BFCA4-7C0E-4B38-8462-28BB69F8B76E}" destId="{2F52CCD8-378B-40FC-88CE-55283575D0E7}" srcOrd="0" destOrd="0" parTransId="{5DFD9AC4-A039-4985-BE0B-A54C18ADD132}" sibTransId="{8D0BC56F-1C22-424D-8E76-9FA2F50C9110}"/>
    <dgm:cxn modelId="{A913CE86-252B-4716-AE0E-AA93B356FED0}" srcId="{1A8BFCA4-7C0E-4B38-8462-28BB69F8B76E}" destId="{F25486F2-7452-4992-98EC-A357B6C957A6}" srcOrd="1" destOrd="0" parTransId="{A436298E-B2EB-4237-BBE5-CAEE3F995B52}" sibTransId="{5B8C9D7E-1FD3-444B-AB48-192541317660}"/>
    <dgm:cxn modelId="{424F77D6-CB74-4493-9954-26027B5EE4D4}" type="presOf" srcId="{2F52CCD8-378B-40FC-88CE-55283575D0E7}" destId="{4099D9DB-A92D-4A60-AA49-EC3BB471A75A}" srcOrd="0" destOrd="0" presId="urn:microsoft.com/office/officeart/2005/8/layout/vList2"/>
    <dgm:cxn modelId="{CD283DF3-DE62-407D-882D-8B67A07D75B0}" type="presOf" srcId="{1A8BFCA4-7C0E-4B38-8462-28BB69F8B76E}" destId="{8BFEACC8-24A7-4DAF-A0FD-0A6993CBBFEA}" srcOrd="0" destOrd="0" presId="urn:microsoft.com/office/officeart/2005/8/layout/vList2"/>
    <dgm:cxn modelId="{5951B1DB-29CA-43CD-9402-C08DAEBBB272}" type="presParOf" srcId="{8BFEACC8-24A7-4DAF-A0FD-0A6993CBBFEA}" destId="{4099D9DB-A92D-4A60-AA49-EC3BB471A75A}" srcOrd="0" destOrd="0" presId="urn:microsoft.com/office/officeart/2005/8/layout/vList2"/>
    <dgm:cxn modelId="{6A701B3A-B9B7-43C6-8AD8-BC118C280192}" type="presParOf" srcId="{8BFEACC8-24A7-4DAF-A0FD-0A6993CBBFEA}" destId="{2753774D-836A-4D5E-BEA6-D26C377D3ACD}" srcOrd="1" destOrd="0" presId="urn:microsoft.com/office/officeart/2005/8/layout/vList2"/>
    <dgm:cxn modelId="{FCDAAC7F-2F75-42F1-B160-50B6F76F814C}" type="presParOf" srcId="{8BFEACC8-24A7-4DAF-A0FD-0A6993CBBFEA}" destId="{C9B320D9-D638-446F-A151-7CFD4655959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CFFC5E-F6B8-435E-A544-A963554067C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6DAC180-0701-4339-A3AA-24758D87C110}">
      <dgm:prSet/>
      <dgm:spPr/>
      <dgm:t>
        <a:bodyPr/>
        <a:lstStyle/>
        <a:p>
          <a:r>
            <a:rPr lang="en-US" b="1"/>
            <a:t>A student is Chronically Absent when: </a:t>
          </a:r>
        </a:p>
        <a:p>
          <a:r>
            <a:rPr lang="en-US" b="1" u="sng"/>
            <a:t>Any</a:t>
          </a:r>
          <a:r>
            <a:rPr lang="en-US"/>
            <a:t> student in grades K-12 who misses 50 percent or more of the instructional day for </a:t>
          </a:r>
          <a:r>
            <a:rPr lang="en-US" b="1" u="sng"/>
            <a:t>any</a:t>
          </a:r>
          <a:r>
            <a:rPr lang="en-US"/>
            <a:t> reason for 10 percent (or more) of the enrollment period </a:t>
          </a:r>
          <a:endParaRPr lang="en-US" dirty="0"/>
        </a:p>
      </dgm:t>
    </dgm:pt>
    <dgm:pt modelId="{36511F50-BF44-48B2-89E0-C3D127AF6EE8}" type="parTrans" cxnId="{4FA8582C-E33D-48FF-8763-7DBCBCB8D286}">
      <dgm:prSet/>
      <dgm:spPr/>
      <dgm:t>
        <a:bodyPr/>
        <a:lstStyle/>
        <a:p>
          <a:endParaRPr lang="en-US"/>
        </a:p>
      </dgm:t>
    </dgm:pt>
    <dgm:pt modelId="{CDCC9C89-5A92-408E-8384-B7E59EBC6038}" type="sibTrans" cxnId="{4FA8582C-E33D-48FF-8763-7DBCBCB8D286}">
      <dgm:prSet/>
      <dgm:spPr/>
      <dgm:t>
        <a:bodyPr/>
        <a:lstStyle/>
        <a:p>
          <a:endParaRPr lang="en-US"/>
        </a:p>
      </dgm:t>
    </dgm:pt>
    <dgm:pt modelId="{40CB6604-641A-4C09-8A23-7FFC558ED4BF}">
      <dgm:prSet/>
      <dgm:spPr/>
      <dgm:t>
        <a:bodyPr/>
        <a:lstStyle/>
        <a:p>
          <a:r>
            <a:rPr lang="en-US" b="1"/>
            <a:t>A student is Absent when:</a:t>
          </a:r>
        </a:p>
        <a:p>
          <a:r>
            <a:rPr lang="en-US"/>
            <a:t>He/she is not physically on school grounds and is not participating in instruction or instruction-related activities at an approved off-grounds location for the school day</a:t>
          </a:r>
          <a:endParaRPr lang="en-US" dirty="0"/>
        </a:p>
      </dgm:t>
    </dgm:pt>
    <dgm:pt modelId="{25C3B2B2-820E-4AA9-A05C-BC43B998D590}" type="parTrans" cxnId="{749D1A14-19B3-4634-B7B5-FC60B3EDF7C6}">
      <dgm:prSet/>
      <dgm:spPr/>
      <dgm:t>
        <a:bodyPr/>
        <a:lstStyle/>
        <a:p>
          <a:endParaRPr lang="en-US"/>
        </a:p>
      </dgm:t>
    </dgm:pt>
    <dgm:pt modelId="{E184196A-48AC-4969-8ED8-E641D4E9C26A}" type="sibTrans" cxnId="{749D1A14-19B3-4634-B7B5-FC60B3EDF7C6}">
      <dgm:prSet/>
      <dgm:spPr/>
      <dgm:t>
        <a:bodyPr/>
        <a:lstStyle/>
        <a:p>
          <a:endParaRPr lang="en-US"/>
        </a:p>
      </dgm:t>
    </dgm:pt>
    <dgm:pt modelId="{8F3D2203-B011-483B-A7CB-21809EDF48D3}" type="pres">
      <dgm:prSet presAssocID="{C9CFFC5E-F6B8-435E-A544-A963554067C9}" presName="linear" presStyleCnt="0">
        <dgm:presLayoutVars>
          <dgm:animLvl val="lvl"/>
          <dgm:resizeHandles val="exact"/>
        </dgm:presLayoutVars>
      </dgm:prSet>
      <dgm:spPr/>
    </dgm:pt>
    <dgm:pt modelId="{3C9184FF-04EE-4DCB-A23E-58057326C4A1}" type="pres">
      <dgm:prSet presAssocID="{86DAC180-0701-4339-A3AA-24758D87C110}" presName="parentText" presStyleLbl="node1" presStyleIdx="0" presStyleCnt="2">
        <dgm:presLayoutVars>
          <dgm:chMax val="0"/>
          <dgm:bulletEnabled val="1"/>
        </dgm:presLayoutVars>
      </dgm:prSet>
      <dgm:spPr/>
    </dgm:pt>
    <dgm:pt modelId="{418FF40E-423B-480B-8A87-45BC8F7C0C26}" type="pres">
      <dgm:prSet presAssocID="{CDCC9C89-5A92-408E-8384-B7E59EBC6038}" presName="spacer" presStyleCnt="0"/>
      <dgm:spPr/>
    </dgm:pt>
    <dgm:pt modelId="{AFB0F598-2668-4FE2-8D3B-DF9D084A92CD}" type="pres">
      <dgm:prSet presAssocID="{40CB6604-641A-4C09-8A23-7FFC558ED4BF}" presName="parentText" presStyleLbl="node1" presStyleIdx="1" presStyleCnt="2">
        <dgm:presLayoutVars>
          <dgm:chMax val="0"/>
          <dgm:bulletEnabled val="1"/>
        </dgm:presLayoutVars>
      </dgm:prSet>
      <dgm:spPr/>
    </dgm:pt>
  </dgm:ptLst>
  <dgm:cxnLst>
    <dgm:cxn modelId="{749D1A14-19B3-4634-B7B5-FC60B3EDF7C6}" srcId="{C9CFFC5E-F6B8-435E-A544-A963554067C9}" destId="{40CB6604-641A-4C09-8A23-7FFC558ED4BF}" srcOrd="1" destOrd="0" parTransId="{25C3B2B2-820E-4AA9-A05C-BC43B998D590}" sibTransId="{E184196A-48AC-4969-8ED8-E641D4E9C26A}"/>
    <dgm:cxn modelId="{4FA8582C-E33D-48FF-8763-7DBCBCB8D286}" srcId="{C9CFFC5E-F6B8-435E-A544-A963554067C9}" destId="{86DAC180-0701-4339-A3AA-24758D87C110}" srcOrd="0" destOrd="0" parTransId="{36511F50-BF44-48B2-89E0-C3D127AF6EE8}" sibTransId="{CDCC9C89-5A92-408E-8384-B7E59EBC6038}"/>
    <dgm:cxn modelId="{A1D73373-FB60-4547-968F-2C4B0540DA56}" type="presOf" srcId="{C9CFFC5E-F6B8-435E-A544-A963554067C9}" destId="{8F3D2203-B011-483B-A7CB-21809EDF48D3}" srcOrd="0" destOrd="0" presId="urn:microsoft.com/office/officeart/2005/8/layout/vList2"/>
    <dgm:cxn modelId="{1507F59B-9638-450B-A474-6297E8625FF6}" type="presOf" srcId="{86DAC180-0701-4339-A3AA-24758D87C110}" destId="{3C9184FF-04EE-4DCB-A23E-58057326C4A1}" srcOrd="0" destOrd="0" presId="urn:microsoft.com/office/officeart/2005/8/layout/vList2"/>
    <dgm:cxn modelId="{106ED6B4-97A5-4442-893F-32ACC54D8C0A}" type="presOf" srcId="{40CB6604-641A-4C09-8A23-7FFC558ED4BF}" destId="{AFB0F598-2668-4FE2-8D3B-DF9D084A92CD}" srcOrd="0" destOrd="0" presId="urn:microsoft.com/office/officeart/2005/8/layout/vList2"/>
    <dgm:cxn modelId="{B53A70E4-ECE9-41F7-A4AF-C46CE6E6E678}" type="presParOf" srcId="{8F3D2203-B011-483B-A7CB-21809EDF48D3}" destId="{3C9184FF-04EE-4DCB-A23E-58057326C4A1}" srcOrd="0" destOrd="0" presId="urn:microsoft.com/office/officeart/2005/8/layout/vList2"/>
    <dgm:cxn modelId="{54FE3990-05B9-4F78-BBD2-1916FC383525}" type="presParOf" srcId="{8F3D2203-B011-483B-A7CB-21809EDF48D3}" destId="{418FF40E-423B-480B-8A87-45BC8F7C0C26}" srcOrd="1" destOrd="0" presId="urn:microsoft.com/office/officeart/2005/8/layout/vList2"/>
    <dgm:cxn modelId="{8B36D8DC-5365-44BA-99B0-F5911243877B}" type="presParOf" srcId="{8F3D2203-B011-483B-A7CB-21809EDF48D3}" destId="{AFB0F598-2668-4FE2-8D3B-DF9D084A92C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A7CC9-20CB-4DFD-9A50-901C0315372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D5679F9-939D-425B-B2EC-417E2359AC0C}">
      <dgm:prSet/>
      <dgm:spPr/>
      <dgm:t>
        <a:bodyPr/>
        <a:lstStyle/>
        <a:p>
          <a:r>
            <a:rPr lang="en-US"/>
            <a:t>The 10 percent is based on the individual student’s enrollment.</a:t>
          </a:r>
        </a:p>
      </dgm:t>
    </dgm:pt>
    <dgm:pt modelId="{2A1EBF4A-FBDC-42CA-A93A-D579369C0D78}" type="parTrans" cxnId="{F3F0A544-848F-4320-A66C-4D1D477BA4EF}">
      <dgm:prSet/>
      <dgm:spPr/>
      <dgm:t>
        <a:bodyPr/>
        <a:lstStyle/>
        <a:p>
          <a:endParaRPr lang="en-US"/>
        </a:p>
      </dgm:t>
    </dgm:pt>
    <dgm:pt modelId="{5A746B48-E7B4-4FB6-A5B5-C9AB5A3C1D67}" type="sibTrans" cxnId="{F3F0A544-848F-4320-A66C-4D1D477BA4EF}">
      <dgm:prSet/>
      <dgm:spPr/>
      <dgm:t>
        <a:bodyPr/>
        <a:lstStyle/>
        <a:p>
          <a:endParaRPr lang="en-US"/>
        </a:p>
      </dgm:t>
    </dgm:pt>
    <dgm:pt modelId="{3B41D953-312C-4736-AEC7-C1CC1B6B54AB}">
      <dgm:prSet/>
      <dgm:spPr/>
      <dgm:t>
        <a:bodyPr/>
        <a:lstStyle/>
        <a:p>
          <a:r>
            <a:rPr lang="en-US"/>
            <a:t>Calculation:</a:t>
          </a:r>
          <a:br>
            <a:rPr lang="en-US"/>
          </a:br>
          <a:r>
            <a:rPr lang="en-US"/>
            <a:t>Total Days Absent </a:t>
          </a:r>
          <a:r>
            <a:rPr lang="en-US" b="1"/>
            <a:t>÷</a:t>
          </a:r>
          <a:r>
            <a:rPr lang="en-US"/>
            <a:t> Current Membership days </a:t>
          </a:r>
          <a:r>
            <a:rPr lang="en-US" b="1"/>
            <a:t>×</a:t>
          </a:r>
          <a:r>
            <a:rPr lang="en-US"/>
            <a:t> 100 = Absent Percentage </a:t>
          </a:r>
        </a:p>
      </dgm:t>
    </dgm:pt>
    <dgm:pt modelId="{F2E79027-C22C-4C83-B9EA-0F701376F972}" type="parTrans" cxnId="{F9A4D77A-D7A6-437C-8A0D-371ECEF5C113}">
      <dgm:prSet/>
      <dgm:spPr/>
      <dgm:t>
        <a:bodyPr/>
        <a:lstStyle/>
        <a:p>
          <a:endParaRPr lang="en-US"/>
        </a:p>
      </dgm:t>
    </dgm:pt>
    <dgm:pt modelId="{076114C2-778F-4B23-8612-77B746BD2EC6}" type="sibTrans" cxnId="{F9A4D77A-D7A6-437C-8A0D-371ECEF5C113}">
      <dgm:prSet/>
      <dgm:spPr/>
      <dgm:t>
        <a:bodyPr/>
        <a:lstStyle/>
        <a:p>
          <a:endParaRPr lang="en-US"/>
        </a:p>
      </dgm:t>
    </dgm:pt>
    <dgm:pt modelId="{DB12DDAF-9533-4DA2-B0E3-9387093E515F}">
      <dgm:prSet/>
      <dgm:spPr/>
      <dgm:t>
        <a:bodyPr/>
        <a:lstStyle/>
        <a:p>
          <a:r>
            <a:rPr lang="en-US"/>
            <a:t>4 days absent </a:t>
          </a:r>
          <a:r>
            <a:rPr lang="en-US" b="1"/>
            <a:t>÷ </a:t>
          </a:r>
          <a:r>
            <a:rPr lang="en-US"/>
            <a:t>37 days enrolled </a:t>
          </a:r>
          <a:r>
            <a:rPr lang="en-US" b="1"/>
            <a:t>× </a:t>
          </a:r>
          <a:r>
            <a:rPr lang="en-US"/>
            <a:t>100 = 10.81%	 Chronically Absent</a:t>
          </a:r>
        </a:p>
      </dgm:t>
    </dgm:pt>
    <dgm:pt modelId="{32BBEB8D-2BEE-46BF-9843-5B8560CEE61A}" type="parTrans" cxnId="{C12E1303-DE6B-45F0-AF03-76DE43FA2E92}">
      <dgm:prSet/>
      <dgm:spPr/>
      <dgm:t>
        <a:bodyPr/>
        <a:lstStyle/>
        <a:p>
          <a:endParaRPr lang="en-US"/>
        </a:p>
      </dgm:t>
    </dgm:pt>
    <dgm:pt modelId="{5ACD1518-ADCF-4ECA-A572-3B725E009819}" type="sibTrans" cxnId="{C12E1303-DE6B-45F0-AF03-76DE43FA2E92}">
      <dgm:prSet/>
      <dgm:spPr/>
      <dgm:t>
        <a:bodyPr/>
        <a:lstStyle/>
        <a:p>
          <a:endParaRPr lang="en-US"/>
        </a:p>
      </dgm:t>
    </dgm:pt>
    <dgm:pt modelId="{37B079A7-9A1F-4D68-B27E-567AEEB72826}">
      <dgm:prSet/>
      <dgm:spPr/>
      <dgm:t>
        <a:bodyPr/>
        <a:lstStyle/>
        <a:p>
          <a:r>
            <a:rPr lang="en-US"/>
            <a:t>4 days absent </a:t>
          </a:r>
          <a:r>
            <a:rPr lang="en-US" b="1"/>
            <a:t>÷ </a:t>
          </a:r>
          <a:r>
            <a:rPr lang="en-US"/>
            <a:t>41 days enrolled </a:t>
          </a:r>
          <a:r>
            <a:rPr lang="en-US" b="1"/>
            <a:t>× </a:t>
          </a:r>
          <a:r>
            <a:rPr lang="en-US"/>
            <a:t>100 = 9.76%        Not Chronically Absent                 </a:t>
          </a:r>
        </a:p>
      </dgm:t>
    </dgm:pt>
    <dgm:pt modelId="{94D03D51-939B-450A-8579-5ADE3001C5E5}" type="parTrans" cxnId="{601795A2-9ABE-484E-9FF2-84D587E2D6BC}">
      <dgm:prSet/>
      <dgm:spPr/>
      <dgm:t>
        <a:bodyPr/>
        <a:lstStyle/>
        <a:p>
          <a:endParaRPr lang="en-US"/>
        </a:p>
      </dgm:t>
    </dgm:pt>
    <dgm:pt modelId="{CE5CC2D8-8444-4D87-B0BA-103B629F57AA}" type="sibTrans" cxnId="{601795A2-9ABE-484E-9FF2-84D587E2D6BC}">
      <dgm:prSet/>
      <dgm:spPr/>
      <dgm:t>
        <a:bodyPr/>
        <a:lstStyle/>
        <a:p>
          <a:endParaRPr lang="en-US"/>
        </a:p>
      </dgm:t>
    </dgm:pt>
    <dgm:pt modelId="{52DDEF80-A550-43E5-AA66-9226FB442C91}">
      <dgm:prSet/>
      <dgm:spPr/>
      <dgm:t>
        <a:bodyPr/>
        <a:lstStyle/>
        <a:p>
          <a:r>
            <a:rPr lang="en-US"/>
            <a:t>21 days absent </a:t>
          </a:r>
          <a:r>
            <a:rPr lang="en-US" b="1"/>
            <a:t>÷ </a:t>
          </a:r>
          <a:r>
            <a:rPr lang="en-US"/>
            <a:t>180 days enrolled </a:t>
          </a:r>
          <a:r>
            <a:rPr lang="en-US" b="1"/>
            <a:t>× </a:t>
          </a:r>
          <a:r>
            <a:rPr lang="en-US"/>
            <a:t>100 = 11.66%	 Chronically Absent</a:t>
          </a:r>
        </a:p>
      </dgm:t>
    </dgm:pt>
    <dgm:pt modelId="{2874621F-AF73-4F34-A93A-DFC3A62D61C9}" type="parTrans" cxnId="{EFD7FFD5-64DB-46E5-BFEA-60BA8F3759B7}">
      <dgm:prSet/>
      <dgm:spPr/>
      <dgm:t>
        <a:bodyPr/>
        <a:lstStyle/>
        <a:p>
          <a:endParaRPr lang="en-US"/>
        </a:p>
      </dgm:t>
    </dgm:pt>
    <dgm:pt modelId="{396D837A-997D-425C-B6C7-0565F6B2CD69}" type="sibTrans" cxnId="{EFD7FFD5-64DB-46E5-BFEA-60BA8F3759B7}">
      <dgm:prSet/>
      <dgm:spPr/>
      <dgm:t>
        <a:bodyPr/>
        <a:lstStyle/>
        <a:p>
          <a:endParaRPr lang="en-US"/>
        </a:p>
      </dgm:t>
    </dgm:pt>
    <dgm:pt modelId="{CFAFF1ED-DC6F-44F5-B5D6-DF6762F6F55A}" type="pres">
      <dgm:prSet presAssocID="{DACA7CC9-20CB-4DFD-9A50-901C0315372B}" presName="linear" presStyleCnt="0">
        <dgm:presLayoutVars>
          <dgm:animLvl val="lvl"/>
          <dgm:resizeHandles val="exact"/>
        </dgm:presLayoutVars>
      </dgm:prSet>
      <dgm:spPr/>
    </dgm:pt>
    <dgm:pt modelId="{7E15BFCE-6D55-45C1-80C9-A840FDE1ECA9}" type="pres">
      <dgm:prSet presAssocID="{BD5679F9-939D-425B-B2EC-417E2359AC0C}" presName="parentText" presStyleLbl="node1" presStyleIdx="0" presStyleCnt="5" custLinFactNeighborY="-27226">
        <dgm:presLayoutVars>
          <dgm:chMax val="0"/>
          <dgm:bulletEnabled val="1"/>
        </dgm:presLayoutVars>
      </dgm:prSet>
      <dgm:spPr/>
    </dgm:pt>
    <dgm:pt modelId="{9EE37FB1-DC86-46F2-89CA-3F461CF41990}" type="pres">
      <dgm:prSet presAssocID="{5A746B48-E7B4-4FB6-A5B5-C9AB5A3C1D67}" presName="spacer" presStyleCnt="0"/>
      <dgm:spPr/>
    </dgm:pt>
    <dgm:pt modelId="{2CFBE1CE-716C-417A-9952-C93224522582}" type="pres">
      <dgm:prSet presAssocID="{3B41D953-312C-4736-AEC7-C1CC1B6B54AB}" presName="parentText" presStyleLbl="node1" presStyleIdx="1" presStyleCnt="5">
        <dgm:presLayoutVars>
          <dgm:chMax val="0"/>
          <dgm:bulletEnabled val="1"/>
        </dgm:presLayoutVars>
      </dgm:prSet>
      <dgm:spPr/>
    </dgm:pt>
    <dgm:pt modelId="{06B0B8A8-A2B5-419F-9B6E-29B26AB43F62}" type="pres">
      <dgm:prSet presAssocID="{076114C2-778F-4B23-8612-77B746BD2EC6}" presName="spacer" presStyleCnt="0"/>
      <dgm:spPr/>
    </dgm:pt>
    <dgm:pt modelId="{968273B3-38BC-4EA6-B447-9063E4FE8BA1}" type="pres">
      <dgm:prSet presAssocID="{DB12DDAF-9533-4DA2-B0E3-9387093E515F}" presName="parentText" presStyleLbl="node1" presStyleIdx="2" presStyleCnt="5">
        <dgm:presLayoutVars>
          <dgm:chMax val="0"/>
          <dgm:bulletEnabled val="1"/>
        </dgm:presLayoutVars>
      </dgm:prSet>
      <dgm:spPr/>
    </dgm:pt>
    <dgm:pt modelId="{6D733E84-543C-4BDC-9C83-5E43C1D71575}" type="pres">
      <dgm:prSet presAssocID="{5ACD1518-ADCF-4ECA-A572-3B725E009819}" presName="spacer" presStyleCnt="0"/>
      <dgm:spPr/>
    </dgm:pt>
    <dgm:pt modelId="{D6C38D92-3308-44A4-AAE6-7DF952F51ED2}" type="pres">
      <dgm:prSet presAssocID="{37B079A7-9A1F-4D68-B27E-567AEEB72826}" presName="parentText" presStyleLbl="node1" presStyleIdx="3" presStyleCnt="5">
        <dgm:presLayoutVars>
          <dgm:chMax val="0"/>
          <dgm:bulletEnabled val="1"/>
        </dgm:presLayoutVars>
      </dgm:prSet>
      <dgm:spPr/>
    </dgm:pt>
    <dgm:pt modelId="{C6CE10BE-6DE9-4EDC-A43E-00E5D403FC0D}" type="pres">
      <dgm:prSet presAssocID="{CE5CC2D8-8444-4D87-B0BA-103B629F57AA}" presName="spacer" presStyleCnt="0"/>
      <dgm:spPr/>
    </dgm:pt>
    <dgm:pt modelId="{7D2A6DF3-25D2-4283-88C4-4D63D84EEBAF}" type="pres">
      <dgm:prSet presAssocID="{52DDEF80-A550-43E5-AA66-9226FB442C91}" presName="parentText" presStyleLbl="node1" presStyleIdx="4" presStyleCnt="5">
        <dgm:presLayoutVars>
          <dgm:chMax val="0"/>
          <dgm:bulletEnabled val="1"/>
        </dgm:presLayoutVars>
      </dgm:prSet>
      <dgm:spPr/>
    </dgm:pt>
  </dgm:ptLst>
  <dgm:cxnLst>
    <dgm:cxn modelId="{C12E1303-DE6B-45F0-AF03-76DE43FA2E92}" srcId="{DACA7CC9-20CB-4DFD-9A50-901C0315372B}" destId="{DB12DDAF-9533-4DA2-B0E3-9387093E515F}" srcOrd="2" destOrd="0" parTransId="{32BBEB8D-2BEE-46BF-9843-5B8560CEE61A}" sibTransId="{5ACD1518-ADCF-4ECA-A572-3B725E009819}"/>
    <dgm:cxn modelId="{7B29181C-FF12-45F8-B6B7-B50E2F5FF20F}" type="presOf" srcId="{BD5679F9-939D-425B-B2EC-417E2359AC0C}" destId="{7E15BFCE-6D55-45C1-80C9-A840FDE1ECA9}" srcOrd="0" destOrd="0" presId="urn:microsoft.com/office/officeart/2005/8/layout/vList2"/>
    <dgm:cxn modelId="{A0DD2130-DBAE-4BD0-913D-D1647EB9719A}" type="presOf" srcId="{52DDEF80-A550-43E5-AA66-9226FB442C91}" destId="{7D2A6DF3-25D2-4283-88C4-4D63D84EEBAF}" srcOrd="0" destOrd="0" presId="urn:microsoft.com/office/officeart/2005/8/layout/vList2"/>
    <dgm:cxn modelId="{F3F0A544-848F-4320-A66C-4D1D477BA4EF}" srcId="{DACA7CC9-20CB-4DFD-9A50-901C0315372B}" destId="{BD5679F9-939D-425B-B2EC-417E2359AC0C}" srcOrd="0" destOrd="0" parTransId="{2A1EBF4A-FBDC-42CA-A93A-D579369C0D78}" sibTransId="{5A746B48-E7B4-4FB6-A5B5-C9AB5A3C1D67}"/>
    <dgm:cxn modelId="{47F8D049-7EC9-48C7-A58E-F6A834A499AD}" type="presOf" srcId="{DACA7CC9-20CB-4DFD-9A50-901C0315372B}" destId="{CFAFF1ED-DC6F-44F5-B5D6-DF6762F6F55A}" srcOrd="0" destOrd="0" presId="urn:microsoft.com/office/officeart/2005/8/layout/vList2"/>
    <dgm:cxn modelId="{F9A4D77A-D7A6-437C-8A0D-371ECEF5C113}" srcId="{DACA7CC9-20CB-4DFD-9A50-901C0315372B}" destId="{3B41D953-312C-4736-AEC7-C1CC1B6B54AB}" srcOrd="1" destOrd="0" parTransId="{F2E79027-C22C-4C83-B9EA-0F701376F972}" sibTransId="{076114C2-778F-4B23-8612-77B746BD2EC6}"/>
    <dgm:cxn modelId="{F7A4307C-5EA5-4925-A9B6-10D746B2CC8B}" type="presOf" srcId="{DB12DDAF-9533-4DA2-B0E3-9387093E515F}" destId="{968273B3-38BC-4EA6-B447-9063E4FE8BA1}" srcOrd="0" destOrd="0" presId="urn:microsoft.com/office/officeart/2005/8/layout/vList2"/>
    <dgm:cxn modelId="{601795A2-9ABE-484E-9FF2-84D587E2D6BC}" srcId="{DACA7CC9-20CB-4DFD-9A50-901C0315372B}" destId="{37B079A7-9A1F-4D68-B27E-567AEEB72826}" srcOrd="3" destOrd="0" parTransId="{94D03D51-939B-450A-8579-5ADE3001C5E5}" sibTransId="{CE5CC2D8-8444-4D87-B0BA-103B629F57AA}"/>
    <dgm:cxn modelId="{56FEDBA6-9CF8-47EC-B745-50F27EB47D9B}" type="presOf" srcId="{37B079A7-9A1F-4D68-B27E-567AEEB72826}" destId="{D6C38D92-3308-44A4-AAE6-7DF952F51ED2}" srcOrd="0" destOrd="0" presId="urn:microsoft.com/office/officeart/2005/8/layout/vList2"/>
    <dgm:cxn modelId="{CC561CCE-9A8D-4A48-955D-BE96D83D14A3}" type="presOf" srcId="{3B41D953-312C-4736-AEC7-C1CC1B6B54AB}" destId="{2CFBE1CE-716C-417A-9952-C93224522582}" srcOrd="0" destOrd="0" presId="urn:microsoft.com/office/officeart/2005/8/layout/vList2"/>
    <dgm:cxn modelId="{EFD7FFD5-64DB-46E5-BFEA-60BA8F3759B7}" srcId="{DACA7CC9-20CB-4DFD-9A50-901C0315372B}" destId="{52DDEF80-A550-43E5-AA66-9226FB442C91}" srcOrd="4" destOrd="0" parTransId="{2874621F-AF73-4F34-A93A-DFC3A62D61C9}" sibTransId="{396D837A-997D-425C-B6C7-0565F6B2CD69}"/>
    <dgm:cxn modelId="{5C81ADEE-9CEB-4973-8318-4F823311DE93}" type="presParOf" srcId="{CFAFF1ED-DC6F-44F5-B5D6-DF6762F6F55A}" destId="{7E15BFCE-6D55-45C1-80C9-A840FDE1ECA9}" srcOrd="0" destOrd="0" presId="urn:microsoft.com/office/officeart/2005/8/layout/vList2"/>
    <dgm:cxn modelId="{FBA2E97D-2F22-44C0-BAF2-808FA0CC9927}" type="presParOf" srcId="{CFAFF1ED-DC6F-44F5-B5D6-DF6762F6F55A}" destId="{9EE37FB1-DC86-46F2-89CA-3F461CF41990}" srcOrd="1" destOrd="0" presId="urn:microsoft.com/office/officeart/2005/8/layout/vList2"/>
    <dgm:cxn modelId="{D86C998F-20D6-47A7-8BBA-815371F0EF63}" type="presParOf" srcId="{CFAFF1ED-DC6F-44F5-B5D6-DF6762F6F55A}" destId="{2CFBE1CE-716C-417A-9952-C93224522582}" srcOrd="2" destOrd="0" presId="urn:microsoft.com/office/officeart/2005/8/layout/vList2"/>
    <dgm:cxn modelId="{9FEFEA3A-3CCC-4015-95AA-696B20D6493A}" type="presParOf" srcId="{CFAFF1ED-DC6F-44F5-B5D6-DF6762F6F55A}" destId="{06B0B8A8-A2B5-419F-9B6E-29B26AB43F62}" srcOrd="3" destOrd="0" presId="urn:microsoft.com/office/officeart/2005/8/layout/vList2"/>
    <dgm:cxn modelId="{AB65E593-051B-4BB3-825A-32203EEDED8C}" type="presParOf" srcId="{CFAFF1ED-DC6F-44F5-B5D6-DF6762F6F55A}" destId="{968273B3-38BC-4EA6-B447-9063E4FE8BA1}" srcOrd="4" destOrd="0" presId="urn:microsoft.com/office/officeart/2005/8/layout/vList2"/>
    <dgm:cxn modelId="{08466161-EE6B-4B7B-9C01-43799F17DA51}" type="presParOf" srcId="{CFAFF1ED-DC6F-44F5-B5D6-DF6762F6F55A}" destId="{6D733E84-543C-4BDC-9C83-5E43C1D71575}" srcOrd="5" destOrd="0" presId="urn:microsoft.com/office/officeart/2005/8/layout/vList2"/>
    <dgm:cxn modelId="{F5B811CA-3F10-443C-AF44-3ABC9D94D97E}" type="presParOf" srcId="{CFAFF1ED-DC6F-44F5-B5D6-DF6762F6F55A}" destId="{D6C38D92-3308-44A4-AAE6-7DF952F51ED2}" srcOrd="6" destOrd="0" presId="urn:microsoft.com/office/officeart/2005/8/layout/vList2"/>
    <dgm:cxn modelId="{31FC8631-AC24-4B8A-B7FD-C56128BE3F25}" type="presParOf" srcId="{CFAFF1ED-DC6F-44F5-B5D6-DF6762F6F55A}" destId="{C6CE10BE-6DE9-4EDC-A43E-00E5D403FC0D}" srcOrd="7" destOrd="0" presId="urn:microsoft.com/office/officeart/2005/8/layout/vList2"/>
    <dgm:cxn modelId="{EADC9EFF-628A-4E26-9906-416833F3E748}" type="presParOf" srcId="{CFAFF1ED-DC6F-44F5-B5D6-DF6762F6F55A}" destId="{7D2A6DF3-25D2-4283-88C4-4D63D84EEBA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1BF23A-2707-4CBE-962C-881AB0CCD56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559C850-432A-4A01-90D0-39A972840E73}">
      <dgm:prSet/>
      <dgm:spPr/>
      <dgm:t>
        <a:bodyPr/>
        <a:lstStyle/>
        <a:p>
          <a:r>
            <a:rPr lang="en-US" b="0" i="0" baseline="0"/>
            <a:t>The Chronic Absenteeism School Report displays the total number of absences per student broken down by attendance code category.</a:t>
          </a:r>
          <a:endParaRPr lang="en-US"/>
        </a:p>
      </dgm:t>
    </dgm:pt>
    <dgm:pt modelId="{CCC26CDC-2880-4BAF-AF6F-81999D63E9E8}" type="parTrans" cxnId="{C6CF1360-F494-4D40-8D9C-99681AFB1D92}">
      <dgm:prSet/>
      <dgm:spPr/>
      <dgm:t>
        <a:bodyPr/>
        <a:lstStyle/>
        <a:p>
          <a:endParaRPr lang="en-US"/>
        </a:p>
      </dgm:t>
    </dgm:pt>
    <dgm:pt modelId="{D6011882-08F5-4409-8656-75BB7D2E5B54}" type="sibTrans" cxnId="{C6CF1360-F494-4D40-8D9C-99681AFB1D92}">
      <dgm:prSet/>
      <dgm:spPr/>
      <dgm:t>
        <a:bodyPr/>
        <a:lstStyle/>
        <a:p>
          <a:endParaRPr lang="en-US"/>
        </a:p>
      </dgm:t>
    </dgm:pt>
    <dgm:pt modelId="{66328FCF-0EF1-425B-A267-6A7854186AA7}">
      <dgm:prSet/>
      <dgm:spPr/>
      <dgm:t>
        <a:bodyPr/>
        <a:lstStyle/>
        <a:p>
          <a:r>
            <a:rPr lang="en-US" b="0" i="0" baseline="0"/>
            <a:t>The student’s name, student number, membership days, absence categories, total number of absences and absence percentage will be listed on the report.  </a:t>
          </a:r>
          <a:endParaRPr lang="en-US"/>
        </a:p>
      </dgm:t>
    </dgm:pt>
    <dgm:pt modelId="{FD3CEB89-F2C8-47E0-BC68-1A6AD433686C}" type="parTrans" cxnId="{B070FB5E-A4D3-47D3-B32D-F8517BE1FE09}">
      <dgm:prSet/>
      <dgm:spPr/>
      <dgm:t>
        <a:bodyPr/>
        <a:lstStyle/>
        <a:p>
          <a:endParaRPr lang="en-US"/>
        </a:p>
      </dgm:t>
    </dgm:pt>
    <dgm:pt modelId="{4B823D91-92BF-4B42-8F29-9F4E8A8253DB}" type="sibTrans" cxnId="{B070FB5E-A4D3-47D3-B32D-F8517BE1FE09}">
      <dgm:prSet/>
      <dgm:spPr/>
      <dgm:t>
        <a:bodyPr/>
        <a:lstStyle/>
        <a:p>
          <a:endParaRPr lang="en-US"/>
        </a:p>
      </dgm:t>
    </dgm:pt>
    <dgm:pt modelId="{920A94EC-1568-406D-ABEB-CC091D7C106D}">
      <dgm:prSet/>
      <dgm:spPr/>
      <dgm:t>
        <a:bodyPr/>
        <a:lstStyle/>
        <a:p>
          <a:r>
            <a:rPr lang="en-US" b="0" i="0" baseline="0"/>
            <a:t>This report will only include students who were flagged at one point in the current school year as chronically absent. </a:t>
          </a:r>
          <a:endParaRPr lang="en-US"/>
        </a:p>
      </dgm:t>
    </dgm:pt>
    <dgm:pt modelId="{E28C8C14-C440-454E-B492-B1DF2E8749F7}" type="parTrans" cxnId="{9B08546B-6069-42E6-92BD-E7C13358C291}">
      <dgm:prSet/>
      <dgm:spPr/>
      <dgm:t>
        <a:bodyPr/>
        <a:lstStyle/>
        <a:p>
          <a:endParaRPr lang="en-US"/>
        </a:p>
      </dgm:t>
    </dgm:pt>
    <dgm:pt modelId="{AA4E62CC-048B-49D0-8DA6-892D34CCA88F}" type="sibTrans" cxnId="{9B08546B-6069-42E6-92BD-E7C13358C291}">
      <dgm:prSet/>
      <dgm:spPr/>
      <dgm:t>
        <a:bodyPr/>
        <a:lstStyle/>
        <a:p>
          <a:endParaRPr lang="en-US"/>
        </a:p>
      </dgm:t>
    </dgm:pt>
    <dgm:pt modelId="{FC3D5508-0CB0-4C6B-943C-1F62477F9F22}">
      <dgm:prSet/>
      <dgm:spPr/>
      <dgm:t>
        <a:bodyPr/>
        <a:lstStyle/>
        <a:p>
          <a:r>
            <a:rPr lang="en-US" b="1" i="0" baseline="0"/>
            <a:t>Note:</a:t>
          </a:r>
          <a:r>
            <a:rPr lang="en-US" b="0" i="0" baseline="0"/>
            <a:t>  Inactive students will still display on the report, but their names will be enclosed inside parentheses.</a:t>
          </a:r>
          <a:endParaRPr lang="en-US"/>
        </a:p>
      </dgm:t>
    </dgm:pt>
    <dgm:pt modelId="{938FD741-EE52-4491-BFBB-E67FD031785F}" type="parTrans" cxnId="{A6F7ED55-8766-447F-AC59-82BE43AF8914}">
      <dgm:prSet/>
      <dgm:spPr/>
      <dgm:t>
        <a:bodyPr/>
        <a:lstStyle/>
        <a:p>
          <a:endParaRPr lang="en-US"/>
        </a:p>
      </dgm:t>
    </dgm:pt>
    <dgm:pt modelId="{3FF4BC00-E808-48AE-8DD8-64E2C8A022D7}" type="sibTrans" cxnId="{A6F7ED55-8766-447F-AC59-82BE43AF8914}">
      <dgm:prSet/>
      <dgm:spPr/>
      <dgm:t>
        <a:bodyPr/>
        <a:lstStyle/>
        <a:p>
          <a:endParaRPr lang="en-US"/>
        </a:p>
      </dgm:t>
    </dgm:pt>
    <dgm:pt modelId="{F294D724-19ED-4FA4-9730-442BDBF3219A}" type="pres">
      <dgm:prSet presAssocID="{241BF23A-2707-4CBE-962C-881AB0CCD561}" presName="vert0" presStyleCnt="0">
        <dgm:presLayoutVars>
          <dgm:dir/>
          <dgm:animOne val="branch"/>
          <dgm:animLvl val="lvl"/>
        </dgm:presLayoutVars>
      </dgm:prSet>
      <dgm:spPr/>
    </dgm:pt>
    <dgm:pt modelId="{7879EC6B-4E15-44EA-B9F7-8A33E2B32A63}" type="pres">
      <dgm:prSet presAssocID="{1559C850-432A-4A01-90D0-39A972840E73}" presName="thickLine" presStyleLbl="alignNode1" presStyleIdx="0" presStyleCnt="4"/>
      <dgm:spPr/>
    </dgm:pt>
    <dgm:pt modelId="{76A89ECF-F8B6-4331-BB40-CD704937971C}" type="pres">
      <dgm:prSet presAssocID="{1559C850-432A-4A01-90D0-39A972840E73}" presName="horz1" presStyleCnt="0"/>
      <dgm:spPr/>
    </dgm:pt>
    <dgm:pt modelId="{204B48FC-2C21-40E0-A847-DB4DBD1CF031}" type="pres">
      <dgm:prSet presAssocID="{1559C850-432A-4A01-90D0-39A972840E73}" presName="tx1" presStyleLbl="revTx" presStyleIdx="0" presStyleCnt="4"/>
      <dgm:spPr/>
    </dgm:pt>
    <dgm:pt modelId="{F68B2534-6FF5-41AC-80E5-57268372A707}" type="pres">
      <dgm:prSet presAssocID="{1559C850-432A-4A01-90D0-39A972840E73}" presName="vert1" presStyleCnt="0"/>
      <dgm:spPr/>
    </dgm:pt>
    <dgm:pt modelId="{3BB36938-0166-40C2-955C-FF01996F1471}" type="pres">
      <dgm:prSet presAssocID="{66328FCF-0EF1-425B-A267-6A7854186AA7}" presName="thickLine" presStyleLbl="alignNode1" presStyleIdx="1" presStyleCnt="4"/>
      <dgm:spPr/>
    </dgm:pt>
    <dgm:pt modelId="{60B4AC08-0FC9-4C62-B5A3-332605C3448A}" type="pres">
      <dgm:prSet presAssocID="{66328FCF-0EF1-425B-A267-6A7854186AA7}" presName="horz1" presStyleCnt="0"/>
      <dgm:spPr/>
    </dgm:pt>
    <dgm:pt modelId="{18B9C7D8-5EC4-45D1-A68E-D50E6BA06815}" type="pres">
      <dgm:prSet presAssocID="{66328FCF-0EF1-425B-A267-6A7854186AA7}" presName="tx1" presStyleLbl="revTx" presStyleIdx="1" presStyleCnt="4"/>
      <dgm:spPr/>
    </dgm:pt>
    <dgm:pt modelId="{288B3AA6-CE15-4131-BB46-AB5912C02505}" type="pres">
      <dgm:prSet presAssocID="{66328FCF-0EF1-425B-A267-6A7854186AA7}" presName="vert1" presStyleCnt="0"/>
      <dgm:spPr/>
    </dgm:pt>
    <dgm:pt modelId="{6B43D6FB-BA72-4495-8AEB-98C3F22E14E4}" type="pres">
      <dgm:prSet presAssocID="{920A94EC-1568-406D-ABEB-CC091D7C106D}" presName="thickLine" presStyleLbl="alignNode1" presStyleIdx="2" presStyleCnt="4"/>
      <dgm:spPr/>
    </dgm:pt>
    <dgm:pt modelId="{BFD6C10E-B966-47EC-9991-4DC0BE00C97E}" type="pres">
      <dgm:prSet presAssocID="{920A94EC-1568-406D-ABEB-CC091D7C106D}" presName="horz1" presStyleCnt="0"/>
      <dgm:spPr/>
    </dgm:pt>
    <dgm:pt modelId="{4E33A8C5-90FE-4932-88A2-0F5C95E651C1}" type="pres">
      <dgm:prSet presAssocID="{920A94EC-1568-406D-ABEB-CC091D7C106D}" presName="tx1" presStyleLbl="revTx" presStyleIdx="2" presStyleCnt="4"/>
      <dgm:spPr/>
    </dgm:pt>
    <dgm:pt modelId="{64C685D5-1160-425F-8FB2-D6105B6AF784}" type="pres">
      <dgm:prSet presAssocID="{920A94EC-1568-406D-ABEB-CC091D7C106D}" presName="vert1" presStyleCnt="0"/>
      <dgm:spPr/>
    </dgm:pt>
    <dgm:pt modelId="{981908AD-4370-4BC6-AD1D-791C440EE98C}" type="pres">
      <dgm:prSet presAssocID="{FC3D5508-0CB0-4C6B-943C-1F62477F9F22}" presName="thickLine" presStyleLbl="alignNode1" presStyleIdx="3" presStyleCnt="4"/>
      <dgm:spPr/>
    </dgm:pt>
    <dgm:pt modelId="{28350AE6-07E2-4B21-A738-406DE1F30237}" type="pres">
      <dgm:prSet presAssocID="{FC3D5508-0CB0-4C6B-943C-1F62477F9F22}" presName="horz1" presStyleCnt="0"/>
      <dgm:spPr/>
    </dgm:pt>
    <dgm:pt modelId="{5FE66C93-10E7-41C9-9082-F00CF5499440}" type="pres">
      <dgm:prSet presAssocID="{FC3D5508-0CB0-4C6B-943C-1F62477F9F22}" presName="tx1" presStyleLbl="revTx" presStyleIdx="3" presStyleCnt="4"/>
      <dgm:spPr/>
    </dgm:pt>
    <dgm:pt modelId="{10E2D88C-6CFA-4288-B016-947DA1B5C89F}" type="pres">
      <dgm:prSet presAssocID="{FC3D5508-0CB0-4C6B-943C-1F62477F9F22}" presName="vert1" presStyleCnt="0"/>
      <dgm:spPr/>
    </dgm:pt>
  </dgm:ptLst>
  <dgm:cxnLst>
    <dgm:cxn modelId="{B070FB5E-A4D3-47D3-B32D-F8517BE1FE09}" srcId="{241BF23A-2707-4CBE-962C-881AB0CCD561}" destId="{66328FCF-0EF1-425B-A267-6A7854186AA7}" srcOrd="1" destOrd="0" parTransId="{FD3CEB89-F2C8-47E0-BC68-1A6AD433686C}" sibTransId="{4B823D91-92BF-4B42-8F29-9F4E8A8253DB}"/>
    <dgm:cxn modelId="{C6CF1360-F494-4D40-8D9C-99681AFB1D92}" srcId="{241BF23A-2707-4CBE-962C-881AB0CCD561}" destId="{1559C850-432A-4A01-90D0-39A972840E73}" srcOrd="0" destOrd="0" parTransId="{CCC26CDC-2880-4BAF-AF6F-81999D63E9E8}" sibTransId="{D6011882-08F5-4409-8656-75BB7D2E5B54}"/>
    <dgm:cxn modelId="{8C0A6943-FE4A-40E5-AAED-79DB249C12EB}" type="presOf" srcId="{66328FCF-0EF1-425B-A267-6A7854186AA7}" destId="{18B9C7D8-5EC4-45D1-A68E-D50E6BA06815}" srcOrd="0" destOrd="0" presId="urn:microsoft.com/office/officeart/2008/layout/LinedList"/>
    <dgm:cxn modelId="{9B08546B-6069-42E6-92BD-E7C13358C291}" srcId="{241BF23A-2707-4CBE-962C-881AB0CCD561}" destId="{920A94EC-1568-406D-ABEB-CC091D7C106D}" srcOrd="2" destOrd="0" parTransId="{E28C8C14-C440-454E-B492-B1DF2E8749F7}" sibTransId="{AA4E62CC-048B-49D0-8DA6-892D34CCA88F}"/>
    <dgm:cxn modelId="{A6F7ED55-8766-447F-AC59-82BE43AF8914}" srcId="{241BF23A-2707-4CBE-962C-881AB0CCD561}" destId="{FC3D5508-0CB0-4C6B-943C-1F62477F9F22}" srcOrd="3" destOrd="0" parTransId="{938FD741-EE52-4491-BFBB-E67FD031785F}" sibTransId="{3FF4BC00-E808-48AE-8DD8-64E2C8A022D7}"/>
    <dgm:cxn modelId="{6EA67DA1-60EC-4E01-8904-864866D51D82}" type="presOf" srcId="{241BF23A-2707-4CBE-962C-881AB0CCD561}" destId="{F294D724-19ED-4FA4-9730-442BDBF3219A}" srcOrd="0" destOrd="0" presId="urn:microsoft.com/office/officeart/2008/layout/LinedList"/>
    <dgm:cxn modelId="{AD9171AE-D3FD-4419-AA08-AFBF18263A97}" type="presOf" srcId="{FC3D5508-0CB0-4C6B-943C-1F62477F9F22}" destId="{5FE66C93-10E7-41C9-9082-F00CF5499440}" srcOrd="0" destOrd="0" presId="urn:microsoft.com/office/officeart/2008/layout/LinedList"/>
    <dgm:cxn modelId="{C2DFB8B1-4E8D-4853-A958-4B1EE011A8C6}" type="presOf" srcId="{920A94EC-1568-406D-ABEB-CC091D7C106D}" destId="{4E33A8C5-90FE-4932-88A2-0F5C95E651C1}" srcOrd="0" destOrd="0" presId="urn:microsoft.com/office/officeart/2008/layout/LinedList"/>
    <dgm:cxn modelId="{75C330EE-4CCF-4A46-A880-533121DCBEB6}" type="presOf" srcId="{1559C850-432A-4A01-90D0-39A972840E73}" destId="{204B48FC-2C21-40E0-A847-DB4DBD1CF031}" srcOrd="0" destOrd="0" presId="urn:microsoft.com/office/officeart/2008/layout/LinedList"/>
    <dgm:cxn modelId="{68613373-4D56-4579-A663-39076CF2DD9D}" type="presParOf" srcId="{F294D724-19ED-4FA4-9730-442BDBF3219A}" destId="{7879EC6B-4E15-44EA-B9F7-8A33E2B32A63}" srcOrd="0" destOrd="0" presId="urn:microsoft.com/office/officeart/2008/layout/LinedList"/>
    <dgm:cxn modelId="{B442EE83-E56F-4655-8BD5-C980D2523127}" type="presParOf" srcId="{F294D724-19ED-4FA4-9730-442BDBF3219A}" destId="{76A89ECF-F8B6-4331-BB40-CD704937971C}" srcOrd="1" destOrd="0" presId="urn:microsoft.com/office/officeart/2008/layout/LinedList"/>
    <dgm:cxn modelId="{0DD0E153-0317-4E2C-B87D-D30E2CACAC62}" type="presParOf" srcId="{76A89ECF-F8B6-4331-BB40-CD704937971C}" destId="{204B48FC-2C21-40E0-A847-DB4DBD1CF031}" srcOrd="0" destOrd="0" presId="urn:microsoft.com/office/officeart/2008/layout/LinedList"/>
    <dgm:cxn modelId="{411A345C-6957-498F-9601-68D91280F224}" type="presParOf" srcId="{76A89ECF-F8B6-4331-BB40-CD704937971C}" destId="{F68B2534-6FF5-41AC-80E5-57268372A707}" srcOrd="1" destOrd="0" presId="urn:microsoft.com/office/officeart/2008/layout/LinedList"/>
    <dgm:cxn modelId="{036254E5-6738-4632-BAD9-12BE01731679}" type="presParOf" srcId="{F294D724-19ED-4FA4-9730-442BDBF3219A}" destId="{3BB36938-0166-40C2-955C-FF01996F1471}" srcOrd="2" destOrd="0" presId="urn:microsoft.com/office/officeart/2008/layout/LinedList"/>
    <dgm:cxn modelId="{794BC785-CD7D-4395-BBE3-F4E14FE08AC1}" type="presParOf" srcId="{F294D724-19ED-4FA4-9730-442BDBF3219A}" destId="{60B4AC08-0FC9-4C62-B5A3-332605C3448A}" srcOrd="3" destOrd="0" presId="urn:microsoft.com/office/officeart/2008/layout/LinedList"/>
    <dgm:cxn modelId="{26A64BDC-EF6E-45E3-8889-C1E909617CEF}" type="presParOf" srcId="{60B4AC08-0FC9-4C62-B5A3-332605C3448A}" destId="{18B9C7D8-5EC4-45D1-A68E-D50E6BA06815}" srcOrd="0" destOrd="0" presId="urn:microsoft.com/office/officeart/2008/layout/LinedList"/>
    <dgm:cxn modelId="{63B1CE1E-0E92-47A8-BF33-3B4E920ADD94}" type="presParOf" srcId="{60B4AC08-0FC9-4C62-B5A3-332605C3448A}" destId="{288B3AA6-CE15-4131-BB46-AB5912C02505}" srcOrd="1" destOrd="0" presId="urn:microsoft.com/office/officeart/2008/layout/LinedList"/>
    <dgm:cxn modelId="{B9DC4B69-17E7-4F67-8C52-6B2B4C64E111}" type="presParOf" srcId="{F294D724-19ED-4FA4-9730-442BDBF3219A}" destId="{6B43D6FB-BA72-4495-8AEB-98C3F22E14E4}" srcOrd="4" destOrd="0" presId="urn:microsoft.com/office/officeart/2008/layout/LinedList"/>
    <dgm:cxn modelId="{3145322B-EF1C-425B-81C5-4EAF60220CAC}" type="presParOf" srcId="{F294D724-19ED-4FA4-9730-442BDBF3219A}" destId="{BFD6C10E-B966-47EC-9991-4DC0BE00C97E}" srcOrd="5" destOrd="0" presId="urn:microsoft.com/office/officeart/2008/layout/LinedList"/>
    <dgm:cxn modelId="{2F17418E-4A17-4686-BF94-2A109BF8EA59}" type="presParOf" srcId="{BFD6C10E-B966-47EC-9991-4DC0BE00C97E}" destId="{4E33A8C5-90FE-4932-88A2-0F5C95E651C1}" srcOrd="0" destOrd="0" presId="urn:microsoft.com/office/officeart/2008/layout/LinedList"/>
    <dgm:cxn modelId="{CEB300C0-0384-4C00-AF60-330E5CF80D15}" type="presParOf" srcId="{BFD6C10E-B966-47EC-9991-4DC0BE00C97E}" destId="{64C685D5-1160-425F-8FB2-D6105B6AF784}" srcOrd="1" destOrd="0" presId="urn:microsoft.com/office/officeart/2008/layout/LinedList"/>
    <dgm:cxn modelId="{3066557C-8681-4C0F-892A-E6D7FF05782C}" type="presParOf" srcId="{F294D724-19ED-4FA4-9730-442BDBF3219A}" destId="{981908AD-4370-4BC6-AD1D-791C440EE98C}" srcOrd="6" destOrd="0" presId="urn:microsoft.com/office/officeart/2008/layout/LinedList"/>
    <dgm:cxn modelId="{FA365666-7D42-4237-A669-DC279665D550}" type="presParOf" srcId="{F294D724-19ED-4FA4-9730-442BDBF3219A}" destId="{28350AE6-07E2-4B21-A738-406DE1F30237}" srcOrd="7" destOrd="0" presId="urn:microsoft.com/office/officeart/2008/layout/LinedList"/>
    <dgm:cxn modelId="{3FBE5CF5-DAA6-4D67-89C1-EE6D210FF976}" type="presParOf" srcId="{28350AE6-07E2-4B21-A738-406DE1F30237}" destId="{5FE66C93-10E7-41C9-9082-F00CF5499440}" srcOrd="0" destOrd="0" presId="urn:microsoft.com/office/officeart/2008/layout/LinedList"/>
    <dgm:cxn modelId="{254F1DC6-65D4-418E-801A-E2DE1ACCF9A5}" type="presParOf" srcId="{28350AE6-07E2-4B21-A738-406DE1F30237}" destId="{10E2D88C-6CFA-4288-B016-947DA1B5C89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000B98-31CB-4B16-9D9B-85E6FE34A87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721BCEF-4F19-4901-81FB-43B6E0031C54}">
      <dgm:prSet/>
      <dgm:spPr/>
      <dgm:t>
        <a:bodyPr/>
        <a:lstStyle/>
        <a:p>
          <a:r>
            <a:rPr lang="en-US" b="1"/>
            <a:t>Pages:</a:t>
          </a:r>
          <a:endParaRPr lang="en-US"/>
        </a:p>
      </dgm:t>
    </dgm:pt>
    <dgm:pt modelId="{CFB39B76-4D46-4FEC-BDCA-0C175ACDAFB5}" type="parTrans" cxnId="{D2975829-4383-479B-A881-E1C7840DA526}">
      <dgm:prSet/>
      <dgm:spPr/>
      <dgm:t>
        <a:bodyPr/>
        <a:lstStyle/>
        <a:p>
          <a:endParaRPr lang="en-US"/>
        </a:p>
      </dgm:t>
    </dgm:pt>
    <dgm:pt modelId="{18F107AC-9011-4984-BC28-2D8D82B0F302}" type="sibTrans" cxnId="{D2975829-4383-479B-A881-E1C7840DA526}">
      <dgm:prSet/>
      <dgm:spPr/>
      <dgm:t>
        <a:bodyPr/>
        <a:lstStyle/>
        <a:p>
          <a:endParaRPr lang="en-US"/>
        </a:p>
      </dgm:t>
    </dgm:pt>
    <dgm:pt modelId="{9CB032FD-CCDC-4DF4-B0C6-A6C9B0B30D88}">
      <dgm:prSet/>
      <dgm:spPr/>
      <dgm:t>
        <a:bodyPr/>
        <a:lstStyle/>
        <a:p>
          <a:r>
            <a:rPr lang="en-US" dirty="0"/>
            <a:t>Student Demographics – </a:t>
          </a:r>
          <a:r>
            <a:rPr lang="en-US" i="1" dirty="0"/>
            <a:t>Select a student &gt; Student Profile &gt; Demographics</a:t>
          </a:r>
          <a:endParaRPr lang="en-US" dirty="0"/>
        </a:p>
      </dgm:t>
    </dgm:pt>
    <dgm:pt modelId="{AF74ABCC-A70C-4E3B-B627-FAC630FBECD2}" type="parTrans" cxnId="{F8B7D141-AF52-4BCB-8FE2-E85CA89DB956}">
      <dgm:prSet/>
      <dgm:spPr/>
      <dgm:t>
        <a:bodyPr/>
        <a:lstStyle/>
        <a:p>
          <a:endParaRPr lang="en-US"/>
        </a:p>
      </dgm:t>
    </dgm:pt>
    <dgm:pt modelId="{ED858577-8E9A-4572-A9D3-1CC9897F09C8}" type="sibTrans" cxnId="{F8B7D141-AF52-4BCB-8FE2-E85CA89DB956}">
      <dgm:prSet/>
      <dgm:spPr/>
      <dgm:t>
        <a:bodyPr/>
        <a:lstStyle/>
        <a:p>
          <a:endParaRPr lang="en-US"/>
        </a:p>
      </dgm:t>
    </dgm:pt>
    <dgm:pt modelId="{D619C312-749C-4F96-B9C4-5439E3F03D09}">
      <dgm:prSet/>
      <dgm:spPr/>
      <dgm:t>
        <a:bodyPr/>
        <a:lstStyle/>
        <a:p>
          <a:r>
            <a:rPr lang="en-US" dirty="0"/>
            <a:t>Precode - </a:t>
          </a:r>
          <a:r>
            <a:rPr lang="en-US" i="1" dirty="0"/>
            <a:t>Select a student &gt; Compliance &gt; Precode</a:t>
          </a:r>
          <a:endParaRPr lang="en-US" dirty="0"/>
        </a:p>
      </dgm:t>
    </dgm:pt>
    <dgm:pt modelId="{0A833D7F-8C3A-47B4-942C-AD8F99F849F6}" type="parTrans" cxnId="{D484E8E3-3ADA-40F0-9B63-76F39602DF23}">
      <dgm:prSet/>
      <dgm:spPr/>
      <dgm:t>
        <a:bodyPr/>
        <a:lstStyle/>
        <a:p>
          <a:endParaRPr lang="en-US"/>
        </a:p>
      </dgm:t>
    </dgm:pt>
    <dgm:pt modelId="{240F37DC-2DFB-446E-840F-FAD358620A0F}" type="sibTrans" cxnId="{D484E8E3-3ADA-40F0-9B63-76F39602DF23}">
      <dgm:prSet/>
      <dgm:spPr/>
      <dgm:t>
        <a:bodyPr/>
        <a:lstStyle/>
        <a:p>
          <a:endParaRPr lang="en-US"/>
        </a:p>
      </dgm:t>
    </dgm:pt>
    <dgm:pt modelId="{ABA3199F-2F70-4C88-B2E5-C2C26FEC055C}">
      <dgm:prSet/>
      <dgm:spPr/>
      <dgm:t>
        <a:bodyPr/>
        <a:lstStyle/>
        <a:p>
          <a:r>
            <a:rPr lang="en-US" dirty="0"/>
            <a:t>SC Student Information - </a:t>
          </a:r>
          <a:r>
            <a:rPr lang="en-US" i="1" dirty="0"/>
            <a:t>Select a student &gt;Student Profile &gt; South Carolina Student Information</a:t>
          </a:r>
          <a:endParaRPr lang="en-US" dirty="0"/>
        </a:p>
      </dgm:t>
    </dgm:pt>
    <dgm:pt modelId="{40ADD499-9394-4B75-AF12-0A17D187E3B6}" type="parTrans" cxnId="{F95355EC-C855-474E-A950-F30FDA329411}">
      <dgm:prSet/>
      <dgm:spPr/>
      <dgm:t>
        <a:bodyPr/>
        <a:lstStyle/>
        <a:p>
          <a:endParaRPr lang="en-US"/>
        </a:p>
      </dgm:t>
    </dgm:pt>
    <dgm:pt modelId="{2B62F5FB-99EF-439A-917D-1DDE5F877D49}" type="sibTrans" cxnId="{F95355EC-C855-474E-A950-F30FDA329411}">
      <dgm:prSet/>
      <dgm:spPr/>
      <dgm:t>
        <a:bodyPr/>
        <a:lstStyle/>
        <a:p>
          <a:endParaRPr lang="en-US"/>
        </a:p>
      </dgm:t>
    </dgm:pt>
    <dgm:pt modelId="{3DF68420-0CB8-41DA-A184-C320A663D9B7}">
      <dgm:prSet/>
      <dgm:spPr/>
      <dgm:t>
        <a:bodyPr/>
        <a:lstStyle/>
        <a:p>
          <a:r>
            <a:rPr lang="en-US"/>
            <a:t>Teacher </a:t>
          </a:r>
          <a:r>
            <a:rPr lang="en-US" dirty="0"/>
            <a:t>Information – </a:t>
          </a:r>
          <a:r>
            <a:rPr lang="en-US" i="1" dirty="0"/>
            <a:t>Select a teacher &gt; Staff Profile &gt; Demographics</a:t>
          </a:r>
          <a:endParaRPr lang="en-US" dirty="0"/>
        </a:p>
      </dgm:t>
    </dgm:pt>
    <dgm:pt modelId="{E1568605-983D-432B-9BF7-02C33AE54607}" type="parTrans" cxnId="{B4B09803-B470-4645-8E7B-E616187AE4CF}">
      <dgm:prSet/>
      <dgm:spPr/>
      <dgm:t>
        <a:bodyPr/>
        <a:lstStyle/>
        <a:p>
          <a:endParaRPr lang="en-US"/>
        </a:p>
      </dgm:t>
    </dgm:pt>
    <dgm:pt modelId="{C24AF5EA-9E49-4313-B0C4-BF056CCF8A85}" type="sibTrans" cxnId="{B4B09803-B470-4645-8E7B-E616187AE4CF}">
      <dgm:prSet/>
      <dgm:spPr/>
      <dgm:t>
        <a:bodyPr/>
        <a:lstStyle/>
        <a:p>
          <a:endParaRPr lang="en-US"/>
        </a:p>
      </dgm:t>
    </dgm:pt>
    <dgm:pt modelId="{792A9081-B385-48AF-AAB5-BE11BE7404CF}" type="pres">
      <dgm:prSet presAssocID="{FB000B98-31CB-4B16-9D9B-85E6FE34A879}" presName="linear" presStyleCnt="0">
        <dgm:presLayoutVars>
          <dgm:animLvl val="lvl"/>
          <dgm:resizeHandles val="exact"/>
        </dgm:presLayoutVars>
      </dgm:prSet>
      <dgm:spPr/>
    </dgm:pt>
    <dgm:pt modelId="{AECB660F-6BB7-496B-81A3-F83C45187F6D}" type="pres">
      <dgm:prSet presAssocID="{8721BCEF-4F19-4901-81FB-43B6E0031C54}" presName="parentText" presStyleLbl="node1" presStyleIdx="0" presStyleCnt="5">
        <dgm:presLayoutVars>
          <dgm:chMax val="0"/>
          <dgm:bulletEnabled val="1"/>
        </dgm:presLayoutVars>
      </dgm:prSet>
      <dgm:spPr/>
    </dgm:pt>
    <dgm:pt modelId="{15ED2EC8-4C98-4170-AC26-53AAEC31E0A7}" type="pres">
      <dgm:prSet presAssocID="{18F107AC-9011-4984-BC28-2D8D82B0F302}" presName="spacer" presStyleCnt="0"/>
      <dgm:spPr/>
    </dgm:pt>
    <dgm:pt modelId="{CD169B81-4A7B-4D46-9396-C2110B90BD87}" type="pres">
      <dgm:prSet presAssocID="{9CB032FD-CCDC-4DF4-B0C6-A6C9B0B30D88}" presName="parentText" presStyleLbl="node1" presStyleIdx="1" presStyleCnt="5">
        <dgm:presLayoutVars>
          <dgm:chMax val="0"/>
          <dgm:bulletEnabled val="1"/>
        </dgm:presLayoutVars>
      </dgm:prSet>
      <dgm:spPr/>
    </dgm:pt>
    <dgm:pt modelId="{9FD06689-C8B4-453D-B92C-478490EA065B}" type="pres">
      <dgm:prSet presAssocID="{ED858577-8E9A-4572-A9D3-1CC9897F09C8}" presName="spacer" presStyleCnt="0"/>
      <dgm:spPr/>
    </dgm:pt>
    <dgm:pt modelId="{745D58FE-1EA9-42F6-80BB-5A9AAFB4F96F}" type="pres">
      <dgm:prSet presAssocID="{ABA3199F-2F70-4C88-B2E5-C2C26FEC055C}" presName="parentText" presStyleLbl="node1" presStyleIdx="2" presStyleCnt="5">
        <dgm:presLayoutVars>
          <dgm:chMax val="0"/>
          <dgm:bulletEnabled val="1"/>
        </dgm:presLayoutVars>
      </dgm:prSet>
      <dgm:spPr/>
    </dgm:pt>
    <dgm:pt modelId="{22655AB5-BE0C-4F96-A2D2-40F5CC6E5B52}" type="pres">
      <dgm:prSet presAssocID="{2B62F5FB-99EF-439A-917D-1DDE5F877D49}" presName="spacer" presStyleCnt="0"/>
      <dgm:spPr/>
    </dgm:pt>
    <dgm:pt modelId="{242443E2-5A66-41F3-868E-DB1EFDCD3422}" type="pres">
      <dgm:prSet presAssocID="{D619C312-749C-4F96-B9C4-5439E3F03D09}" presName="parentText" presStyleLbl="node1" presStyleIdx="3" presStyleCnt="5">
        <dgm:presLayoutVars>
          <dgm:chMax val="0"/>
          <dgm:bulletEnabled val="1"/>
        </dgm:presLayoutVars>
      </dgm:prSet>
      <dgm:spPr/>
    </dgm:pt>
    <dgm:pt modelId="{7D0DC230-B571-4E4D-9EAF-A42BE9E56630}" type="pres">
      <dgm:prSet presAssocID="{240F37DC-2DFB-446E-840F-FAD358620A0F}" presName="spacer" presStyleCnt="0"/>
      <dgm:spPr/>
    </dgm:pt>
    <dgm:pt modelId="{5B8C59A6-9066-4FE1-BD5D-FC3F6322EF2A}" type="pres">
      <dgm:prSet presAssocID="{3DF68420-0CB8-41DA-A184-C320A663D9B7}" presName="parentText" presStyleLbl="node1" presStyleIdx="4" presStyleCnt="5">
        <dgm:presLayoutVars>
          <dgm:chMax val="0"/>
          <dgm:bulletEnabled val="1"/>
        </dgm:presLayoutVars>
      </dgm:prSet>
      <dgm:spPr/>
    </dgm:pt>
  </dgm:ptLst>
  <dgm:cxnLst>
    <dgm:cxn modelId="{B4B09803-B470-4645-8E7B-E616187AE4CF}" srcId="{FB000B98-31CB-4B16-9D9B-85E6FE34A879}" destId="{3DF68420-0CB8-41DA-A184-C320A663D9B7}" srcOrd="4" destOrd="0" parTransId="{E1568605-983D-432B-9BF7-02C33AE54607}" sibTransId="{C24AF5EA-9E49-4313-B0C4-BF056CCF8A85}"/>
    <dgm:cxn modelId="{D2975829-4383-479B-A881-E1C7840DA526}" srcId="{FB000B98-31CB-4B16-9D9B-85E6FE34A879}" destId="{8721BCEF-4F19-4901-81FB-43B6E0031C54}" srcOrd="0" destOrd="0" parTransId="{CFB39B76-4D46-4FEC-BDCA-0C175ACDAFB5}" sibTransId="{18F107AC-9011-4984-BC28-2D8D82B0F302}"/>
    <dgm:cxn modelId="{F8B7D141-AF52-4BCB-8FE2-E85CA89DB956}" srcId="{FB000B98-31CB-4B16-9D9B-85E6FE34A879}" destId="{9CB032FD-CCDC-4DF4-B0C6-A6C9B0B30D88}" srcOrd="1" destOrd="0" parTransId="{AF74ABCC-A70C-4E3B-B627-FAC630FBECD2}" sibTransId="{ED858577-8E9A-4572-A9D3-1CC9897F09C8}"/>
    <dgm:cxn modelId="{FB348E67-898D-4E37-9F6A-37626081A425}" type="presOf" srcId="{FB000B98-31CB-4B16-9D9B-85E6FE34A879}" destId="{792A9081-B385-48AF-AAB5-BE11BE7404CF}" srcOrd="0" destOrd="0" presId="urn:microsoft.com/office/officeart/2005/8/layout/vList2"/>
    <dgm:cxn modelId="{7D5F9052-BA4E-483A-8873-4CE8AC7DE4E6}" type="presOf" srcId="{3DF68420-0CB8-41DA-A184-C320A663D9B7}" destId="{5B8C59A6-9066-4FE1-BD5D-FC3F6322EF2A}" srcOrd="0" destOrd="0" presId="urn:microsoft.com/office/officeart/2005/8/layout/vList2"/>
    <dgm:cxn modelId="{D40E7F97-B753-43C4-8F8F-A9A315A0327E}" type="presOf" srcId="{8721BCEF-4F19-4901-81FB-43B6E0031C54}" destId="{AECB660F-6BB7-496B-81A3-F83C45187F6D}" srcOrd="0" destOrd="0" presId="urn:microsoft.com/office/officeart/2005/8/layout/vList2"/>
    <dgm:cxn modelId="{A93F2EC1-9F7A-4DFD-9E07-673529D1E848}" type="presOf" srcId="{D619C312-749C-4F96-B9C4-5439E3F03D09}" destId="{242443E2-5A66-41F3-868E-DB1EFDCD3422}" srcOrd="0" destOrd="0" presId="urn:microsoft.com/office/officeart/2005/8/layout/vList2"/>
    <dgm:cxn modelId="{B47595C8-A26D-4163-9F3D-54F2C12D60FC}" type="presOf" srcId="{ABA3199F-2F70-4C88-B2E5-C2C26FEC055C}" destId="{745D58FE-1EA9-42F6-80BB-5A9AAFB4F96F}" srcOrd="0" destOrd="0" presId="urn:microsoft.com/office/officeart/2005/8/layout/vList2"/>
    <dgm:cxn modelId="{D484E8E3-3ADA-40F0-9B63-76F39602DF23}" srcId="{FB000B98-31CB-4B16-9D9B-85E6FE34A879}" destId="{D619C312-749C-4F96-B9C4-5439E3F03D09}" srcOrd="3" destOrd="0" parTransId="{0A833D7F-8C3A-47B4-942C-AD8F99F849F6}" sibTransId="{240F37DC-2DFB-446E-840F-FAD358620A0F}"/>
    <dgm:cxn modelId="{AAB714EC-7CED-4206-8F82-0AF815F9DA37}" type="presOf" srcId="{9CB032FD-CCDC-4DF4-B0C6-A6C9B0B30D88}" destId="{CD169B81-4A7B-4D46-9396-C2110B90BD87}" srcOrd="0" destOrd="0" presId="urn:microsoft.com/office/officeart/2005/8/layout/vList2"/>
    <dgm:cxn modelId="{F95355EC-C855-474E-A950-F30FDA329411}" srcId="{FB000B98-31CB-4B16-9D9B-85E6FE34A879}" destId="{ABA3199F-2F70-4C88-B2E5-C2C26FEC055C}" srcOrd="2" destOrd="0" parTransId="{40ADD499-9394-4B75-AF12-0A17D187E3B6}" sibTransId="{2B62F5FB-99EF-439A-917D-1DDE5F877D49}"/>
    <dgm:cxn modelId="{82E256A7-83B0-40C2-908A-27BC7BDE1D2B}" type="presParOf" srcId="{792A9081-B385-48AF-AAB5-BE11BE7404CF}" destId="{AECB660F-6BB7-496B-81A3-F83C45187F6D}" srcOrd="0" destOrd="0" presId="urn:microsoft.com/office/officeart/2005/8/layout/vList2"/>
    <dgm:cxn modelId="{06A498F7-48E1-4063-9552-1107909ACEC2}" type="presParOf" srcId="{792A9081-B385-48AF-AAB5-BE11BE7404CF}" destId="{15ED2EC8-4C98-4170-AC26-53AAEC31E0A7}" srcOrd="1" destOrd="0" presId="urn:microsoft.com/office/officeart/2005/8/layout/vList2"/>
    <dgm:cxn modelId="{E8BD47DB-45C8-4786-9312-2B32A7CCBF69}" type="presParOf" srcId="{792A9081-B385-48AF-AAB5-BE11BE7404CF}" destId="{CD169B81-4A7B-4D46-9396-C2110B90BD87}" srcOrd="2" destOrd="0" presId="urn:microsoft.com/office/officeart/2005/8/layout/vList2"/>
    <dgm:cxn modelId="{AD01F437-38D3-4576-8B3A-D54625D4A930}" type="presParOf" srcId="{792A9081-B385-48AF-AAB5-BE11BE7404CF}" destId="{9FD06689-C8B4-453D-B92C-478490EA065B}" srcOrd="3" destOrd="0" presId="urn:microsoft.com/office/officeart/2005/8/layout/vList2"/>
    <dgm:cxn modelId="{5CC20DC0-4FCF-489D-B4A0-D7826B650360}" type="presParOf" srcId="{792A9081-B385-48AF-AAB5-BE11BE7404CF}" destId="{745D58FE-1EA9-42F6-80BB-5A9AAFB4F96F}" srcOrd="4" destOrd="0" presId="urn:microsoft.com/office/officeart/2005/8/layout/vList2"/>
    <dgm:cxn modelId="{572F01D2-FB78-4246-92C5-CE6279835ADD}" type="presParOf" srcId="{792A9081-B385-48AF-AAB5-BE11BE7404CF}" destId="{22655AB5-BE0C-4F96-A2D2-40F5CC6E5B52}" srcOrd="5" destOrd="0" presId="urn:microsoft.com/office/officeart/2005/8/layout/vList2"/>
    <dgm:cxn modelId="{C8847C65-212A-4075-B657-DE1B4149A2DB}" type="presParOf" srcId="{792A9081-B385-48AF-AAB5-BE11BE7404CF}" destId="{242443E2-5A66-41F3-868E-DB1EFDCD3422}" srcOrd="6" destOrd="0" presId="urn:microsoft.com/office/officeart/2005/8/layout/vList2"/>
    <dgm:cxn modelId="{C884FFD8-120D-433F-BFA2-F8114F9BA5B1}" type="presParOf" srcId="{792A9081-B385-48AF-AAB5-BE11BE7404CF}" destId="{7D0DC230-B571-4E4D-9EAF-A42BE9E56630}" srcOrd="7" destOrd="0" presId="urn:microsoft.com/office/officeart/2005/8/layout/vList2"/>
    <dgm:cxn modelId="{C8A6300B-3921-4AA3-9B43-013ED5302DCE}" type="presParOf" srcId="{792A9081-B385-48AF-AAB5-BE11BE7404CF}" destId="{5B8C59A6-9066-4FE1-BD5D-FC3F6322EF2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00B5E0-6868-455D-8C3F-81046D15E0AB}"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5907D6C8-762B-4391-B892-21FD79D14B0D}">
      <dgm:prSet/>
      <dgm:spPr/>
      <dgm:t>
        <a:bodyPr/>
        <a:lstStyle/>
        <a:p>
          <a:pPr>
            <a:lnSpc>
              <a:spcPct val="100000"/>
            </a:lnSpc>
            <a:defRPr b="1"/>
          </a:pPr>
          <a:r>
            <a:rPr lang="en-US" b="1"/>
            <a:t>4K, 5K, &amp; 2</a:t>
          </a:r>
          <a:r>
            <a:rPr lang="en-US" b="1" baseline="30000"/>
            <a:t>nd</a:t>
          </a:r>
          <a:r>
            <a:rPr lang="en-US" b="1"/>
            <a:t> Grade Assessments starting on page 6 of Precode Manual</a:t>
          </a:r>
          <a:endParaRPr lang="en-US"/>
        </a:p>
      </dgm:t>
    </dgm:pt>
    <dgm:pt modelId="{E50FC63E-A35C-40CD-B1A6-5812506B51CE}" type="parTrans" cxnId="{24F70416-8770-4B01-8362-199CBA3CEDB9}">
      <dgm:prSet/>
      <dgm:spPr/>
      <dgm:t>
        <a:bodyPr/>
        <a:lstStyle/>
        <a:p>
          <a:endParaRPr lang="en-US"/>
        </a:p>
      </dgm:t>
    </dgm:pt>
    <dgm:pt modelId="{6A8B1290-0592-4AB5-A9B3-8FEE03B0C06E}" type="sibTrans" cxnId="{24F70416-8770-4B01-8362-199CBA3CEDB9}">
      <dgm:prSet/>
      <dgm:spPr/>
      <dgm:t>
        <a:bodyPr/>
        <a:lstStyle/>
        <a:p>
          <a:endParaRPr lang="en-US"/>
        </a:p>
      </dgm:t>
    </dgm:pt>
    <dgm:pt modelId="{277F7168-1CDC-4EE6-B98A-03701B749DD4}">
      <dgm:prSet/>
      <dgm:spPr/>
      <dgm:t>
        <a:bodyPr/>
        <a:lstStyle/>
        <a:p>
          <a:pPr>
            <a:lnSpc>
              <a:spcPct val="100000"/>
            </a:lnSpc>
            <a:defRPr b="1"/>
          </a:pPr>
          <a:r>
            <a:rPr lang="en-US" b="1"/>
            <a:t>4K and 5K Precode </a:t>
          </a:r>
          <a:endParaRPr lang="en-US"/>
        </a:p>
      </dgm:t>
    </dgm:pt>
    <dgm:pt modelId="{5D85F892-2AB0-488D-8D0A-5558CD661CE3}" type="parTrans" cxnId="{DDCD7D6B-6703-4782-A18B-6EC96EFEE01E}">
      <dgm:prSet/>
      <dgm:spPr/>
      <dgm:t>
        <a:bodyPr/>
        <a:lstStyle/>
        <a:p>
          <a:endParaRPr lang="en-US"/>
        </a:p>
      </dgm:t>
    </dgm:pt>
    <dgm:pt modelId="{3F331412-B859-4E5A-8238-9F01BDB5A5B6}" type="sibTrans" cxnId="{DDCD7D6B-6703-4782-A18B-6EC96EFEE01E}">
      <dgm:prSet/>
      <dgm:spPr/>
      <dgm:t>
        <a:bodyPr/>
        <a:lstStyle/>
        <a:p>
          <a:endParaRPr lang="en-US"/>
        </a:p>
      </dgm:t>
    </dgm:pt>
    <dgm:pt modelId="{68FE8885-7965-4A37-BAEC-4BB6FA2ECAFC}">
      <dgm:prSet/>
      <dgm:spPr/>
      <dgm:t>
        <a:bodyPr/>
        <a:lstStyle/>
        <a:p>
          <a:pPr>
            <a:lnSpc>
              <a:spcPct val="100000"/>
            </a:lnSpc>
          </a:pPr>
          <a:r>
            <a:rPr lang="en-US"/>
            <a:t>Must be scheduled with a homeroom teacher</a:t>
          </a:r>
        </a:p>
      </dgm:t>
    </dgm:pt>
    <dgm:pt modelId="{D3FE682D-20E0-4AD2-A09C-0646D60F671D}" type="parTrans" cxnId="{C335576A-2BDF-40CF-90B1-F10F05F5BB85}">
      <dgm:prSet/>
      <dgm:spPr/>
      <dgm:t>
        <a:bodyPr/>
        <a:lstStyle/>
        <a:p>
          <a:endParaRPr lang="en-US"/>
        </a:p>
      </dgm:t>
    </dgm:pt>
    <dgm:pt modelId="{BCEB4EC0-0CEC-49A8-BC6C-EC3A84258209}" type="sibTrans" cxnId="{C335576A-2BDF-40CF-90B1-F10F05F5BB85}">
      <dgm:prSet/>
      <dgm:spPr/>
      <dgm:t>
        <a:bodyPr/>
        <a:lstStyle/>
        <a:p>
          <a:endParaRPr lang="en-US"/>
        </a:p>
      </dgm:t>
    </dgm:pt>
    <dgm:pt modelId="{49718873-43D8-4D5F-8645-4C14BD6E8473}">
      <dgm:prSet/>
      <dgm:spPr/>
      <dgm:t>
        <a:bodyPr/>
        <a:lstStyle/>
        <a:p>
          <a:pPr>
            <a:lnSpc>
              <a:spcPct val="100000"/>
            </a:lnSpc>
          </a:pPr>
          <a:r>
            <a:rPr lang="en-US"/>
            <a:t>Teacher must have certification # &amp; educator ID + all relevant demographic data</a:t>
          </a:r>
        </a:p>
      </dgm:t>
    </dgm:pt>
    <dgm:pt modelId="{E527B12D-D6D0-4536-AA29-D0AD5581C49D}" type="parTrans" cxnId="{D5EC1492-016E-4737-BF98-ED20B1BE50B7}">
      <dgm:prSet/>
      <dgm:spPr/>
      <dgm:t>
        <a:bodyPr/>
        <a:lstStyle/>
        <a:p>
          <a:endParaRPr lang="en-US"/>
        </a:p>
      </dgm:t>
    </dgm:pt>
    <dgm:pt modelId="{08440575-BC00-4E6D-84D2-F8F99E067133}" type="sibTrans" cxnId="{D5EC1492-016E-4737-BF98-ED20B1BE50B7}">
      <dgm:prSet/>
      <dgm:spPr/>
      <dgm:t>
        <a:bodyPr/>
        <a:lstStyle/>
        <a:p>
          <a:endParaRPr lang="en-US"/>
        </a:p>
      </dgm:t>
    </dgm:pt>
    <dgm:pt modelId="{E6492DE7-AB7F-4D00-B4E3-E3CE676CE5B3}">
      <dgm:prSet/>
      <dgm:spPr/>
      <dgm:t>
        <a:bodyPr/>
        <a:lstStyle/>
        <a:p>
          <a:pPr>
            <a:lnSpc>
              <a:spcPct val="100000"/>
            </a:lnSpc>
          </a:pPr>
          <a:r>
            <a:rPr lang="en-US"/>
            <a:t>5K must have a state ID associated; CIE uses IGDIs for 4K</a:t>
          </a:r>
        </a:p>
      </dgm:t>
    </dgm:pt>
    <dgm:pt modelId="{83106AD4-54E6-4D77-ADF9-5E6EDABB776C}" type="parTrans" cxnId="{6AA9172D-B235-416F-9675-D229AF001B0C}">
      <dgm:prSet/>
      <dgm:spPr/>
      <dgm:t>
        <a:bodyPr/>
        <a:lstStyle/>
        <a:p>
          <a:endParaRPr lang="en-US"/>
        </a:p>
      </dgm:t>
    </dgm:pt>
    <dgm:pt modelId="{69BC6693-130E-4C51-B1DC-628F63DDC7C2}" type="sibTrans" cxnId="{6AA9172D-B235-416F-9675-D229AF001B0C}">
      <dgm:prSet/>
      <dgm:spPr/>
      <dgm:t>
        <a:bodyPr/>
        <a:lstStyle/>
        <a:p>
          <a:endParaRPr lang="en-US"/>
        </a:p>
      </dgm:t>
    </dgm:pt>
    <dgm:pt modelId="{6F20C9A4-28B5-4DF2-AFE6-E17266DF4871}">
      <dgm:prSet/>
      <dgm:spPr/>
      <dgm:t>
        <a:bodyPr/>
        <a:lstStyle/>
        <a:p>
          <a:pPr>
            <a:lnSpc>
              <a:spcPct val="100000"/>
            </a:lnSpc>
            <a:defRPr b="1"/>
          </a:pPr>
          <a:r>
            <a:rPr lang="en-US" b="1"/>
            <a:t>2</a:t>
          </a:r>
          <a:r>
            <a:rPr lang="en-US" b="1" baseline="30000"/>
            <a:t>nd</a:t>
          </a:r>
          <a:r>
            <a:rPr lang="en-US" b="1"/>
            <a:t> Grade COGAT (pages 6, 11, &amp; 16 in Precode Manual)</a:t>
          </a:r>
          <a:endParaRPr lang="en-US"/>
        </a:p>
      </dgm:t>
    </dgm:pt>
    <dgm:pt modelId="{7D2BA769-8AE9-49BD-93E8-CF8E1D4D4EC8}" type="parTrans" cxnId="{A4B12F34-C604-4617-8193-A138680195FD}">
      <dgm:prSet/>
      <dgm:spPr/>
      <dgm:t>
        <a:bodyPr/>
        <a:lstStyle/>
        <a:p>
          <a:endParaRPr lang="en-US"/>
        </a:p>
      </dgm:t>
    </dgm:pt>
    <dgm:pt modelId="{5769D8A6-6AE2-436D-86B0-B5F765967621}" type="sibTrans" cxnId="{A4B12F34-C604-4617-8193-A138680195FD}">
      <dgm:prSet/>
      <dgm:spPr/>
      <dgm:t>
        <a:bodyPr/>
        <a:lstStyle/>
        <a:p>
          <a:endParaRPr lang="en-US"/>
        </a:p>
      </dgm:t>
    </dgm:pt>
    <dgm:pt modelId="{B52D39A4-D0A8-4FC1-ABFD-057418093F75}" type="pres">
      <dgm:prSet presAssocID="{C000B5E0-6868-455D-8C3F-81046D15E0AB}" presName="root" presStyleCnt="0">
        <dgm:presLayoutVars>
          <dgm:dir/>
          <dgm:resizeHandles val="exact"/>
        </dgm:presLayoutVars>
      </dgm:prSet>
      <dgm:spPr/>
    </dgm:pt>
    <dgm:pt modelId="{99459499-F546-4356-9B1C-5370F8E4DF03}" type="pres">
      <dgm:prSet presAssocID="{5907D6C8-762B-4391-B892-21FD79D14B0D}" presName="compNode" presStyleCnt="0"/>
      <dgm:spPr/>
    </dgm:pt>
    <dgm:pt modelId="{CF378749-C9B7-48CC-96FF-95B0882C463D}" type="pres">
      <dgm:prSet presAssocID="{5907D6C8-762B-4391-B892-21FD79D14B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6D234B4-1D92-4C89-B3C9-AFDF0B90D61B}" type="pres">
      <dgm:prSet presAssocID="{5907D6C8-762B-4391-B892-21FD79D14B0D}" presName="iconSpace" presStyleCnt="0"/>
      <dgm:spPr/>
    </dgm:pt>
    <dgm:pt modelId="{07E13538-DCDE-445B-AC48-CBC76642A3F1}" type="pres">
      <dgm:prSet presAssocID="{5907D6C8-762B-4391-B892-21FD79D14B0D}" presName="parTx" presStyleLbl="revTx" presStyleIdx="0" presStyleCnt="6">
        <dgm:presLayoutVars>
          <dgm:chMax val="0"/>
          <dgm:chPref val="0"/>
        </dgm:presLayoutVars>
      </dgm:prSet>
      <dgm:spPr/>
    </dgm:pt>
    <dgm:pt modelId="{C725A8CB-C6D1-46B0-953C-0E492CC8FFA1}" type="pres">
      <dgm:prSet presAssocID="{5907D6C8-762B-4391-B892-21FD79D14B0D}" presName="txSpace" presStyleCnt="0"/>
      <dgm:spPr/>
    </dgm:pt>
    <dgm:pt modelId="{2BC4D293-24BE-445B-9E38-4C12F8B0D11C}" type="pres">
      <dgm:prSet presAssocID="{5907D6C8-762B-4391-B892-21FD79D14B0D}" presName="desTx" presStyleLbl="revTx" presStyleIdx="1" presStyleCnt="6">
        <dgm:presLayoutVars/>
      </dgm:prSet>
      <dgm:spPr/>
    </dgm:pt>
    <dgm:pt modelId="{73662D9D-2E24-47BD-B567-29DA402BDAA9}" type="pres">
      <dgm:prSet presAssocID="{6A8B1290-0592-4AB5-A9B3-8FEE03B0C06E}" presName="sibTrans" presStyleCnt="0"/>
      <dgm:spPr/>
    </dgm:pt>
    <dgm:pt modelId="{569A0227-C9A0-4A8D-A65B-5245C07BAB99}" type="pres">
      <dgm:prSet presAssocID="{277F7168-1CDC-4EE6-B98A-03701B749DD4}" presName="compNode" presStyleCnt="0"/>
      <dgm:spPr/>
    </dgm:pt>
    <dgm:pt modelId="{CC015669-A4C5-42C6-91E3-AF94453B5BBB}" type="pres">
      <dgm:prSet presAssocID="{277F7168-1CDC-4EE6-B98A-03701B749D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88E3BBF4-981E-4625-A24A-13F05289C141}" type="pres">
      <dgm:prSet presAssocID="{277F7168-1CDC-4EE6-B98A-03701B749DD4}" presName="iconSpace" presStyleCnt="0"/>
      <dgm:spPr/>
    </dgm:pt>
    <dgm:pt modelId="{F3BB004D-4E5F-4719-A0F7-B12B1816DD43}" type="pres">
      <dgm:prSet presAssocID="{277F7168-1CDC-4EE6-B98A-03701B749DD4}" presName="parTx" presStyleLbl="revTx" presStyleIdx="2" presStyleCnt="6">
        <dgm:presLayoutVars>
          <dgm:chMax val="0"/>
          <dgm:chPref val="0"/>
        </dgm:presLayoutVars>
      </dgm:prSet>
      <dgm:spPr/>
    </dgm:pt>
    <dgm:pt modelId="{23CFA028-021F-482F-9212-6D16368CE420}" type="pres">
      <dgm:prSet presAssocID="{277F7168-1CDC-4EE6-B98A-03701B749DD4}" presName="txSpace" presStyleCnt="0"/>
      <dgm:spPr/>
    </dgm:pt>
    <dgm:pt modelId="{21E2C990-E62C-412E-A531-A9DE0EE8C5C5}" type="pres">
      <dgm:prSet presAssocID="{277F7168-1CDC-4EE6-B98A-03701B749DD4}" presName="desTx" presStyleLbl="revTx" presStyleIdx="3" presStyleCnt="6">
        <dgm:presLayoutVars/>
      </dgm:prSet>
      <dgm:spPr/>
    </dgm:pt>
    <dgm:pt modelId="{5AC01C34-5F1E-496F-B88F-2424E705F805}" type="pres">
      <dgm:prSet presAssocID="{3F331412-B859-4E5A-8238-9F01BDB5A5B6}" presName="sibTrans" presStyleCnt="0"/>
      <dgm:spPr/>
    </dgm:pt>
    <dgm:pt modelId="{9C197711-01CB-4B96-8959-018047955A36}" type="pres">
      <dgm:prSet presAssocID="{6F20C9A4-28B5-4DF2-AFE6-E17266DF4871}" presName="compNode" presStyleCnt="0"/>
      <dgm:spPr/>
    </dgm:pt>
    <dgm:pt modelId="{1D12B3DA-5308-44DE-8061-CEC748B28747}" type="pres">
      <dgm:prSet presAssocID="{6F20C9A4-28B5-4DF2-AFE6-E17266DF48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per"/>
        </a:ext>
      </dgm:extLst>
    </dgm:pt>
    <dgm:pt modelId="{566BC7E5-68BF-4D1C-B825-B68AC3D372EC}" type="pres">
      <dgm:prSet presAssocID="{6F20C9A4-28B5-4DF2-AFE6-E17266DF4871}" presName="iconSpace" presStyleCnt="0"/>
      <dgm:spPr/>
    </dgm:pt>
    <dgm:pt modelId="{89C32A5C-5ABF-414C-9966-353BF092FEAA}" type="pres">
      <dgm:prSet presAssocID="{6F20C9A4-28B5-4DF2-AFE6-E17266DF4871}" presName="parTx" presStyleLbl="revTx" presStyleIdx="4" presStyleCnt="6">
        <dgm:presLayoutVars>
          <dgm:chMax val="0"/>
          <dgm:chPref val="0"/>
        </dgm:presLayoutVars>
      </dgm:prSet>
      <dgm:spPr/>
    </dgm:pt>
    <dgm:pt modelId="{59CF36B4-D05D-472A-A499-44FEC6247CB3}" type="pres">
      <dgm:prSet presAssocID="{6F20C9A4-28B5-4DF2-AFE6-E17266DF4871}" presName="txSpace" presStyleCnt="0"/>
      <dgm:spPr/>
    </dgm:pt>
    <dgm:pt modelId="{E85D0E39-4DBB-4E29-A873-D1352B37E11C}" type="pres">
      <dgm:prSet presAssocID="{6F20C9A4-28B5-4DF2-AFE6-E17266DF4871}" presName="desTx" presStyleLbl="revTx" presStyleIdx="5" presStyleCnt="6">
        <dgm:presLayoutVars/>
      </dgm:prSet>
      <dgm:spPr/>
    </dgm:pt>
  </dgm:ptLst>
  <dgm:cxnLst>
    <dgm:cxn modelId="{8CC4530B-7E3C-4A3E-A994-5F7FC8D2DF86}" type="presOf" srcId="{5907D6C8-762B-4391-B892-21FD79D14B0D}" destId="{07E13538-DCDE-445B-AC48-CBC76642A3F1}" srcOrd="0" destOrd="0" presId="urn:microsoft.com/office/officeart/2018/2/layout/IconLabelDescriptionList"/>
    <dgm:cxn modelId="{43B72B10-E059-432D-8596-1AE988410809}" type="presOf" srcId="{68FE8885-7965-4A37-BAEC-4BB6FA2ECAFC}" destId="{21E2C990-E62C-412E-A531-A9DE0EE8C5C5}" srcOrd="0" destOrd="0" presId="urn:microsoft.com/office/officeart/2018/2/layout/IconLabelDescriptionList"/>
    <dgm:cxn modelId="{24F70416-8770-4B01-8362-199CBA3CEDB9}" srcId="{C000B5E0-6868-455D-8C3F-81046D15E0AB}" destId="{5907D6C8-762B-4391-B892-21FD79D14B0D}" srcOrd="0" destOrd="0" parTransId="{E50FC63E-A35C-40CD-B1A6-5812506B51CE}" sibTransId="{6A8B1290-0592-4AB5-A9B3-8FEE03B0C06E}"/>
    <dgm:cxn modelId="{6AA9172D-B235-416F-9675-D229AF001B0C}" srcId="{277F7168-1CDC-4EE6-B98A-03701B749DD4}" destId="{E6492DE7-AB7F-4D00-B4E3-E3CE676CE5B3}" srcOrd="2" destOrd="0" parTransId="{83106AD4-54E6-4D77-ADF9-5E6EDABB776C}" sibTransId="{69BC6693-130E-4C51-B1DC-628F63DDC7C2}"/>
    <dgm:cxn modelId="{77251430-D1C3-4ADB-BA4C-E49A2A8FA249}" type="presOf" srcId="{49718873-43D8-4D5F-8645-4C14BD6E8473}" destId="{21E2C990-E62C-412E-A531-A9DE0EE8C5C5}" srcOrd="0" destOrd="1" presId="urn:microsoft.com/office/officeart/2018/2/layout/IconLabelDescriptionList"/>
    <dgm:cxn modelId="{A4B12F34-C604-4617-8193-A138680195FD}" srcId="{C000B5E0-6868-455D-8C3F-81046D15E0AB}" destId="{6F20C9A4-28B5-4DF2-AFE6-E17266DF4871}" srcOrd="2" destOrd="0" parTransId="{7D2BA769-8AE9-49BD-93E8-CF8E1D4D4EC8}" sibTransId="{5769D8A6-6AE2-436D-86B0-B5F765967621}"/>
    <dgm:cxn modelId="{31CF573B-6B05-4F1D-B255-D6577C748ADE}" type="presOf" srcId="{C000B5E0-6868-455D-8C3F-81046D15E0AB}" destId="{B52D39A4-D0A8-4FC1-ABFD-057418093F75}" srcOrd="0" destOrd="0" presId="urn:microsoft.com/office/officeart/2018/2/layout/IconLabelDescriptionList"/>
    <dgm:cxn modelId="{079A185D-9327-4DE1-94AD-78D9BA22CE04}" type="presOf" srcId="{E6492DE7-AB7F-4D00-B4E3-E3CE676CE5B3}" destId="{21E2C990-E62C-412E-A531-A9DE0EE8C5C5}" srcOrd="0" destOrd="2" presId="urn:microsoft.com/office/officeart/2018/2/layout/IconLabelDescriptionList"/>
    <dgm:cxn modelId="{C335576A-2BDF-40CF-90B1-F10F05F5BB85}" srcId="{277F7168-1CDC-4EE6-B98A-03701B749DD4}" destId="{68FE8885-7965-4A37-BAEC-4BB6FA2ECAFC}" srcOrd="0" destOrd="0" parTransId="{D3FE682D-20E0-4AD2-A09C-0646D60F671D}" sibTransId="{BCEB4EC0-0CEC-49A8-BC6C-EC3A84258209}"/>
    <dgm:cxn modelId="{DDCD7D6B-6703-4782-A18B-6EC96EFEE01E}" srcId="{C000B5E0-6868-455D-8C3F-81046D15E0AB}" destId="{277F7168-1CDC-4EE6-B98A-03701B749DD4}" srcOrd="1" destOrd="0" parTransId="{5D85F892-2AB0-488D-8D0A-5558CD661CE3}" sibTransId="{3F331412-B859-4E5A-8238-9F01BDB5A5B6}"/>
    <dgm:cxn modelId="{D5EC1492-016E-4737-BF98-ED20B1BE50B7}" srcId="{277F7168-1CDC-4EE6-B98A-03701B749DD4}" destId="{49718873-43D8-4D5F-8645-4C14BD6E8473}" srcOrd="1" destOrd="0" parTransId="{E527B12D-D6D0-4536-AA29-D0AD5581C49D}" sibTransId="{08440575-BC00-4E6D-84D2-F8F99E067133}"/>
    <dgm:cxn modelId="{B45E64D5-AE56-4683-9ABE-3627A4561C14}" type="presOf" srcId="{6F20C9A4-28B5-4DF2-AFE6-E17266DF4871}" destId="{89C32A5C-5ABF-414C-9966-353BF092FEAA}" srcOrd="0" destOrd="0" presId="urn:microsoft.com/office/officeart/2018/2/layout/IconLabelDescriptionList"/>
    <dgm:cxn modelId="{AB7CD4EF-EC44-4001-8F0B-D05D7963A89A}" type="presOf" srcId="{277F7168-1CDC-4EE6-B98A-03701B749DD4}" destId="{F3BB004D-4E5F-4719-A0F7-B12B1816DD43}" srcOrd="0" destOrd="0" presId="urn:microsoft.com/office/officeart/2018/2/layout/IconLabelDescriptionList"/>
    <dgm:cxn modelId="{B9E78D2F-601E-4889-8048-CEE0DACF65D3}" type="presParOf" srcId="{B52D39A4-D0A8-4FC1-ABFD-057418093F75}" destId="{99459499-F546-4356-9B1C-5370F8E4DF03}" srcOrd="0" destOrd="0" presId="urn:microsoft.com/office/officeart/2018/2/layout/IconLabelDescriptionList"/>
    <dgm:cxn modelId="{877C0F9E-5AF0-4939-8885-4EBCE56FED9B}" type="presParOf" srcId="{99459499-F546-4356-9B1C-5370F8E4DF03}" destId="{CF378749-C9B7-48CC-96FF-95B0882C463D}" srcOrd="0" destOrd="0" presId="urn:microsoft.com/office/officeart/2018/2/layout/IconLabelDescriptionList"/>
    <dgm:cxn modelId="{9811696E-9F6F-4B81-AAC5-C0C0E1FE761A}" type="presParOf" srcId="{99459499-F546-4356-9B1C-5370F8E4DF03}" destId="{E6D234B4-1D92-4C89-B3C9-AFDF0B90D61B}" srcOrd="1" destOrd="0" presId="urn:microsoft.com/office/officeart/2018/2/layout/IconLabelDescriptionList"/>
    <dgm:cxn modelId="{39497F32-B03A-4922-8DC0-919B6D1113A0}" type="presParOf" srcId="{99459499-F546-4356-9B1C-5370F8E4DF03}" destId="{07E13538-DCDE-445B-AC48-CBC76642A3F1}" srcOrd="2" destOrd="0" presId="urn:microsoft.com/office/officeart/2018/2/layout/IconLabelDescriptionList"/>
    <dgm:cxn modelId="{1DB812DB-25F7-4609-8C65-376613C53AAD}" type="presParOf" srcId="{99459499-F546-4356-9B1C-5370F8E4DF03}" destId="{C725A8CB-C6D1-46B0-953C-0E492CC8FFA1}" srcOrd="3" destOrd="0" presId="urn:microsoft.com/office/officeart/2018/2/layout/IconLabelDescriptionList"/>
    <dgm:cxn modelId="{F9CC0F6D-43E8-4C70-98E9-B0EAECCA21AC}" type="presParOf" srcId="{99459499-F546-4356-9B1C-5370F8E4DF03}" destId="{2BC4D293-24BE-445B-9E38-4C12F8B0D11C}" srcOrd="4" destOrd="0" presId="urn:microsoft.com/office/officeart/2018/2/layout/IconLabelDescriptionList"/>
    <dgm:cxn modelId="{0EAAD85E-6543-4223-9167-F892EB68CBDF}" type="presParOf" srcId="{B52D39A4-D0A8-4FC1-ABFD-057418093F75}" destId="{73662D9D-2E24-47BD-B567-29DA402BDAA9}" srcOrd="1" destOrd="0" presId="urn:microsoft.com/office/officeart/2018/2/layout/IconLabelDescriptionList"/>
    <dgm:cxn modelId="{DEF65185-4CE6-422B-A201-6F7E40D1F779}" type="presParOf" srcId="{B52D39A4-D0A8-4FC1-ABFD-057418093F75}" destId="{569A0227-C9A0-4A8D-A65B-5245C07BAB99}" srcOrd="2" destOrd="0" presId="urn:microsoft.com/office/officeart/2018/2/layout/IconLabelDescriptionList"/>
    <dgm:cxn modelId="{F0C81E44-D108-498E-9DB6-0C467F4A1315}" type="presParOf" srcId="{569A0227-C9A0-4A8D-A65B-5245C07BAB99}" destId="{CC015669-A4C5-42C6-91E3-AF94453B5BBB}" srcOrd="0" destOrd="0" presId="urn:microsoft.com/office/officeart/2018/2/layout/IconLabelDescriptionList"/>
    <dgm:cxn modelId="{2879A740-A035-47C0-B0F1-FE8223DBB123}" type="presParOf" srcId="{569A0227-C9A0-4A8D-A65B-5245C07BAB99}" destId="{88E3BBF4-981E-4625-A24A-13F05289C141}" srcOrd="1" destOrd="0" presId="urn:microsoft.com/office/officeart/2018/2/layout/IconLabelDescriptionList"/>
    <dgm:cxn modelId="{49878468-211A-422D-801F-C0DCBB98EB06}" type="presParOf" srcId="{569A0227-C9A0-4A8D-A65B-5245C07BAB99}" destId="{F3BB004D-4E5F-4719-A0F7-B12B1816DD43}" srcOrd="2" destOrd="0" presId="urn:microsoft.com/office/officeart/2018/2/layout/IconLabelDescriptionList"/>
    <dgm:cxn modelId="{07EA7ED5-1F01-4080-8EC5-903639A6351C}" type="presParOf" srcId="{569A0227-C9A0-4A8D-A65B-5245C07BAB99}" destId="{23CFA028-021F-482F-9212-6D16368CE420}" srcOrd="3" destOrd="0" presId="urn:microsoft.com/office/officeart/2018/2/layout/IconLabelDescriptionList"/>
    <dgm:cxn modelId="{D1556B7D-5F47-4200-AAA5-B9A6918443D6}" type="presParOf" srcId="{569A0227-C9A0-4A8D-A65B-5245C07BAB99}" destId="{21E2C990-E62C-412E-A531-A9DE0EE8C5C5}" srcOrd="4" destOrd="0" presId="urn:microsoft.com/office/officeart/2018/2/layout/IconLabelDescriptionList"/>
    <dgm:cxn modelId="{F70FFEA5-0942-4926-8A80-A9A3430A6020}" type="presParOf" srcId="{B52D39A4-D0A8-4FC1-ABFD-057418093F75}" destId="{5AC01C34-5F1E-496F-B88F-2424E705F805}" srcOrd="3" destOrd="0" presId="urn:microsoft.com/office/officeart/2018/2/layout/IconLabelDescriptionList"/>
    <dgm:cxn modelId="{3E6524AC-146A-4B90-AD80-17B5EFDA1BA0}" type="presParOf" srcId="{B52D39A4-D0A8-4FC1-ABFD-057418093F75}" destId="{9C197711-01CB-4B96-8959-018047955A36}" srcOrd="4" destOrd="0" presId="urn:microsoft.com/office/officeart/2018/2/layout/IconLabelDescriptionList"/>
    <dgm:cxn modelId="{283E0B1C-5347-47DA-AD71-10B6F269F226}" type="presParOf" srcId="{9C197711-01CB-4B96-8959-018047955A36}" destId="{1D12B3DA-5308-44DE-8061-CEC748B28747}" srcOrd="0" destOrd="0" presId="urn:microsoft.com/office/officeart/2018/2/layout/IconLabelDescriptionList"/>
    <dgm:cxn modelId="{F47C9DAA-AC0A-4995-AB19-4498D3DB1D08}" type="presParOf" srcId="{9C197711-01CB-4B96-8959-018047955A36}" destId="{566BC7E5-68BF-4D1C-B825-B68AC3D372EC}" srcOrd="1" destOrd="0" presId="urn:microsoft.com/office/officeart/2018/2/layout/IconLabelDescriptionList"/>
    <dgm:cxn modelId="{B31944B2-DC82-470A-93F5-A3D062513F10}" type="presParOf" srcId="{9C197711-01CB-4B96-8959-018047955A36}" destId="{89C32A5C-5ABF-414C-9966-353BF092FEAA}" srcOrd="2" destOrd="0" presId="urn:microsoft.com/office/officeart/2018/2/layout/IconLabelDescriptionList"/>
    <dgm:cxn modelId="{1E629F31-2011-4526-B101-8BA7B256372F}" type="presParOf" srcId="{9C197711-01CB-4B96-8959-018047955A36}" destId="{59CF36B4-D05D-472A-A499-44FEC6247CB3}" srcOrd="3" destOrd="0" presId="urn:microsoft.com/office/officeart/2018/2/layout/IconLabelDescriptionList"/>
    <dgm:cxn modelId="{D11C7248-A8C8-4B54-991F-4FDC654775D9}" type="presParOf" srcId="{9C197711-01CB-4B96-8959-018047955A36}" destId="{E85D0E39-4DBB-4E29-A873-D1352B37E11C}"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B513C5-6F8C-43D0-B200-B75C9EEC9E6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7936C3F9-EEA5-4DB9-A641-1435C5F19783}">
      <dgm:prSet/>
      <dgm:spPr/>
      <dgm:t>
        <a:bodyPr/>
        <a:lstStyle/>
        <a:p>
          <a:r>
            <a:rPr lang="en-US" b="1"/>
            <a:t>Best Practice is to code as you go.</a:t>
          </a:r>
          <a:endParaRPr lang="en-US"/>
        </a:p>
      </dgm:t>
    </dgm:pt>
    <dgm:pt modelId="{712D34B8-DBD7-426A-B8B8-471D814A4E0D}" type="parTrans" cxnId="{0EEE993D-29FB-46B8-92AD-DC3D6DA01244}">
      <dgm:prSet/>
      <dgm:spPr/>
      <dgm:t>
        <a:bodyPr/>
        <a:lstStyle/>
        <a:p>
          <a:endParaRPr lang="en-US"/>
        </a:p>
      </dgm:t>
    </dgm:pt>
    <dgm:pt modelId="{4972705A-36E4-43EE-A164-271AA0EA8EF7}" type="sibTrans" cxnId="{0EEE993D-29FB-46B8-92AD-DC3D6DA01244}">
      <dgm:prSet/>
      <dgm:spPr/>
      <dgm:t>
        <a:bodyPr/>
        <a:lstStyle/>
        <a:p>
          <a:endParaRPr lang="en-US"/>
        </a:p>
      </dgm:t>
    </dgm:pt>
    <dgm:pt modelId="{164583DA-1C59-41C0-878E-8B3FC6DBEB62}">
      <dgm:prSet/>
      <dgm:spPr/>
      <dgm:t>
        <a:bodyPr/>
        <a:lstStyle/>
        <a:p>
          <a:r>
            <a:rPr lang="en-US" b="1"/>
            <a:t>Student Data</a:t>
          </a:r>
          <a:endParaRPr lang="en-US"/>
        </a:p>
      </dgm:t>
    </dgm:pt>
    <dgm:pt modelId="{037DDE65-AA0A-4621-8E89-7F90C3F4E190}" type="parTrans" cxnId="{515DBFB8-76CA-4462-81E9-6E3A8208F45F}">
      <dgm:prSet/>
      <dgm:spPr/>
      <dgm:t>
        <a:bodyPr/>
        <a:lstStyle/>
        <a:p>
          <a:endParaRPr lang="en-US"/>
        </a:p>
      </dgm:t>
    </dgm:pt>
    <dgm:pt modelId="{72D61FBE-4C36-4FF7-89B9-B0EF96119645}" type="sibTrans" cxnId="{515DBFB8-76CA-4462-81E9-6E3A8208F45F}">
      <dgm:prSet/>
      <dgm:spPr/>
      <dgm:t>
        <a:bodyPr/>
        <a:lstStyle/>
        <a:p>
          <a:endParaRPr lang="en-US"/>
        </a:p>
      </dgm:t>
    </dgm:pt>
    <dgm:pt modelId="{676324F9-C250-47C0-9385-C54A51522D12}">
      <dgm:prSet/>
      <dgm:spPr/>
      <dgm:t>
        <a:bodyPr/>
        <a:lstStyle/>
        <a:p>
          <a:r>
            <a:rPr lang="en-US" b="1"/>
            <a:t>Teacher Data</a:t>
          </a:r>
          <a:endParaRPr lang="en-US"/>
        </a:p>
      </dgm:t>
    </dgm:pt>
    <dgm:pt modelId="{DFB5336D-D194-49D9-8E4F-F410F5FE8E5B}" type="parTrans" cxnId="{85AC1E39-4E74-4078-9D34-91967253F058}">
      <dgm:prSet/>
      <dgm:spPr/>
      <dgm:t>
        <a:bodyPr/>
        <a:lstStyle/>
        <a:p>
          <a:endParaRPr lang="en-US"/>
        </a:p>
      </dgm:t>
    </dgm:pt>
    <dgm:pt modelId="{DFA1606A-03DE-48A4-95DC-BEA4CB4F9158}" type="sibTrans" cxnId="{85AC1E39-4E74-4078-9D34-91967253F058}">
      <dgm:prSet/>
      <dgm:spPr/>
      <dgm:t>
        <a:bodyPr/>
        <a:lstStyle/>
        <a:p>
          <a:endParaRPr lang="en-US"/>
        </a:p>
      </dgm:t>
    </dgm:pt>
    <dgm:pt modelId="{CE70C0C4-7A34-44FF-A069-046895E978BD}">
      <dgm:prSet/>
      <dgm:spPr/>
      <dgm:t>
        <a:bodyPr/>
        <a:lstStyle/>
        <a:p>
          <a:r>
            <a:rPr lang="en-US" b="1"/>
            <a:t>Section Data</a:t>
          </a:r>
          <a:endParaRPr lang="en-US"/>
        </a:p>
      </dgm:t>
    </dgm:pt>
    <dgm:pt modelId="{8D4FC694-FAEF-4D0D-ACE7-AA7EB207BCAD}" type="parTrans" cxnId="{C144E20A-E010-4787-9628-F1B327AE4AC5}">
      <dgm:prSet/>
      <dgm:spPr/>
      <dgm:t>
        <a:bodyPr/>
        <a:lstStyle/>
        <a:p>
          <a:endParaRPr lang="en-US"/>
        </a:p>
      </dgm:t>
    </dgm:pt>
    <dgm:pt modelId="{A0DF87A6-1845-4814-B1B0-34686F05C80D}" type="sibTrans" cxnId="{C144E20A-E010-4787-9628-F1B327AE4AC5}">
      <dgm:prSet/>
      <dgm:spPr/>
      <dgm:t>
        <a:bodyPr/>
        <a:lstStyle/>
        <a:p>
          <a:endParaRPr lang="en-US"/>
        </a:p>
      </dgm:t>
    </dgm:pt>
    <dgm:pt modelId="{24E38881-574C-4178-BCD3-526A828C7A96}" type="pres">
      <dgm:prSet presAssocID="{70B513C5-6F8C-43D0-B200-B75C9EEC9E6E}" presName="linear" presStyleCnt="0">
        <dgm:presLayoutVars>
          <dgm:dir/>
          <dgm:animLvl val="lvl"/>
          <dgm:resizeHandles val="exact"/>
        </dgm:presLayoutVars>
      </dgm:prSet>
      <dgm:spPr/>
    </dgm:pt>
    <dgm:pt modelId="{82E07B60-6E17-462C-82EC-962E2C78396D}" type="pres">
      <dgm:prSet presAssocID="{7936C3F9-EEA5-4DB9-A641-1435C5F19783}" presName="parentLin" presStyleCnt="0"/>
      <dgm:spPr/>
    </dgm:pt>
    <dgm:pt modelId="{DA8D1394-EE52-47A5-AC23-9C0F10EF59A0}" type="pres">
      <dgm:prSet presAssocID="{7936C3F9-EEA5-4DB9-A641-1435C5F19783}" presName="parentLeftMargin" presStyleLbl="node1" presStyleIdx="0" presStyleCnt="1"/>
      <dgm:spPr/>
    </dgm:pt>
    <dgm:pt modelId="{232E8217-4A08-41AC-9AEA-F3BDA18AC6D5}" type="pres">
      <dgm:prSet presAssocID="{7936C3F9-EEA5-4DB9-A641-1435C5F19783}" presName="parentText" presStyleLbl="node1" presStyleIdx="0" presStyleCnt="1">
        <dgm:presLayoutVars>
          <dgm:chMax val="0"/>
          <dgm:bulletEnabled val="1"/>
        </dgm:presLayoutVars>
      </dgm:prSet>
      <dgm:spPr/>
    </dgm:pt>
    <dgm:pt modelId="{8A989F6F-2BDD-46EB-B46C-70B08756149A}" type="pres">
      <dgm:prSet presAssocID="{7936C3F9-EEA5-4DB9-A641-1435C5F19783}" presName="negativeSpace" presStyleCnt="0"/>
      <dgm:spPr/>
    </dgm:pt>
    <dgm:pt modelId="{34443C5B-28B0-441A-8434-8E90D3221794}" type="pres">
      <dgm:prSet presAssocID="{7936C3F9-EEA5-4DB9-A641-1435C5F19783}" presName="childText" presStyleLbl="conFgAcc1" presStyleIdx="0" presStyleCnt="1">
        <dgm:presLayoutVars>
          <dgm:bulletEnabled val="1"/>
        </dgm:presLayoutVars>
      </dgm:prSet>
      <dgm:spPr/>
    </dgm:pt>
  </dgm:ptLst>
  <dgm:cxnLst>
    <dgm:cxn modelId="{C144E20A-E010-4787-9628-F1B327AE4AC5}" srcId="{7936C3F9-EEA5-4DB9-A641-1435C5F19783}" destId="{CE70C0C4-7A34-44FF-A069-046895E978BD}" srcOrd="2" destOrd="0" parTransId="{8D4FC694-FAEF-4D0D-ACE7-AA7EB207BCAD}" sibTransId="{A0DF87A6-1845-4814-B1B0-34686F05C80D}"/>
    <dgm:cxn modelId="{06A23D2F-04E5-4AC9-BBB0-EE17698726D8}" type="presOf" srcId="{7936C3F9-EEA5-4DB9-A641-1435C5F19783}" destId="{DA8D1394-EE52-47A5-AC23-9C0F10EF59A0}" srcOrd="0" destOrd="0" presId="urn:microsoft.com/office/officeart/2005/8/layout/list1"/>
    <dgm:cxn modelId="{4EE63132-A2FF-4158-90C4-988DC0CDDD81}" type="presOf" srcId="{CE70C0C4-7A34-44FF-A069-046895E978BD}" destId="{34443C5B-28B0-441A-8434-8E90D3221794}" srcOrd="0" destOrd="2" presId="urn:microsoft.com/office/officeart/2005/8/layout/list1"/>
    <dgm:cxn modelId="{85AC1E39-4E74-4078-9D34-91967253F058}" srcId="{7936C3F9-EEA5-4DB9-A641-1435C5F19783}" destId="{676324F9-C250-47C0-9385-C54A51522D12}" srcOrd="1" destOrd="0" parTransId="{DFB5336D-D194-49D9-8E4F-F410F5FE8E5B}" sibTransId="{DFA1606A-03DE-48A4-95DC-BEA4CB4F9158}"/>
    <dgm:cxn modelId="{0EEE993D-29FB-46B8-92AD-DC3D6DA01244}" srcId="{70B513C5-6F8C-43D0-B200-B75C9EEC9E6E}" destId="{7936C3F9-EEA5-4DB9-A641-1435C5F19783}" srcOrd="0" destOrd="0" parTransId="{712D34B8-DBD7-426A-B8B8-471D814A4E0D}" sibTransId="{4972705A-36E4-43EE-A164-271AA0EA8EF7}"/>
    <dgm:cxn modelId="{17FEC070-360C-4C07-8272-D506B702D152}" type="presOf" srcId="{7936C3F9-EEA5-4DB9-A641-1435C5F19783}" destId="{232E8217-4A08-41AC-9AEA-F3BDA18AC6D5}" srcOrd="1" destOrd="0" presId="urn:microsoft.com/office/officeart/2005/8/layout/list1"/>
    <dgm:cxn modelId="{8280A5A8-3E0C-4EB7-BD80-ED8D021A7FDC}" type="presOf" srcId="{164583DA-1C59-41C0-878E-8B3FC6DBEB62}" destId="{34443C5B-28B0-441A-8434-8E90D3221794}" srcOrd="0" destOrd="0" presId="urn:microsoft.com/office/officeart/2005/8/layout/list1"/>
    <dgm:cxn modelId="{329B09B6-7E95-4CBC-B892-E5A7D907922A}" type="presOf" srcId="{676324F9-C250-47C0-9385-C54A51522D12}" destId="{34443C5B-28B0-441A-8434-8E90D3221794}" srcOrd="0" destOrd="1" presId="urn:microsoft.com/office/officeart/2005/8/layout/list1"/>
    <dgm:cxn modelId="{515DBFB8-76CA-4462-81E9-6E3A8208F45F}" srcId="{7936C3F9-EEA5-4DB9-A641-1435C5F19783}" destId="{164583DA-1C59-41C0-878E-8B3FC6DBEB62}" srcOrd="0" destOrd="0" parTransId="{037DDE65-AA0A-4621-8E89-7F90C3F4E190}" sibTransId="{72D61FBE-4C36-4FF7-89B9-B0EF96119645}"/>
    <dgm:cxn modelId="{35A077DB-1B85-4A80-ABF8-87202019DBCF}" type="presOf" srcId="{70B513C5-6F8C-43D0-B200-B75C9EEC9E6E}" destId="{24E38881-574C-4178-BCD3-526A828C7A96}" srcOrd="0" destOrd="0" presId="urn:microsoft.com/office/officeart/2005/8/layout/list1"/>
    <dgm:cxn modelId="{26425B0B-EBFD-4D57-A373-19A751EDC878}" type="presParOf" srcId="{24E38881-574C-4178-BCD3-526A828C7A96}" destId="{82E07B60-6E17-462C-82EC-962E2C78396D}" srcOrd="0" destOrd="0" presId="urn:microsoft.com/office/officeart/2005/8/layout/list1"/>
    <dgm:cxn modelId="{1A6EDB90-CF8C-4082-A19D-DED088D61CFF}" type="presParOf" srcId="{82E07B60-6E17-462C-82EC-962E2C78396D}" destId="{DA8D1394-EE52-47A5-AC23-9C0F10EF59A0}" srcOrd="0" destOrd="0" presId="urn:microsoft.com/office/officeart/2005/8/layout/list1"/>
    <dgm:cxn modelId="{A7BBEB2B-87FF-4F8C-9AB2-872638544B1A}" type="presParOf" srcId="{82E07B60-6E17-462C-82EC-962E2C78396D}" destId="{232E8217-4A08-41AC-9AEA-F3BDA18AC6D5}" srcOrd="1" destOrd="0" presId="urn:microsoft.com/office/officeart/2005/8/layout/list1"/>
    <dgm:cxn modelId="{21FF87C4-DF28-475D-A3AF-3D07D476ED89}" type="presParOf" srcId="{24E38881-574C-4178-BCD3-526A828C7A96}" destId="{8A989F6F-2BDD-46EB-B46C-70B08756149A}" srcOrd="1" destOrd="0" presId="urn:microsoft.com/office/officeart/2005/8/layout/list1"/>
    <dgm:cxn modelId="{4A77D8E3-8A6D-4316-B570-1EB04616B2BF}" type="presParOf" srcId="{24E38881-574C-4178-BCD3-526A828C7A96}" destId="{34443C5B-28B0-441A-8434-8E90D322179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C777A-C939-47F7-A1AA-397C1BD8F8EE}">
      <dsp:nvSpPr>
        <dsp:cNvPr id="0" name=""/>
        <dsp:cNvSpPr/>
      </dsp:nvSpPr>
      <dsp:spPr>
        <a:xfrm>
          <a:off x="774997" y="178607"/>
          <a:ext cx="831304" cy="831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EB34AA-1CC3-462D-9BE2-62DF9B4FBFF5}">
      <dsp:nvSpPr>
        <dsp:cNvPr id="0" name=""/>
        <dsp:cNvSpPr/>
      </dsp:nvSpPr>
      <dsp:spPr>
        <a:xfrm>
          <a:off x="3071" y="1149319"/>
          <a:ext cx="2375156" cy="356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Drop Schedules</a:t>
          </a:r>
        </a:p>
      </dsp:txBody>
      <dsp:txXfrm>
        <a:off x="3071" y="1149319"/>
        <a:ext cx="2375156" cy="356273"/>
      </dsp:txXfrm>
    </dsp:sp>
    <dsp:sp modelId="{996AC530-84C4-41B9-AE7B-2EFB30F84E48}">
      <dsp:nvSpPr>
        <dsp:cNvPr id="0" name=""/>
        <dsp:cNvSpPr/>
      </dsp:nvSpPr>
      <dsp:spPr>
        <a:xfrm>
          <a:off x="3071" y="1570433"/>
          <a:ext cx="2375156" cy="18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Drop student schedules on the date of enrollment for No Show students</a:t>
          </a:r>
        </a:p>
        <a:p>
          <a:pPr marL="171450" lvl="1" indent="-171450" algn="ctr" defTabSz="755650">
            <a:lnSpc>
              <a:spcPct val="90000"/>
            </a:lnSpc>
            <a:spcBef>
              <a:spcPct val="0"/>
            </a:spcBef>
            <a:spcAft>
              <a:spcPct val="15000"/>
            </a:spcAft>
            <a:buChar char="•"/>
          </a:pPr>
          <a:r>
            <a:rPr lang="en-US" sz="1700" kern="1200" dirty="0"/>
            <a:t>This will delete the enrollment in their courses</a:t>
          </a:r>
        </a:p>
      </dsp:txBody>
      <dsp:txXfrm>
        <a:off x="3071" y="1570433"/>
        <a:ext cx="2375156" cy="1850193"/>
      </dsp:txXfrm>
    </dsp:sp>
    <dsp:sp modelId="{202C7451-FE68-4E2C-8CFC-34E28B7F6365}">
      <dsp:nvSpPr>
        <dsp:cNvPr id="0" name=""/>
        <dsp:cNvSpPr/>
      </dsp:nvSpPr>
      <dsp:spPr>
        <a:xfrm>
          <a:off x="3565805" y="178607"/>
          <a:ext cx="831304" cy="831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46B390-DBDF-424B-B01E-985F8A5B9C34}">
      <dsp:nvSpPr>
        <dsp:cNvPr id="0" name=""/>
        <dsp:cNvSpPr/>
      </dsp:nvSpPr>
      <dsp:spPr>
        <a:xfrm>
          <a:off x="2793880" y="1149319"/>
          <a:ext cx="2375156" cy="356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Entry/Exit Dates</a:t>
          </a:r>
        </a:p>
      </dsp:txBody>
      <dsp:txXfrm>
        <a:off x="2793880" y="1149319"/>
        <a:ext cx="2375156" cy="356273"/>
      </dsp:txXfrm>
    </dsp:sp>
    <dsp:sp modelId="{649F5BDF-5F46-4BF8-9499-FDC64D6A7C0A}">
      <dsp:nvSpPr>
        <dsp:cNvPr id="0" name=""/>
        <dsp:cNvSpPr/>
      </dsp:nvSpPr>
      <dsp:spPr>
        <a:xfrm>
          <a:off x="2793880" y="1570433"/>
          <a:ext cx="2375156" cy="18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No Shows must have matching entry and exit dates that is your school’s first day of school</a:t>
          </a:r>
        </a:p>
      </dsp:txBody>
      <dsp:txXfrm>
        <a:off x="2793880" y="1570433"/>
        <a:ext cx="2375156" cy="1850193"/>
      </dsp:txXfrm>
    </dsp:sp>
    <dsp:sp modelId="{297711A8-1DA8-49E1-8FB9-AC898830E89C}">
      <dsp:nvSpPr>
        <dsp:cNvPr id="0" name=""/>
        <dsp:cNvSpPr/>
      </dsp:nvSpPr>
      <dsp:spPr>
        <a:xfrm>
          <a:off x="6356614" y="178607"/>
          <a:ext cx="831304" cy="831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1C5F30-B79B-40C2-8F8F-02DE98770A81}">
      <dsp:nvSpPr>
        <dsp:cNvPr id="0" name=""/>
        <dsp:cNvSpPr/>
      </dsp:nvSpPr>
      <dsp:spPr>
        <a:xfrm>
          <a:off x="5584688" y="1149319"/>
          <a:ext cx="2375156" cy="356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Previous Enrollment</a:t>
          </a:r>
        </a:p>
      </dsp:txBody>
      <dsp:txXfrm>
        <a:off x="5584688" y="1149319"/>
        <a:ext cx="2375156" cy="356273"/>
      </dsp:txXfrm>
    </dsp:sp>
    <dsp:sp modelId="{BE9C70D2-2788-4529-9CAF-5A943A88E9D7}">
      <dsp:nvSpPr>
        <dsp:cNvPr id="0" name=""/>
        <dsp:cNvSpPr/>
      </dsp:nvSpPr>
      <dsp:spPr>
        <a:xfrm>
          <a:off x="5584688" y="1570433"/>
          <a:ext cx="2375156" cy="18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DO NOT edit another school’s “Previous Enrollment” in the student’s transfer info screen (dates/comments/exit codes)</a:t>
          </a:r>
        </a:p>
      </dsp:txBody>
      <dsp:txXfrm>
        <a:off x="5584688" y="1570433"/>
        <a:ext cx="2375156" cy="1850193"/>
      </dsp:txXfrm>
    </dsp:sp>
    <dsp:sp modelId="{20843FDA-B1F0-4376-B00C-BFACD0E5B7F3}">
      <dsp:nvSpPr>
        <dsp:cNvPr id="0" name=""/>
        <dsp:cNvSpPr/>
      </dsp:nvSpPr>
      <dsp:spPr>
        <a:xfrm>
          <a:off x="9147423" y="178607"/>
          <a:ext cx="831304" cy="8313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5CA7B2-4337-48D2-BCAE-1F74D53E7040}">
      <dsp:nvSpPr>
        <dsp:cNvPr id="0" name=""/>
        <dsp:cNvSpPr/>
      </dsp:nvSpPr>
      <dsp:spPr>
        <a:xfrm>
          <a:off x="8375497" y="1149319"/>
          <a:ext cx="2375156" cy="356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EFAs</a:t>
          </a:r>
        </a:p>
      </dsp:txBody>
      <dsp:txXfrm>
        <a:off x="8375497" y="1149319"/>
        <a:ext cx="2375156" cy="356273"/>
      </dsp:txXfrm>
    </dsp:sp>
    <dsp:sp modelId="{08C619A3-5D59-4908-B28E-29FA4AC3FF48}">
      <dsp:nvSpPr>
        <dsp:cNvPr id="0" name=""/>
        <dsp:cNvSpPr/>
      </dsp:nvSpPr>
      <dsp:spPr>
        <a:xfrm>
          <a:off x="8375497" y="1570433"/>
          <a:ext cx="2375156" cy="18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DO NOT edit another’s school’s EFA codes; Close out EFAs every time you withdraw a student; If a student is a NS, please delete initial EFA.</a:t>
          </a:r>
        </a:p>
      </dsp:txBody>
      <dsp:txXfrm>
        <a:off x="8375497" y="1570433"/>
        <a:ext cx="2375156" cy="1850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9D9DB-A92D-4A60-AA49-EC3BB471A75A}">
      <dsp:nvSpPr>
        <dsp:cNvPr id="0" name=""/>
        <dsp:cNvSpPr/>
      </dsp:nvSpPr>
      <dsp:spPr>
        <a:xfrm>
          <a:off x="0" y="494766"/>
          <a:ext cx="9604375" cy="10998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SC40 Truancy Reports by Student</a:t>
          </a:r>
          <a:endParaRPr lang="en-US" sz="4700" kern="1200" dirty="0"/>
        </a:p>
      </dsp:txBody>
      <dsp:txXfrm>
        <a:off x="53688" y="548454"/>
        <a:ext cx="9496999" cy="992424"/>
      </dsp:txXfrm>
    </dsp:sp>
    <dsp:sp modelId="{C9B320D9-D638-446F-A151-7CFD46559590}">
      <dsp:nvSpPr>
        <dsp:cNvPr id="0" name=""/>
        <dsp:cNvSpPr/>
      </dsp:nvSpPr>
      <dsp:spPr>
        <a:xfrm>
          <a:off x="0" y="1729927"/>
          <a:ext cx="9604375" cy="1099800"/>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SC41 Truancy School Detail Report</a:t>
          </a:r>
          <a:endParaRPr lang="en-US" sz="4700" kern="1200" dirty="0"/>
        </a:p>
      </dsp:txBody>
      <dsp:txXfrm>
        <a:off x="53688" y="1783615"/>
        <a:ext cx="9496999" cy="992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184FF-04EE-4DCB-A23E-58057326C4A1}">
      <dsp:nvSpPr>
        <dsp:cNvPr id="0" name=""/>
        <dsp:cNvSpPr/>
      </dsp:nvSpPr>
      <dsp:spPr>
        <a:xfrm>
          <a:off x="0" y="17690"/>
          <a:ext cx="9618133" cy="199017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A student is Chronically Absent when: </a:t>
          </a:r>
        </a:p>
        <a:p>
          <a:pPr marL="0" lvl="0" indent="0" algn="l" defTabSz="1200150">
            <a:lnSpc>
              <a:spcPct val="90000"/>
            </a:lnSpc>
            <a:spcBef>
              <a:spcPct val="0"/>
            </a:spcBef>
            <a:spcAft>
              <a:spcPct val="35000"/>
            </a:spcAft>
            <a:buNone/>
          </a:pPr>
          <a:r>
            <a:rPr lang="en-US" sz="2700" b="1" u="sng" kern="1200"/>
            <a:t>Any</a:t>
          </a:r>
          <a:r>
            <a:rPr lang="en-US" sz="2700" kern="1200"/>
            <a:t> student in grades K-12 who misses 50 percent or more of the instructional day for </a:t>
          </a:r>
          <a:r>
            <a:rPr lang="en-US" sz="2700" b="1" u="sng" kern="1200"/>
            <a:t>any</a:t>
          </a:r>
          <a:r>
            <a:rPr lang="en-US" sz="2700" kern="1200"/>
            <a:t> reason for 10 percent (or more) of the enrollment period </a:t>
          </a:r>
          <a:endParaRPr lang="en-US" sz="2700" kern="1200" dirty="0"/>
        </a:p>
      </dsp:txBody>
      <dsp:txXfrm>
        <a:off x="97152" y="114842"/>
        <a:ext cx="9423829" cy="1795866"/>
      </dsp:txXfrm>
    </dsp:sp>
    <dsp:sp modelId="{AFB0F598-2668-4FE2-8D3B-DF9D084A92CD}">
      <dsp:nvSpPr>
        <dsp:cNvPr id="0" name=""/>
        <dsp:cNvSpPr/>
      </dsp:nvSpPr>
      <dsp:spPr>
        <a:xfrm>
          <a:off x="0" y="2085621"/>
          <a:ext cx="9618133" cy="199017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A student is Absent when:</a:t>
          </a:r>
        </a:p>
        <a:p>
          <a:pPr marL="0" lvl="0" indent="0" algn="l" defTabSz="1200150">
            <a:lnSpc>
              <a:spcPct val="90000"/>
            </a:lnSpc>
            <a:spcBef>
              <a:spcPct val="0"/>
            </a:spcBef>
            <a:spcAft>
              <a:spcPct val="35000"/>
            </a:spcAft>
            <a:buNone/>
          </a:pPr>
          <a:r>
            <a:rPr lang="en-US" sz="2700" kern="1200"/>
            <a:t>He/she is not physically on school grounds and is not participating in instruction or instruction-related activities at an approved off-grounds location for the school day</a:t>
          </a:r>
          <a:endParaRPr lang="en-US" sz="2700" kern="1200" dirty="0"/>
        </a:p>
      </dsp:txBody>
      <dsp:txXfrm>
        <a:off x="97152" y="2182773"/>
        <a:ext cx="9423829" cy="1795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5BFCE-6D55-45C1-80C9-A840FDE1ECA9}">
      <dsp:nvSpPr>
        <dsp:cNvPr id="0" name=""/>
        <dsp:cNvSpPr/>
      </dsp:nvSpPr>
      <dsp:spPr>
        <a:xfrm>
          <a:off x="0" y="67094"/>
          <a:ext cx="10025074" cy="760500"/>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10 percent is based on the individual student’s enrollment.</a:t>
          </a:r>
        </a:p>
      </dsp:txBody>
      <dsp:txXfrm>
        <a:off x="37125" y="104219"/>
        <a:ext cx="9950824" cy="686250"/>
      </dsp:txXfrm>
    </dsp:sp>
    <dsp:sp modelId="{2CFBE1CE-716C-417A-9952-C93224522582}">
      <dsp:nvSpPr>
        <dsp:cNvPr id="0" name=""/>
        <dsp:cNvSpPr/>
      </dsp:nvSpPr>
      <dsp:spPr>
        <a:xfrm>
          <a:off x="0" y="900877"/>
          <a:ext cx="10025074" cy="760500"/>
        </a:xfrm>
        <a:prstGeom prst="roundRect">
          <a:avLst/>
        </a:prstGeom>
        <a:gradFill rotWithShape="0">
          <a:gsLst>
            <a:gs pos="0">
              <a:schemeClr val="accent5">
                <a:hueOff val="623814"/>
                <a:satOff val="-12622"/>
                <a:lumOff val="392"/>
                <a:alphaOff val="0"/>
                <a:tint val="96000"/>
                <a:lumMod val="100000"/>
              </a:schemeClr>
            </a:gs>
            <a:gs pos="78000">
              <a:schemeClr val="accent5">
                <a:hueOff val="623814"/>
                <a:satOff val="-12622"/>
                <a:lumOff val="39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Calculation:</a:t>
          </a:r>
          <a:br>
            <a:rPr lang="en-US" sz="2000" kern="1200"/>
          </a:br>
          <a:r>
            <a:rPr lang="en-US" sz="2000" kern="1200"/>
            <a:t>Total Days Absent </a:t>
          </a:r>
          <a:r>
            <a:rPr lang="en-US" sz="2000" b="1" kern="1200"/>
            <a:t>÷</a:t>
          </a:r>
          <a:r>
            <a:rPr lang="en-US" sz="2000" kern="1200"/>
            <a:t> Current Membership days </a:t>
          </a:r>
          <a:r>
            <a:rPr lang="en-US" sz="2000" b="1" kern="1200"/>
            <a:t>×</a:t>
          </a:r>
          <a:r>
            <a:rPr lang="en-US" sz="2000" kern="1200"/>
            <a:t> 100 = Absent Percentage </a:t>
          </a:r>
        </a:p>
      </dsp:txBody>
      <dsp:txXfrm>
        <a:off x="37125" y="938002"/>
        <a:ext cx="9950824" cy="686250"/>
      </dsp:txXfrm>
    </dsp:sp>
    <dsp:sp modelId="{968273B3-38BC-4EA6-B447-9063E4FE8BA1}">
      <dsp:nvSpPr>
        <dsp:cNvPr id="0" name=""/>
        <dsp:cNvSpPr/>
      </dsp:nvSpPr>
      <dsp:spPr>
        <a:xfrm>
          <a:off x="0" y="1718977"/>
          <a:ext cx="10025074" cy="760500"/>
        </a:xfrm>
        <a:prstGeom prst="roundRect">
          <a:avLst/>
        </a:prstGeom>
        <a:gradFill rotWithShape="0">
          <a:gsLst>
            <a:gs pos="0">
              <a:schemeClr val="accent5">
                <a:hueOff val="1247628"/>
                <a:satOff val="-25244"/>
                <a:lumOff val="784"/>
                <a:alphaOff val="0"/>
                <a:tint val="96000"/>
                <a:lumMod val="100000"/>
              </a:schemeClr>
            </a:gs>
            <a:gs pos="78000">
              <a:schemeClr val="accent5">
                <a:hueOff val="1247628"/>
                <a:satOff val="-25244"/>
                <a:lumOff val="7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days absent </a:t>
          </a:r>
          <a:r>
            <a:rPr lang="en-US" sz="2000" b="1" kern="1200"/>
            <a:t>÷ </a:t>
          </a:r>
          <a:r>
            <a:rPr lang="en-US" sz="2000" kern="1200"/>
            <a:t>37 days enrolled </a:t>
          </a:r>
          <a:r>
            <a:rPr lang="en-US" sz="2000" b="1" kern="1200"/>
            <a:t>× </a:t>
          </a:r>
          <a:r>
            <a:rPr lang="en-US" sz="2000" kern="1200"/>
            <a:t>100 = 10.81%	 Chronically Absent</a:t>
          </a:r>
        </a:p>
      </dsp:txBody>
      <dsp:txXfrm>
        <a:off x="37125" y="1756102"/>
        <a:ext cx="9950824" cy="686250"/>
      </dsp:txXfrm>
    </dsp:sp>
    <dsp:sp modelId="{D6C38D92-3308-44A4-AAE6-7DF952F51ED2}">
      <dsp:nvSpPr>
        <dsp:cNvPr id="0" name=""/>
        <dsp:cNvSpPr/>
      </dsp:nvSpPr>
      <dsp:spPr>
        <a:xfrm>
          <a:off x="0" y="2537077"/>
          <a:ext cx="10025074" cy="760500"/>
        </a:xfrm>
        <a:prstGeom prst="roundRect">
          <a:avLst/>
        </a:prstGeom>
        <a:gradFill rotWithShape="0">
          <a:gsLst>
            <a:gs pos="0">
              <a:schemeClr val="accent5">
                <a:hueOff val="1871442"/>
                <a:satOff val="-37867"/>
                <a:lumOff val="1177"/>
                <a:alphaOff val="0"/>
                <a:tint val="96000"/>
                <a:lumMod val="100000"/>
              </a:schemeClr>
            </a:gs>
            <a:gs pos="78000">
              <a:schemeClr val="accent5">
                <a:hueOff val="1871442"/>
                <a:satOff val="-37867"/>
                <a:lumOff val="11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days absent </a:t>
          </a:r>
          <a:r>
            <a:rPr lang="en-US" sz="2000" b="1" kern="1200"/>
            <a:t>÷ </a:t>
          </a:r>
          <a:r>
            <a:rPr lang="en-US" sz="2000" kern="1200"/>
            <a:t>41 days enrolled </a:t>
          </a:r>
          <a:r>
            <a:rPr lang="en-US" sz="2000" b="1" kern="1200"/>
            <a:t>× </a:t>
          </a:r>
          <a:r>
            <a:rPr lang="en-US" sz="2000" kern="1200"/>
            <a:t>100 = 9.76%        Not Chronically Absent                 </a:t>
          </a:r>
        </a:p>
      </dsp:txBody>
      <dsp:txXfrm>
        <a:off x="37125" y="2574202"/>
        <a:ext cx="9950824" cy="686250"/>
      </dsp:txXfrm>
    </dsp:sp>
    <dsp:sp modelId="{7D2A6DF3-25D2-4283-88C4-4D63D84EEBAF}">
      <dsp:nvSpPr>
        <dsp:cNvPr id="0" name=""/>
        <dsp:cNvSpPr/>
      </dsp:nvSpPr>
      <dsp:spPr>
        <a:xfrm>
          <a:off x="0" y="3355177"/>
          <a:ext cx="10025074" cy="760500"/>
        </a:xfrm>
        <a:prstGeom prst="roundRect">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21 days absent </a:t>
          </a:r>
          <a:r>
            <a:rPr lang="en-US" sz="2000" b="1" kern="1200"/>
            <a:t>÷ </a:t>
          </a:r>
          <a:r>
            <a:rPr lang="en-US" sz="2000" kern="1200"/>
            <a:t>180 days enrolled </a:t>
          </a:r>
          <a:r>
            <a:rPr lang="en-US" sz="2000" b="1" kern="1200"/>
            <a:t>× </a:t>
          </a:r>
          <a:r>
            <a:rPr lang="en-US" sz="2000" kern="1200"/>
            <a:t>100 = 11.66%	 Chronically Absent</a:t>
          </a:r>
        </a:p>
      </dsp:txBody>
      <dsp:txXfrm>
        <a:off x="37125" y="3392302"/>
        <a:ext cx="9950824" cy="686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9EC6B-4E15-44EA-B9F7-8A33E2B32A63}">
      <dsp:nvSpPr>
        <dsp:cNvPr id="0" name=""/>
        <dsp:cNvSpPr/>
      </dsp:nvSpPr>
      <dsp:spPr>
        <a:xfrm>
          <a:off x="0" y="0"/>
          <a:ext cx="8755864"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B48FC-2C21-40E0-A847-DB4DBD1CF031}">
      <dsp:nvSpPr>
        <dsp:cNvPr id="0" name=""/>
        <dsp:cNvSpPr/>
      </dsp:nvSpPr>
      <dsp:spPr>
        <a:xfrm>
          <a:off x="0" y="0"/>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The Chronic Absenteeism School Report displays the total number of absences per student broken down by attendance code category.</a:t>
          </a:r>
          <a:endParaRPr lang="en-US" sz="2200" kern="1200"/>
        </a:p>
      </dsp:txBody>
      <dsp:txXfrm>
        <a:off x="0" y="0"/>
        <a:ext cx="8755864" cy="1060968"/>
      </dsp:txXfrm>
    </dsp:sp>
    <dsp:sp modelId="{3BB36938-0166-40C2-955C-FF01996F1471}">
      <dsp:nvSpPr>
        <dsp:cNvPr id="0" name=""/>
        <dsp:cNvSpPr/>
      </dsp:nvSpPr>
      <dsp:spPr>
        <a:xfrm>
          <a:off x="0" y="1060968"/>
          <a:ext cx="875586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9C7D8-5EC4-45D1-A68E-D50E6BA06815}">
      <dsp:nvSpPr>
        <dsp:cNvPr id="0" name=""/>
        <dsp:cNvSpPr/>
      </dsp:nvSpPr>
      <dsp:spPr>
        <a:xfrm>
          <a:off x="0" y="1060968"/>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The student’s name, student number, membership days, absence categories, total number of absences and absence percentage will be listed on the report.  </a:t>
          </a:r>
          <a:endParaRPr lang="en-US" sz="2200" kern="1200"/>
        </a:p>
      </dsp:txBody>
      <dsp:txXfrm>
        <a:off x="0" y="1060968"/>
        <a:ext cx="8755864" cy="1060968"/>
      </dsp:txXfrm>
    </dsp:sp>
    <dsp:sp modelId="{6B43D6FB-BA72-4495-8AEB-98C3F22E14E4}">
      <dsp:nvSpPr>
        <dsp:cNvPr id="0" name=""/>
        <dsp:cNvSpPr/>
      </dsp:nvSpPr>
      <dsp:spPr>
        <a:xfrm>
          <a:off x="0" y="2121937"/>
          <a:ext cx="8755864"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3A8C5-90FE-4932-88A2-0F5C95E651C1}">
      <dsp:nvSpPr>
        <dsp:cNvPr id="0" name=""/>
        <dsp:cNvSpPr/>
      </dsp:nvSpPr>
      <dsp:spPr>
        <a:xfrm>
          <a:off x="0" y="2121936"/>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This report will only include students who were flagged at one point in the current school year as chronically absent. </a:t>
          </a:r>
          <a:endParaRPr lang="en-US" sz="2200" kern="1200"/>
        </a:p>
      </dsp:txBody>
      <dsp:txXfrm>
        <a:off x="0" y="2121936"/>
        <a:ext cx="8755864" cy="1060968"/>
      </dsp:txXfrm>
    </dsp:sp>
    <dsp:sp modelId="{981908AD-4370-4BC6-AD1D-791C440EE98C}">
      <dsp:nvSpPr>
        <dsp:cNvPr id="0" name=""/>
        <dsp:cNvSpPr/>
      </dsp:nvSpPr>
      <dsp:spPr>
        <a:xfrm>
          <a:off x="0" y="3182905"/>
          <a:ext cx="8755864"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E66C93-10E7-41C9-9082-F00CF5499440}">
      <dsp:nvSpPr>
        <dsp:cNvPr id="0" name=""/>
        <dsp:cNvSpPr/>
      </dsp:nvSpPr>
      <dsp:spPr>
        <a:xfrm>
          <a:off x="0" y="3182905"/>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baseline="0"/>
            <a:t>Note:</a:t>
          </a:r>
          <a:r>
            <a:rPr lang="en-US" sz="2200" b="0" i="0" kern="1200" baseline="0"/>
            <a:t>  Inactive students will still display on the report, but their names will be enclosed inside parentheses.</a:t>
          </a:r>
          <a:endParaRPr lang="en-US" sz="2200" kern="1200"/>
        </a:p>
      </dsp:txBody>
      <dsp:txXfrm>
        <a:off x="0" y="3182905"/>
        <a:ext cx="8755864" cy="10609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B660F-6BB7-496B-81A3-F83C45187F6D}">
      <dsp:nvSpPr>
        <dsp:cNvPr id="0" name=""/>
        <dsp:cNvSpPr/>
      </dsp:nvSpPr>
      <dsp:spPr>
        <a:xfrm>
          <a:off x="0" y="347457"/>
          <a:ext cx="5914209" cy="857756"/>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Pages:</a:t>
          </a:r>
          <a:endParaRPr lang="en-US" sz="2300" kern="1200"/>
        </a:p>
      </dsp:txBody>
      <dsp:txXfrm>
        <a:off x="41872" y="389329"/>
        <a:ext cx="5830465" cy="774012"/>
      </dsp:txXfrm>
    </dsp:sp>
    <dsp:sp modelId="{CD169B81-4A7B-4D46-9396-C2110B90BD87}">
      <dsp:nvSpPr>
        <dsp:cNvPr id="0" name=""/>
        <dsp:cNvSpPr/>
      </dsp:nvSpPr>
      <dsp:spPr>
        <a:xfrm>
          <a:off x="0" y="1271454"/>
          <a:ext cx="5914209" cy="857756"/>
        </a:xfrm>
        <a:prstGeom prst="roundRect">
          <a:avLst/>
        </a:prstGeom>
        <a:blipFill>
          <a:blip xmlns:r="http://schemas.openxmlformats.org/officeDocument/2006/relationships" r:embed="rId1">
            <a:duotone>
              <a:schemeClr val="accent2">
                <a:hueOff val="840789"/>
                <a:satOff val="-893"/>
                <a:lumOff val="686"/>
                <a:alphaOff val="0"/>
                <a:shade val="74000"/>
                <a:satMod val="130000"/>
                <a:lumMod val="90000"/>
              </a:schemeClr>
              <a:schemeClr val="accent2">
                <a:hueOff val="840789"/>
                <a:satOff val="-893"/>
                <a:lumOff val="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Student Demographics – </a:t>
          </a:r>
          <a:r>
            <a:rPr lang="en-US" sz="2300" i="1" kern="1200" dirty="0"/>
            <a:t>Select a student &gt; Student Profile &gt; Demographics</a:t>
          </a:r>
          <a:endParaRPr lang="en-US" sz="2300" kern="1200" dirty="0"/>
        </a:p>
      </dsp:txBody>
      <dsp:txXfrm>
        <a:off x="41872" y="1313326"/>
        <a:ext cx="5830465" cy="774012"/>
      </dsp:txXfrm>
    </dsp:sp>
    <dsp:sp modelId="{745D58FE-1EA9-42F6-80BB-5A9AAFB4F96F}">
      <dsp:nvSpPr>
        <dsp:cNvPr id="0" name=""/>
        <dsp:cNvSpPr/>
      </dsp:nvSpPr>
      <dsp:spPr>
        <a:xfrm>
          <a:off x="0" y="2195450"/>
          <a:ext cx="5914209" cy="857756"/>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SC Student Information - </a:t>
          </a:r>
          <a:r>
            <a:rPr lang="en-US" sz="2300" i="1" kern="1200" dirty="0"/>
            <a:t>Select a student &gt;Student Profile &gt; South Carolina Student Information</a:t>
          </a:r>
          <a:endParaRPr lang="en-US" sz="2300" kern="1200" dirty="0"/>
        </a:p>
      </dsp:txBody>
      <dsp:txXfrm>
        <a:off x="41872" y="2237322"/>
        <a:ext cx="5830465" cy="774012"/>
      </dsp:txXfrm>
    </dsp:sp>
    <dsp:sp modelId="{242443E2-5A66-41F3-868E-DB1EFDCD3422}">
      <dsp:nvSpPr>
        <dsp:cNvPr id="0" name=""/>
        <dsp:cNvSpPr/>
      </dsp:nvSpPr>
      <dsp:spPr>
        <a:xfrm>
          <a:off x="0" y="3119446"/>
          <a:ext cx="5914209" cy="857756"/>
        </a:xfrm>
        <a:prstGeom prst="roundRect">
          <a:avLst/>
        </a:prstGeom>
        <a:blipFill>
          <a:blip xmlns:r="http://schemas.openxmlformats.org/officeDocument/2006/relationships" r:embed="rId1">
            <a:duotone>
              <a:schemeClr val="accent2">
                <a:hueOff val="2522366"/>
                <a:satOff val="-2679"/>
                <a:lumOff val="2059"/>
                <a:alphaOff val="0"/>
                <a:shade val="74000"/>
                <a:satMod val="130000"/>
                <a:lumMod val="90000"/>
              </a:schemeClr>
              <a:schemeClr val="accent2">
                <a:hueOff val="2522366"/>
                <a:satOff val="-2679"/>
                <a:lumOff val="205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Precode - </a:t>
          </a:r>
          <a:r>
            <a:rPr lang="en-US" sz="2300" i="1" kern="1200" dirty="0"/>
            <a:t>Select a student &gt; Compliance &gt; Precode</a:t>
          </a:r>
          <a:endParaRPr lang="en-US" sz="2300" kern="1200" dirty="0"/>
        </a:p>
      </dsp:txBody>
      <dsp:txXfrm>
        <a:off x="41872" y="3161318"/>
        <a:ext cx="5830465" cy="774012"/>
      </dsp:txXfrm>
    </dsp:sp>
    <dsp:sp modelId="{5B8C59A6-9066-4FE1-BD5D-FC3F6322EF2A}">
      <dsp:nvSpPr>
        <dsp:cNvPr id="0" name=""/>
        <dsp:cNvSpPr/>
      </dsp:nvSpPr>
      <dsp:spPr>
        <a:xfrm>
          <a:off x="0" y="4043442"/>
          <a:ext cx="5914209" cy="857756"/>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Teacher </a:t>
          </a:r>
          <a:r>
            <a:rPr lang="en-US" sz="2300" kern="1200" dirty="0"/>
            <a:t>Information – </a:t>
          </a:r>
          <a:r>
            <a:rPr lang="en-US" sz="2300" i="1" kern="1200" dirty="0"/>
            <a:t>Select a teacher &gt; Staff Profile &gt; Demographics</a:t>
          </a:r>
          <a:endParaRPr lang="en-US" sz="2300" kern="1200" dirty="0"/>
        </a:p>
      </dsp:txBody>
      <dsp:txXfrm>
        <a:off x="41872" y="4085314"/>
        <a:ext cx="5830465" cy="774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78749-C9B7-48CC-96FF-95B0882C463D}">
      <dsp:nvSpPr>
        <dsp:cNvPr id="0" name=""/>
        <dsp:cNvSpPr/>
      </dsp:nvSpPr>
      <dsp:spPr>
        <a:xfrm>
          <a:off x="7194" y="246483"/>
          <a:ext cx="1001606" cy="1001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E13538-DCDE-445B-AC48-CBC76642A3F1}">
      <dsp:nvSpPr>
        <dsp:cNvPr id="0" name=""/>
        <dsp:cNvSpPr/>
      </dsp:nvSpPr>
      <dsp:spPr>
        <a:xfrm>
          <a:off x="7194" y="1355276"/>
          <a:ext cx="2861733" cy="42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4K, 5K, &amp; 2</a:t>
          </a:r>
          <a:r>
            <a:rPr lang="en-US" sz="1400" b="1" kern="1200" baseline="30000"/>
            <a:t>nd</a:t>
          </a:r>
          <a:r>
            <a:rPr lang="en-US" sz="1400" b="1" kern="1200"/>
            <a:t> Grade Assessments starting on page 6 of Precode Manual</a:t>
          </a:r>
          <a:endParaRPr lang="en-US" sz="1400" kern="1200"/>
        </a:p>
      </dsp:txBody>
      <dsp:txXfrm>
        <a:off x="7194" y="1355276"/>
        <a:ext cx="2861733" cy="429260"/>
      </dsp:txXfrm>
    </dsp:sp>
    <dsp:sp modelId="{2BC4D293-24BE-445B-9E38-4C12F8B0D11C}">
      <dsp:nvSpPr>
        <dsp:cNvPr id="0" name=""/>
        <dsp:cNvSpPr/>
      </dsp:nvSpPr>
      <dsp:spPr>
        <a:xfrm>
          <a:off x="7194" y="1834391"/>
          <a:ext cx="2861733" cy="904800"/>
        </a:xfrm>
        <a:prstGeom prst="rect">
          <a:avLst/>
        </a:prstGeom>
        <a:noFill/>
        <a:ln>
          <a:noFill/>
        </a:ln>
        <a:effectLst/>
      </dsp:spPr>
      <dsp:style>
        <a:lnRef idx="0">
          <a:scrgbClr r="0" g="0" b="0"/>
        </a:lnRef>
        <a:fillRef idx="0">
          <a:scrgbClr r="0" g="0" b="0"/>
        </a:fillRef>
        <a:effectRef idx="0">
          <a:scrgbClr r="0" g="0" b="0"/>
        </a:effectRef>
        <a:fontRef idx="minor"/>
      </dsp:style>
    </dsp:sp>
    <dsp:sp modelId="{CC015669-A4C5-42C6-91E3-AF94453B5BBB}">
      <dsp:nvSpPr>
        <dsp:cNvPr id="0" name=""/>
        <dsp:cNvSpPr/>
      </dsp:nvSpPr>
      <dsp:spPr>
        <a:xfrm>
          <a:off x="3369731" y="246483"/>
          <a:ext cx="1001606" cy="1001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BB004D-4E5F-4719-A0F7-B12B1816DD43}">
      <dsp:nvSpPr>
        <dsp:cNvPr id="0" name=""/>
        <dsp:cNvSpPr/>
      </dsp:nvSpPr>
      <dsp:spPr>
        <a:xfrm>
          <a:off x="3369731" y="1355276"/>
          <a:ext cx="2861733" cy="42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4K and 5K Precode </a:t>
          </a:r>
          <a:endParaRPr lang="en-US" sz="1400" kern="1200"/>
        </a:p>
      </dsp:txBody>
      <dsp:txXfrm>
        <a:off x="3369731" y="1355276"/>
        <a:ext cx="2861733" cy="429260"/>
      </dsp:txXfrm>
    </dsp:sp>
    <dsp:sp modelId="{21E2C990-E62C-412E-A531-A9DE0EE8C5C5}">
      <dsp:nvSpPr>
        <dsp:cNvPr id="0" name=""/>
        <dsp:cNvSpPr/>
      </dsp:nvSpPr>
      <dsp:spPr>
        <a:xfrm>
          <a:off x="3369731" y="1834391"/>
          <a:ext cx="2861733" cy="9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Must be scheduled with a homeroom teacher</a:t>
          </a:r>
        </a:p>
        <a:p>
          <a:pPr marL="0" lvl="0" indent="0" algn="l" defTabSz="488950">
            <a:lnSpc>
              <a:spcPct val="100000"/>
            </a:lnSpc>
            <a:spcBef>
              <a:spcPct val="0"/>
            </a:spcBef>
            <a:spcAft>
              <a:spcPct val="35000"/>
            </a:spcAft>
            <a:buNone/>
          </a:pPr>
          <a:r>
            <a:rPr lang="en-US" sz="1100" kern="1200"/>
            <a:t>Teacher must have certification # &amp; educator ID + all relevant demographic data</a:t>
          </a:r>
        </a:p>
        <a:p>
          <a:pPr marL="0" lvl="0" indent="0" algn="l" defTabSz="488950">
            <a:lnSpc>
              <a:spcPct val="100000"/>
            </a:lnSpc>
            <a:spcBef>
              <a:spcPct val="0"/>
            </a:spcBef>
            <a:spcAft>
              <a:spcPct val="35000"/>
            </a:spcAft>
            <a:buNone/>
          </a:pPr>
          <a:r>
            <a:rPr lang="en-US" sz="1100" kern="1200"/>
            <a:t>5K must have a state ID associated; CIE uses IGDIs for 4K</a:t>
          </a:r>
        </a:p>
      </dsp:txBody>
      <dsp:txXfrm>
        <a:off x="3369731" y="1834391"/>
        <a:ext cx="2861733" cy="904800"/>
      </dsp:txXfrm>
    </dsp:sp>
    <dsp:sp modelId="{1D12B3DA-5308-44DE-8061-CEC748B28747}">
      <dsp:nvSpPr>
        <dsp:cNvPr id="0" name=""/>
        <dsp:cNvSpPr/>
      </dsp:nvSpPr>
      <dsp:spPr>
        <a:xfrm>
          <a:off x="6732268" y="246483"/>
          <a:ext cx="1001606" cy="1001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C32A5C-5ABF-414C-9966-353BF092FEAA}">
      <dsp:nvSpPr>
        <dsp:cNvPr id="0" name=""/>
        <dsp:cNvSpPr/>
      </dsp:nvSpPr>
      <dsp:spPr>
        <a:xfrm>
          <a:off x="6732268" y="1355276"/>
          <a:ext cx="2861733" cy="42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2</a:t>
          </a:r>
          <a:r>
            <a:rPr lang="en-US" sz="1400" b="1" kern="1200" baseline="30000"/>
            <a:t>nd</a:t>
          </a:r>
          <a:r>
            <a:rPr lang="en-US" sz="1400" b="1" kern="1200"/>
            <a:t> Grade COGAT (pages 6, 11, &amp; 16 in Precode Manual)</a:t>
          </a:r>
          <a:endParaRPr lang="en-US" sz="1400" kern="1200"/>
        </a:p>
      </dsp:txBody>
      <dsp:txXfrm>
        <a:off x="6732268" y="1355276"/>
        <a:ext cx="2861733" cy="429260"/>
      </dsp:txXfrm>
    </dsp:sp>
    <dsp:sp modelId="{E85D0E39-4DBB-4E29-A873-D1352B37E11C}">
      <dsp:nvSpPr>
        <dsp:cNvPr id="0" name=""/>
        <dsp:cNvSpPr/>
      </dsp:nvSpPr>
      <dsp:spPr>
        <a:xfrm>
          <a:off x="6732268" y="1834391"/>
          <a:ext cx="2861733" cy="90480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43C5B-28B0-441A-8434-8E90D3221794}">
      <dsp:nvSpPr>
        <dsp:cNvPr id="0" name=""/>
        <dsp:cNvSpPr/>
      </dsp:nvSpPr>
      <dsp:spPr>
        <a:xfrm>
          <a:off x="0" y="613236"/>
          <a:ext cx="10753725" cy="2948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812292" rIns="834609" bIns="277368" numCol="1" spcCol="1270" anchor="t" anchorCtr="0">
          <a:noAutofit/>
        </a:bodyPr>
        <a:lstStyle/>
        <a:p>
          <a:pPr marL="285750" lvl="1" indent="-285750" algn="l" defTabSz="1733550">
            <a:lnSpc>
              <a:spcPct val="90000"/>
            </a:lnSpc>
            <a:spcBef>
              <a:spcPct val="0"/>
            </a:spcBef>
            <a:spcAft>
              <a:spcPct val="15000"/>
            </a:spcAft>
            <a:buChar char="•"/>
          </a:pPr>
          <a:r>
            <a:rPr lang="en-US" sz="3900" b="1" kern="1200"/>
            <a:t>Student Data</a:t>
          </a:r>
          <a:endParaRPr lang="en-US" sz="3900" kern="1200"/>
        </a:p>
        <a:p>
          <a:pPr marL="285750" lvl="1" indent="-285750" algn="l" defTabSz="1733550">
            <a:lnSpc>
              <a:spcPct val="90000"/>
            </a:lnSpc>
            <a:spcBef>
              <a:spcPct val="0"/>
            </a:spcBef>
            <a:spcAft>
              <a:spcPct val="15000"/>
            </a:spcAft>
            <a:buChar char="•"/>
          </a:pPr>
          <a:r>
            <a:rPr lang="en-US" sz="3900" b="1" kern="1200"/>
            <a:t>Teacher Data</a:t>
          </a:r>
          <a:endParaRPr lang="en-US" sz="3900" kern="1200"/>
        </a:p>
        <a:p>
          <a:pPr marL="285750" lvl="1" indent="-285750" algn="l" defTabSz="1733550">
            <a:lnSpc>
              <a:spcPct val="90000"/>
            </a:lnSpc>
            <a:spcBef>
              <a:spcPct val="0"/>
            </a:spcBef>
            <a:spcAft>
              <a:spcPct val="15000"/>
            </a:spcAft>
            <a:buChar char="•"/>
          </a:pPr>
          <a:r>
            <a:rPr lang="en-US" sz="3900" b="1" kern="1200"/>
            <a:t>Section Data</a:t>
          </a:r>
          <a:endParaRPr lang="en-US" sz="3900" kern="1200"/>
        </a:p>
      </dsp:txBody>
      <dsp:txXfrm>
        <a:off x="0" y="613236"/>
        <a:ext cx="10753725" cy="2948400"/>
      </dsp:txXfrm>
    </dsp:sp>
    <dsp:sp modelId="{232E8217-4A08-41AC-9AEA-F3BDA18AC6D5}">
      <dsp:nvSpPr>
        <dsp:cNvPr id="0" name=""/>
        <dsp:cNvSpPr/>
      </dsp:nvSpPr>
      <dsp:spPr>
        <a:xfrm>
          <a:off x="537686" y="37596"/>
          <a:ext cx="7527607" cy="1151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1733550">
            <a:lnSpc>
              <a:spcPct val="90000"/>
            </a:lnSpc>
            <a:spcBef>
              <a:spcPct val="0"/>
            </a:spcBef>
            <a:spcAft>
              <a:spcPct val="35000"/>
            </a:spcAft>
            <a:buNone/>
          </a:pPr>
          <a:r>
            <a:rPr lang="en-US" sz="3900" b="1" kern="1200"/>
            <a:t>Best Practice is to code as you go.</a:t>
          </a:r>
          <a:endParaRPr lang="en-US" sz="3900" kern="1200"/>
        </a:p>
      </dsp:txBody>
      <dsp:txXfrm>
        <a:off x="593887" y="93797"/>
        <a:ext cx="7415205" cy="103887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E7889-9993-4C88-A9D2-63E06CCCD728}"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6D36C-8391-4EB5-B558-BEFCB74EA81B}" type="slidenum">
              <a:rPr lang="en-US" smtClean="0"/>
              <a:t>‹#›</a:t>
            </a:fld>
            <a:endParaRPr lang="en-US"/>
          </a:p>
        </p:txBody>
      </p:sp>
    </p:spTree>
    <p:extLst>
      <p:ext uri="{BB962C8B-B14F-4D97-AF65-F5344CB8AC3E}">
        <p14:creationId xmlns:p14="http://schemas.microsoft.com/office/powerpoint/2010/main" val="2066683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54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516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73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Attendance Conversions set up with the 50% of the minutes in the day (Time to Day) is for Average Daily Attendance</a:t>
            </a:r>
          </a:p>
          <a:p>
            <a:pPr marL="0" lvl="0" indent="0" algn="l" rtl="0">
              <a:spcBef>
                <a:spcPts val="0"/>
              </a:spcBef>
              <a:spcAft>
                <a:spcPts val="0"/>
              </a:spcAft>
              <a:buNone/>
            </a:pPr>
            <a:r>
              <a:rPr lang="en-US" dirty="0"/>
              <a:t>Being absent from ALL meetings where attendance is required contributes to full day absences for Truancy</a:t>
            </a:r>
          </a:p>
          <a:p>
            <a:pPr marL="0" lvl="0" indent="0" algn="l" rtl="0">
              <a:spcBef>
                <a:spcPts val="0"/>
              </a:spcBef>
              <a:spcAft>
                <a:spcPts val="0"/>
              </a:spcAft>
              <a:buNone/>
            </a:pPr>
            <a:r>
              <a:rPr lang="en-US" dirty="0"/>
              <a:t> - must be excluded from section and must be excluded from ADA in the bell schedule</a:t>
            </a:r>
            <a:endParaRPr dirty="0"/>
          </a:p>
        </p:txBody>
      </p:sp>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46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099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D39977-EDDF-4572-8FB2-C8D06B0DB9ED}" type="slidenum">
              <a:rPr lang="en-US" smtClean="0"/>
              <a:t>126</a:t>
            </a:fld>
            <a:endParaRPr lang="en-US"/>
          </a:p>
        </p:txBody>
      </p:sp>
    </p:spTree>
    <p:extLst>
      <p:ext uri="{BB962C8B-B14F-4D97-AF65-F5344CB8AC3E}">
        <p14:creationId xmlns:p14="http://schemas.microsoft.com/office/powerpoint/2010/main" val="230031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D39977-EDDF-4572-8FB2-C8D06B0DB9ED}" type="slidenum">
              <a:rPr lang="en-US" smtClean="0"/>
              <a:t>127</a:t>
            </a:fld>
            <a:endParaRPr lang="en-US"/>
          </a:p>
        </p:txBody>
      </p:sp>
    </p:spTree>
    <p:extLst>
      <p:ext uri="{BB962C8B-B14F-4D97-AF65-F5344CB8AC3E}">
        <p14:creationId xmlns:p14="http://schemas.microsoft.com/office/powerpoint/2010/main" val="186832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D39977-EDDF-4572-8FB2-C8D06B0DB9ED}" type="slidenum">
              <a:rPr lang="en-US" smtClean="0"/>
              <a:t>128</a:t>
            </a:fld>
            <a:endParaRPr lang="en-US"/>
          </a:p>
        </p:txBody>
      </p:sp>
    </p:spTree>
    <p:extLst>
      <p:ext uri="{BB962C8B-B14F-4D97-AF65-F5344CB8AC3E}">
        <p14:creationId xmlns:p14="http://schemas.microsoft.com/office/powerpoint/2010/main" val="318091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B61BEF0D-F0BB-DE4B-95CE-6DB70DBA9567}" type="datetimeFigureOut">
              <a:rPr lang="en-US" smtClean="0"/>
              <a:pPr/>
              <a:t>8/9/2023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161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118211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77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60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5077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46585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88690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70F276-1833-4A75-9C1D-A56E2295A68D}"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64376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70F276-1833-4A75-9C1D-A56E2295A68D}"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24139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107802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61773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5794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38200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429926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pPr/>
              <a:t>8/9/2023</a:t>
            </a:fld>
            <a:endParaRPr lang="en-US" dirty="0"/>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932049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76430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7124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78652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A70F276-1833-4A75-9C1D-A56E2295A68D}" type="datetimeFigureOut">
              <a:rPr lang="en-US" smtClean="0"/>
              <a:pPr/>
              <a:t>8/9/2023</a:t>
            </a:fld>
            <a:endParaRPr lang="en-US" dirty="0"/>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932591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A70F276-1833-4A75-9C1D-A56E2295A68D}" type="datetimeFigureOut">
              <a:rPr lang="en-US" smtClean="0"/>
              <a:pPr/>
              <a:t>8/9/2023</a:t>
            </a:fld>
            <a:endParaRPr lang="en-US" dirty="0"/>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109702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62688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5506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343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289935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12612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660830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6B19AD-0752-45A9-A98B-61B3D6FD9D0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3637746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6B19AD-0752-45A9-A98B-61B3D6FD9D0C}"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325852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C6B19AD-0752-45A9-A98B-61B3D6FD9D0C}"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3463370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B19AD-0752-45A9-A98B-61B3D6FD9D0C}"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81680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B19AD-0752-45A9-A98B-61B3D6FD9D0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3546153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6B19AD-0752-45A9-A98B-61B3D6FD9D0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295540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76229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35926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67824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163695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65759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3283268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466862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6B19AD-0752-45A9-A98B-61B3D6FD9D0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791265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8263" y="1933984"/>
            <a:ext cx="8455473" cy="513524"/>
          </a:xfrm>
        </p:spPr>
        <p:txBody>
          <a:bodyPr anchor="b">
            <a:noAutofit/>
          </a:bodyPr>
          <a:lstStyle>
            <a:lvl1pPr algn="ctr">
              <a:defRPr sz="7200" spc="0">
                <a:solidFill>
                  <a:schemeClr val="tx1"/>
                </a:solidFill>
                <a:latin typeface="Harry P" pitchFamily="2" charset="0"/>
                <a:cs typeface="Futura Medium" panose="020B0602020204020303" pitchFamily="34"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868263" y="2595154"/>
            <a:ext cx="8455471" cy="833846"/>
          </a:xfrm>
        </p:spPr>
        <p:txBody>
          <a:bodyPr>
            <a:normAutofit/>
          </a:bodyPr>
          <a:lstStyle>
            <a:lvl1pPr marL="0" indent="0" algn="ctr">
              <a:buNone/>
              <a:defRPr sz="1800" b="0" i="0">
                <a:solidFill>
                  <a:schemeClr val="tx1"/>
                </a:solidFill>
                <a:latin typeface="Futura Light" panose="020B040000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276D79ED-3FA7-4EF8-964B-EB8BCFAB02F8}"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1049871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divider/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8261" y="1359224"/>
            <a:ext cx="5324679" cy="1991936"/>
          </a:xfrm>
        </p:spPr>
        <p:txBody>
          <a:bodyPr anchor="b">
            <a:normAutofit/>
          </a:bodyPr>
          <a:lstStyle>
            <a:lvl1pPr algn="ctr">
              <a:defRPr sz="4800">
                <a:solidFill>
                  <a:schemeClr val="tx1"/>
                </a:solidFill>
                <a:latin typeface="Harry P" pitchFamily="2" charset="0"/>
              </a:defRPr>
            </a:lvl1pPr>
          </a:lstStyle>
          <a:p>
            <a:r>
              <a:rPr lang="en-GB" dirty="0"/>
              <a:t>This is a great headline</a:t>
            </a:r>
            <a:endParaRPr lang="en-US" dirty="0"/>
          </a:p>
        </p:txBody>
      </p:sp>
      <p:sp>
        <p:nvSpPr>
          <p:cNvPr id="3" name="Subtitle 2"/>
          <p:cNvSpPr>
            <a:spLocks noGrp="1"/>
          </p:cNvSpPr>
          <p:nvPr>
            <p:ph type="subTitle" idx="1"/>
          </p:nvPr>
        </p:nvSpPr>
        <p:spPr>
          <a:xfrm>
            <a:off x="5948261" y="3451860"/>
            <a:ext cx="5324679" cy="818462"/>
          </a:xfr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276D79ED-3FA7-4EF8-964B-EB8BCFAB02F8}"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
        <p:nvSpPr>
          <p:cNvPr id="10" name="Text Placeholder 9">
            <a:extLst>
              <a:ext uri="{FF2B5EF4-FFF2-40B4-BE49-F238E27FC236}">
                <a16:creationId xmlns:a16="http://schemas.microsoft.com/office/drawing/2014/main" id="{CE4CB27F-E9FF-D2F9-1927-CC3186B4A1DE}"/>
              </a:ext>
            </a:extLst>
          </p:cNvPr>
          <p:cNvSpPr>
            <a:spLocks noGrp="1"/>
          </p:cNvSpPr>
          <p:nvPr>
            <p:ph type="body" sz="quarter" idx="13" hasCustomPrompt="1"/>
          </p:nvPr>
        </p:nvSpPr>
        <p:spPr>
          <a:xfrm>
            <a:off x="7478150" y="1036606"/>
            <a:ext cx="2264899" cy="1270000"/>
          </a:xfrm>
        </p:spPr>
        <p:txBody>
          <a:bodyPr>
            <a:noAutofit/>
          </a:bodyPr>
          <a:lstStyle>
            <a:lvl1pPr marL="0" indent="0" algn="ctr">
              <a:buNone/>
              <a:defRPr sz="8000" b="1">
                <a:solidFill>
                  <a:srgbClr val="4E221E"/>
                </a:solidFill>
                <a:latin typeface="Harry P" pitchFamily="2" charset="0"/>
                <a:cs typeface="FUTURA MEDIUM" panose="020B0602020204020303" pitchFamily="34" charset="-79"/>
              </a:defRPr>
            </a:lvl1pPr>
            <a:lvl2pPr marL="457200" indent="0" algn="ctr">
              <a:buNone/>
              <a:defRPr sz="8000" b="1"/>
            </a:lvl2pPr>
            <a:lvl3pPr marL="914400" indent="0" algn="ctr">
              <a:buNone/>
              <a:defRPr sz="8000" b="1"/>
            </a:lvl3pPr>
            <a:lvl4pPr marL="1371600" indent="0" algn="ctr">
              <a:buNone/>
              <a:defRPr sz="8000" b="1"/>
            </a:lvl4pPr>
            <a:lvl5pPr marL="1828800" indent="0" algn="ctr">
              <a:buNone/>
              <a:defRPr sz="8000" b="1"/>
            </a:lvl5pPr>
          </a:lstStyle>
          <a:p>
            <a:pPr lvl="0"/>
            <a:r>
              <a:rPr lang="en-GB" dirty="0"/>
              <a:t>01</a:t>
            </a:r>
            <a:endParaRPr lang="en-BA" dirty="0"/>
          </a:p>
        </p:txBody>
      </p:sp>
    </p:spTree>
    <p:extLst>
      <p:ext uri="{BB962C8B-B14F-4D97-AF65-F5344CB8AC3E}">
        <p14:creationId xmlns:p14="http://schemas.microsoft.com/office/powerpoint/2010/main" val="903959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19528"/>
            <a:ext cx="3878359" cy="5411449"/>
          </a:xfrm>
        </p:spPr>
        <p:txBody>
          <a:bodyPr anchor="ctr">
            <a:noAutofit/>
          </a:bodyPr>
          <a:lstStyle>
            <a:lvl1pPr algn="l">
              <a:defRPr sz="4800">
                <a:solidFill>
                  <a:schemeClr val="tx1"/>
                </a:solidFill>
                <a:latin typeface="Harry P" pitchFamily="2" charset="0"/>
                <a:cs typeface="Futura Medium" panose="020B0602020204020303" pitchFamily="34" charset="-79"/>
              </a:defRPr>
            </a:lvl1pPr>
          </a:lstStyle>
          <a:p>
            <a:r>
              <a:rPr lang="en-GB" dirty="0"/>
              <a:t>Click to edit Master title style</a:t>
            </a:r>
            <a:endParaRPr lang="en-US" dirty="0"/>
          </a:p>
        </p:txBody>
      </p:sp>
      <p:sp>
        <p:nvSpPr>
          <p:cNvPr id="3" name="Content Placeholder 2"/>
          <p:cNvSpPr>
            <a:spLocks noGrp="1"/>
          </p:cNvSpPr>
          <p:nvPr>
            <p:ph idx="1"/>
          </p:nvPr>
        </p:nvSpPr>
        <p:spPr>
          <a:xfrm>
            <a:off x="4996070" y="719528"/>
            <a:ext cx="6357730" cy="5411449"/>
          </a:xfrm>
        </p:spPr>
        <p:txBody>
          <a:bodyPr anchor="ctr"/>
          <a:lstStyle>
            <a:lvl1pPr>
              <a:defRPr b="0" i="0">
                <a:solidFill>
                  <a:schemeClr val="tx1"/>
                </a:solidFill>
                <a:latin typeface="Futura Light" panose="020B0400000000000000" pitchFamily="34" charset="0"/>
              </a:defRPr>
            </a:lvl1pPr>
            <a:lvl2pPr>
              <a:defRPr b="0" i="0">
                <a:solidFill>
                  <a:schemeClr val="tx1"/>
                </a:solidFill>
                <a:latin typeface="Futura Light" panose="020B0400000000000000" pitchFamily="34" charset="0"/>
              </a:defRPr>
            </a:lvl2pPr>
            <a:lvl3pPr>
              <a:defRPr b="0" i="0">
                <a:solidFill>
                  <a:schemeClr val="tx1"/>
                </a:solidFill>
                <a:latin typeface="Futura Light" panose="020B0400000000000000" pitchFamily="34" charset="0"/>
              </a:defRPr>
            </a:lvl3pPr>
            <a:lvl4pPr>
              <a:defRPr b="0" i="0">
                <a:solidFill>
                  <a:schemeClr val="tx1"/>
                </a:solidFill>
                <a:latin typeface="Futura Light" panose="020B0400000000000000" pitchFamily="34" charset="0"/>
              </a:defRPr>
            </a:lvl4pPr>
            <a:lvl5pPr>
              <a:defRPr b="0" i="0">
                <a:solidFill>
                  <a:schemeClr val="tx1"/>
                </a:solidFill>
                <a:latin typeface="Futura Light" panose="020B04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76D79ED-3FA7-4EF8-964B-EB8BCFAB02F8}"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1061910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297C72-0E3E-DF1F-AFE5-B787E2EF0D78}"/>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78D6A3C5-89FA-12F4-167F-9236E38C8C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1C1A3-344D-1BC1-20D8-94D859CACDC8}"/>
              </a:ext>
            </a:extLst>
          </p:cNvPr>
          <p:cNvSpPr>
            <a:spLocks noGrp="1"/>
          </p:cNvSpPr>
          <p:nvPr>
            <p:ph type="sldNum" sz="quarter" idx="12"/>
          </p:nvPr>
        </p:nvSpPr>
        <p:spPr/>
        <p:txBody>
          <a:bodyPr/>
          <a:lstStyle/>
          <a:p>
            <a:fld id="{C6F12CB2-7F2C-47B9-AE70-22A94B49F233}" type="slidenum">
              <a:rPr lang="en-US" smtClean="0"/>
              <a:pPr/>
              <a:t>‹#›</a:t>
            </a:fld>
            <a:endParaRPr lang="en-US"/>
          </a:p>
        </p:txBody>
      </p:sp>
      <p:pic>
        <p:nvPicPr>
          <p:cNvPr id="6" name="Picture 5">
            <a:extLst>
              <a:ext uri="{FF2B5EF4-FFF2-40B4-BE49-F238E27FC236}">
                <a16:creationId xmlns:a16="http://schemas.microsoft.com/office/drawing/2014/main" id="{4B57C579-AECF-F2A4-4FC8-6FD53C537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5273" y="1602034"/>
            <a:ext cx="9261453" cy="3653932"/>
          </a:xfrm>
          <a:prstGeom prst="rect">
            <a:avLst/>
          </a:prstGeom>
        </p:spPr>
      </p:pic>
    </p:spTree>
    <p:extLst>
      <p:ext uri="{BB962C8B-B14F-4D97-AF65-F5344CB8AC3E}">
        <p14:creationId xmlns:p14="http://schemas.microsoft.com/office/powerpoint/2010/main" val="337939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0925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3783" y="2666885"/>
            <a:ext cx="5119220" cy="1286137"/>
          </a:xfrm>
        </p:spPr>
        <p:txBody>
          <a:bodyPr anchor="t">
            <a:noAutofit/>
          </a:bodyPr>
          <a:lstStyle>
            <a:lvl1pPr algn="l">
              <a:defRPr sz="4800">
                <a:solidFill>
                  <a:schemeClr val="tx1"/>
                </a:solidFill>
                <a:latin typeface="Harry P" pitchFamily="2" charset="0"/>
                <a:cs typeface="Futura Medium" panose="020B0602020204020303" pitchFamily="34" charset="-79"/>
              </a:defRPr>
            </a:lvl1pPr>
          </a:lstStyle>
          <a:p>
            <a:r>
              <a:rPr lang="en-GB" dirty="0"/>
              <a:t>Click to edit Master title style</a:t>
            </a:r>
            <a:endParaRPr lang="en-US" dirty="0"/>
          </a:p>
        </p:txBody>
      </p:sp>
      <p:sp>
        <p:nvSpPr>
          <p:cNvPr id="3" name="Text Placeholder 2"/>
          <p:cNvSpPr>
            <a:spLocks noGrp="1"/>
          </p:cNvSpPr>
          <p:nvPr>
            <p:ph type="body" idx="1"/>
          </p:nvPr>
        </p:nvSpPr>
        <p:spPr>
          <a:xfrm>
            <a:off x="1323783" y="4076854"/>
            <a:ext cx="5119219" cy="5516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276D79ED-3FA7-4EF8-964B-EB8BCFAB02F8}"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4007972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29340"/>
            <a:ext cx="10515600" cy="1034815"/>
          </a:xfrm>
        </p:spPr>
        <p:txBody>
          <a:bodyPr/>
          <a:lstStyle>
            <a:lvl1pPr>
              <a:defRPr sz="4800">
                <a:solidFill>
                  <a:schemeClr val="tx1"/>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838200" y="1941341"/>
            <a:ext cx="5181600" cy="41359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941341"/>
            <a:ext cx="5181600" cy="41359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76D79ED-3FA7-4EF8-964B-EB8BCFAB02F8}"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2275482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04588"/>
            <a:ext cx="10515600" cy="1022351"/>
          </a:xfrm>
        </p:spPr>
        <p:txBody>
          <a:bodyPr/>
          <a:lstStyle>
            <a:lvl1pPr>
              <a:defRPr sz="4800"/>
            </a:lvl1pPr>
          </a:lstStyle>
          <a:p>
            <a:r>
              <a:rPr lang="en-GB" dirty="0"/>
              <a:t>Click to edit Master title style</a:t>
            </a:r>
            <a:endParaRPr lang="en-US" dirty="0"/>
          </a:p>
        </p:txBody>
      </p:sp>
      <p:sp>
        <p:nvSpPr>
          <p:cNvPr id="3" name="Text Placeholder 2"/>
          <p:cNvSpPr>
            <a:spLocks noGrp="1"/>
          </p:cNvSpPr>
          <p:nvPr>
            <p:ph type="body" idx="1"/>
          </p:nvPr>
        </p:nvSpPr>
        <p:spPr>
          <a:xfrm>
            <a:off x="838200" y="1774058"/>
            <a:ext cx="5159375" cy="5221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838200" y="2434872"/>
            <a:ext cx="5159375" cy="36142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72200" y="1769848"/>
            <a:ext cx="5181600" cy="5221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72200" y="2434872"/>
            <a:ext cx="5181600" cy="36142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276D79ED-3FA7-4EF8-964B-EB8BCFAB02F8}"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338521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ercentag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D79ED-3FA7-4EF8-964B-EB8BCFAB02F8}"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F12CB2-7F2C-47B9-AE70-22A94B49F233}" type="slidenum">
              <a:rPr lang="en-US" smtClean="0"/>
              <a:t>‹#›</a:t>
            </a:fld>
            <a:endParaRPr lang="en-US"/>
          </a:p>
        </p:txBody>
      </p:sp>
      <p:sp>
        <p:nvSpPr>
          <p:cNvPr id="37" name="TextBox 36">
            <a:extLst>
              <a:ext uri="{FF2B5EF4-FFF2-40B4-BE49-F238E27FC236}">
                <a16:creationId xmlns:a16="http://schemas.microsoft.com/office/drawing/2014/main" id="{B53C88F7-387A-CDAA-8A64-44FB58C0900C}"/>
              </a:ext>
            </a:extLst>
          </p:cNvPr>
          <p:cNvSpPr txBox="1"/>
          <p:nvPr userDrawn="1"/>
        </p:nvSpPr>
        <p:spPr>
          <a:xfrm>
            <a:off x="9499600" y="1295400"/>
            <a:ext cx="184731" cy="369332"/>
          </a:xfrm>
          <a:prstGeom prst="rect">
            <a:avLst/>
          </a:prstGeom>
          <a:noFill/>
        </p:spPr>
        <p:txBody>
          <a:bodyPr wrap="none" rtlCol="0">
            <a:spAutoFit/>
          </a:bodyPr>
          <a:lstStyle/>
          <a:p>
            <a:endParaRPr lang="en-BA" dirty="0"/>
          </a:p>
        </p:txBody>
      </p:sp>
      <p:sp>
        <p:nvSpPr>
          <p:cNvPr id="40" name="Text Placeholder 12">
            <a:extLst>
              <a:ext uri="{FF2B5EF4-FFF2-40B4-BE49-F238E27FC236}">
                <a16:creationId xmlns:a16="http://schemas.microsoft.com/office/drawing/2014/main" id="{578BF577-E399-E26C-775E-72C4678C5B10}"/>
              </a:ext>
            </a:extLst>
          </p:cNvPr>
          <p:cNvSpPr>
            <a:spLocks noGrp="1"/>
          </p:cNvSpPr>
          <p:nvPr>
            <p:ph type="body" sz="quarter" idx="13" hasCustomPrompt="1"/>
          </p:nvPr>
        </p:nvSpPr>
        <p:spPr>
          <a:xfrm>
            <a:off x="1275159" y="3296439"/>
            <a:ext cx="1766595" cy="1117600"/>
          </a:xfrm>
        </p:spPr>
        <p:txBody>
          <a:bodyPr anchor="ctr">
            <a:normAutofit/>
          </a:bodyPr>
          <a:lstStyle>
            <a:lvl1pPr marL="0" indent="0" algn="ctr">
              <a:buNone/>
              <a:defRPr lang="en-BA" sz="5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10%</a:t>
            </a:r>
          </a:p>
        </p:txBody>
      </p:sp>
      <p:sp>
        <p:nvSpPr>
          <p:cNvPr id="41" name="Text Placeholder 14">
            <a:extLst>
              <a:ext uri="{FF2B5EF4-FFF2-40B4-BE49-F238E27FC236}">
                <a16:creationId xmlns:a16="http://schemas.microsoft.com/office/drawing/2014/main" id="{349308C3-F706-947B-4AE4-3F7A54D54D94}"/>
              </a:ext>
            </a:extLst>
          </p:cNvPr>
          <p:cNvSpPr>
            <a:spLocks noGrp="1"/>
          </p:cNvSpPr>
          <p:nvPr>
            <p:ph type="body" sz="quarter" idx="14" hasCustomPrompt="1"/>
          </p:nvPr>
        </p:nvSpPr>
        <p:spPr>
          <a:xfrm>
            <a:off x="1275159" y="4495425"/>
            <a:ext cx="1766595" cy="1158107"/>
          </a:xfrm>
        </p:spPr>
        <p:txBody>
          <a:bodyPr>
            <a:normAutofit/>
          </a:bodyPr>
          <a:lstStyle>
            <a:lvl1pPr marL="0" indent="0" algn="ctr">
              <a:buNone/>
              <a:defRPr sz="1600">
                <a:solidFill>
                  <a:schemeClr val="tx1"/>
                </a:solidFill>
              </a:defRPr>
            </a:lvl1pPr>
          </a:lstStyle>
          <a:p>
            <a:pPr lvl="0"/>
            <a:r>
              <a:rPr lang="en-BA" dirty="0"/>
              <a:t>Sample Text</a:t>
            </a:r>
          </a:p>
        </p:txBody>
      </p:sp>
      <p:sp>
        <p:nvSpPr>
          <p:cNvPr id="42" name="Text Placeholder 14">
            <a:extLst>
              <a:ext uri="{FF2B5EF4-FFF2-40B4-BE49-F238E27FC236}">
                <a16:creationId xmlns:a16="http://schemas.microsoft.com/office/drawing/2014/main" id="{18C0B6BB-47E3-ABD3-A94E-CB9CFF17F2BC}"/>
              </a:ext>
            </a:extLst>
          </p:cNvPr>
          <p:cNvSpPr>
            <a:spLocks noGrp="1"/>
          </p:cNvSpPr>
          <p:nvPr>
            <p:ph type="body" sz="quarter" idx="19" hasCustomPrompt="1"/>
          </p:nvPr>
        </p:nvSpPr>
        <p:spPr>
          <a:xfrm>
            <a:off x="1408405" y="1741118"/>
            <a:ext cx="9284994" cy="644525"/>
          </a:xfrm>
        </p:spPr>
        <p:txBody>
          <a:bodyPr>
            <a:normAutofit/>
          </a:bodyPr>
          <a:lstStyle>
            <a:lvl1pPr marL="0" indent="0" algn="ctr">
              <a:buNone/>
              <a:defRPr sz="2000"/>
            </a:lvl1pPr>
          </a:lstStyle>
          <a:p>
            <a:pPr lvl="0"/>
            <a:r>
              <a:rPr lang="en-BA" dirty="0"/>
              <a:t>Sample Text</a:t>
            </a:r>
          </a:p>
        </p:txBody>
      </p:sp>
      <p:sp>
        <p:nvSpPr>
          <p:cNvPr id="43" name="Text Placeholder 12">
            <a:extLst>
              <a:ext uri="{FF2B5EF4-FFF2-40B4-BE49-F238E27FC236}">
                <a16:creationId xmlns:a16="http://schemas.microsoft.com/office/drawing/2014/main" id="{45353941-5EE7-2025-56FD-75044C91CB43}"/>
              </a:ext>
            </a:extLst>
          </p:cNvPr>
          <p:cNvSpPr>
            <a:spLocks noGrp="1"/>
          </p:cNvSpPr>
          <p:nvPr>
            <p:ph type="body" sz="quarter" idx="20" hasCustomPrompt="1"/>
          </p:nvPr>
        </p:nvSpPr>
        <p:spPr>
          <a:xfrm>
            <a:off x="9284995" y="2816359"/>
            <a:ext cx="2184400" cy="1117600"/>
          </a:xfrm>
        </p:spPr>
        <p:txBody>
          <a:bodyPr anchor="ctr">
            <a:normAutofit/>
          </a:bodyPr>
          <a:lstStyle>
            <a:lvl1pPr marL="0" indent="0" algn="ctr">
              <a:buNone/>
              <a:defRPr lang="en-BA" sz="5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10%</a:t>
            </a:r>
          </a:p>
        </p:txBody>
      </p:sp>
      <p:sp>
        <p:nvSpPr>
          <p:cNvPr id="44" name="Text Placeholder 14">
            <a:extLst>
              <a:ext uri="{FF2B5EF4-FFF2-40B4-BE49-F238E27FC236}">
                <a16:creationId xmlns:a16="http://schemas.microsoft.com/office/drawing/2014/main" id="{8237E762-A53F-6EEB-CD42-DB63DF38DC53}"/>
              </a:ext>
            </a:extLst>
          </p:cNvPr>
          <p:cNvSpPr>
            <a:spLocks noGrp="1"/>
          </p:cNvSpPr>
          <p:nvPr>
            <p:ph type="body" sz="quarter" idx="21" hasCustomPrompt="1"/>
          </p:nvPr>
        </p:nvSpPr>
        <p:spPr>
          <a:xfrm>
            <a:off x="9273590" y="4125350"/>
            <a:ext cx="2184400" cy="644525"/>
          </a:xfrm>
        </p:spPr>
        <p:txBody>
          <a:bodyPr>
            <a:normAutofit/>
          </a:bodyPr>
          <a:lstStyle>
            <a:lvl1pPr marL="0" indent="0" algn="ctr">
              <a:buNone/>
              <a:defRPr sz="1600">
                <a:solidFill>
                  <a:schemeClr val="tx1"/>
                </a:solidFill>
              </a:defRPr>
            </a:lvl1pPr>
          </a:lstStyle>
          <a:p>
            <a:pPr lvl="0"/>
            <a:r>
              <a:rPr lang="en-BA" dirty="0"/>
              <a:t>Sample Text</a:t>
            </a:r>
          </a:p>
        </p:txBody>
      </p:sp>
      <p:sp>
        <p:nvSpPr>
          <p:cNvPr id="45" name="Text Placeholder 12">
            <a:extLst>
              <a:ext uri="{FF2B5EF4-FFF2-40B4-BE49-F238E27FC236}">
                <a16:creationId xmlns:a16="http://schemas.microsoft.com/office/drawing/2014/main" id="{5CB2A083-D512-4623-21DA-E191A42FF6AE}"/>
              </a:ext>
            </a:extLst>
          </p:cNvPr>
          <p:cNvSpPr>
            <a:spLocks noGrp="1"/>
          </p:cNvSpPr>
          <p:nvPr>
            <p:ph type="body" sz="quarter" idx="22" hasCustomPrompt="1"/>
          </p:nvPr>
        </p:nvSpPr>
        <p:spPr>
          <a:xfrm>
            <a:off x="7088936" y="4521072"/>
            <a:ext cx="2184400" cy="1117600"/>
          </a:xfrm>
        </p:spPr>
        <p:txBody>
          <a:bodyPr anchor="ctr">
            <a:normAutofit/>
          </a:bodyPr>
          <a:lstStyle>
            <a:lvl1pPr marL="0" indent="0" algn="ctr">
              <a:buNone/>
              <a:defRPr lang="en-BA" sz="5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10%</a:t>
            </a:r>
          </a:p>
        </p:txBody>
      </p:sp>
      <p:sp>
        <p:nvSpPr>
          <p:cNvPr id="46" name="Text Placeholder 14">
            <a:extLst>
              <a:ext uri="{FF2B5EF4-FFF2-40B4-BE49-F238E27FC236}">
                <a16:creationId xmlns:a16="http://schemas.microsoft.com/office/drawing/2014/main" id="{7AEF4919-05A2-2DC9-FA6F-BF98A59A69B9}"/>
              </a:ext>
            </a:extLst>
          </p:cNvPr>
          <p:cNvSpPr>
            <a:spLocks noGrp="1"/>
          </p:cNvSpPr>
          <p:nvPr>
            <p:ph type="body" sz="quarter" idx="23" hasCustomPrompt="1"/>
          </p:nvPr>
        </p:nvSpPr>
        <p:spPr>
          <a:xfrm>
            <a:off x="7077531" y="5697155"/>
            <a:ext cx="2184400" cy="644525"/>
          </a:xfrm>
        </p:spPr>
        <p:txBody>
          <a:bodyPr>
            <a:normAutofit/>
          </a:bodyPr>
          <a:lstStyle>
            <a:lvl1pPr marL="0" indent="0" algn="ctr">
              <a:buNone/>
              <a:defRPr sz="1600">
                <a:solidFill>
                  <a:schemeClr val="tx1"/>
                </a:solidFill>
              </a:defRPr>
            </a:lvl1pPr>
          </a:lstStyle>
          <a:p>
            <a:pPr lvl="0"/>
            <a:r>
              <a:rPr lang="en-BA" dirty="0"/>
              <a:t>Sample Text</a:t>
            </a:r>
          </a:p>
        </p:txBody>
      </p:sp>
      <p:sp>
        <p:nvSpPr>
          <p:cNvPr id="47" name="Title 46">
            <a:extLst>
              <a:ext uri="{FF2B5EF4-FFF2-40B4-BE49-F238E27FC236}">
                <a16:creationId xmlns:a16="http://schemas.microsoft.com/office/drawing/2014/main" id="{0B13F002-C1FF-508D-465C-27D5C1569A35}"/>
              </a:ext>
            </a:extLst>
          </p:cNvPr>
          <p:cNvSpPr>
            <a:spLocks noGrp="1"/>
          </p:cNvSpPr>
          <p:nvPr>
            <p:ph type="title"/>
          </p:nvPr>
        </p:nvSpPr>
        <p:spPr>
          <a:xfrm>
            <a:off x="1408405" y="755442"/>
            <a:ext cx="9284994" cy="929148"/>
          </a:xfrm>
        </p:spPr>
        <p:txBody>
          <a:bodyPr anchor="t"/>
          <a:lstStyle>
            <a:lvl1pPr>
              <a:defRPr sz="4800"/>
            </a:lvl1pPr>
          </a:lstStyle>
          <a:p>
            <a:r>
              <a:rPr lang="en-GB" dirty="0"/>
              <a:t>Click to edit Master title style</a:t>
            </a:r>
            <a:endParaRPr lang="en-BA" dirty="0"/>
          </a:p>
        </p:txBody>
      </p:sp>
    </p:spTree>
    <p:extLst>
      <p:ext uri="{BB962C8B-B14F-4D97-AF65-F5344CB8AC3E}">
        <p14:creationId xmlns:p14="http://schemas.microsoft.com/office/powerpoint/2010/main" val="1634933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6FB6A9B-E22E-1F47-71DF-E045E99F9F8C}"/>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DFE8B2CF-1E7C-BC5C-40CF-03449B7B2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1E3D7-76AA-3B39-A858-45741874237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21" name="Text Placeholder 19">
            <a:extLst>
              <a:ext uri="{FF2B5EF4-FFF2-40B4-BE49-F238E27FC236}">
                <a16:creationId xmlns:a16="http://schemas.microsoft.com/office/drawing/2014/main" id="{F8183430-91AD-A885-39B7-0E003ACA2A0F}"/>
              </a:ext>
            </a:extLst>
          </p:cNvPr>
          <p:cNvSpPr>
            <a:spLocks noGrp="1"/>
          </p:cNvSpPr>
          <p:nvPr>
            <p:ph type="body" sz="quarter" idx="16" hasCustomPrompt="1"/>
          </p:nvPr>
        </p:nvSpPr>
        <p:spPr>
          <a:xfrm>
            <a:off x="5569390" y="5015025"/>
            <a:ext cx="1053215" cy="1096886"/>
          </a:xfrm>
        </p:spPr>
        <p:txBody>
          <a:bodyPr>
            <a:noAutofit/>
          </a:bodyPr>
          <a:lstStyle>
            <a:lvl1pPr marL="0" indent="0">
              <a:buNone/>
              <a:defRPr sz="20000" b="0" i="0">
                <a:solidFill>
                  <a:srgbClr val="4E221E"/>
                </a:solidFill>
                <a:latin typeface="Harry P" pitchFamily="2" charset="0"/>
                <a:cs typeface="Futura Medium" panose="020B0602020204020303" pitchFamily="34" charset="-79"/>
              </a:defRPr>
            </a:lvl1pPr>
            <a:lvl2pPr marL="457200" indent="0">
              <a:buNone/>
              <a:defRPr sz="10000">
                <a:solidFill>
                  <a:schemeClr val="tx1"/>
                </a:solidFill>
              </a:defRPr>
            </a:lvl2pPr>
            <a:lvl3pPr marL="914400" indent="0">
              <a:buNone/>
              <a:defRPr sz="10000">
                <a:solidFill>
                  <a:schemeClr val="tx1"/>
                </a:solidFill>
              </a:defRPr>
            </a:lvl3pPr>
            <a:lvl4pPr marL="1371600" indent="0">
              <a:buNone/>
              <a:defRPr sz="10000">
                <a:solidFill>
                  <a:schemeClr val="tx1"/>
                </a:solidFill>
              </a:defRPr>
            </a:lvl4pPr>
            <a:lvl5pPr marL="1828800" indent="0">
              <a:buNone/>
              <a:defRPr sz="10000">
                <a:solidFill>
                  <a:schemeClr val="tx1"/>
                </a:solidFill>
              </a:defRPr>
            </a:lvl5pPr>
          </a:lstStyle>
          <a:p>
            <a:pPr lvl="0"/>
            <a:r>
              <a:rPr lang="en-GB" dirty="0"/>
              <a:t>“</a:t>
            </a:r>
          </a:p>
        </p:txBody>
      </p:sp>
      <p:sp>
        <p:nvSpPr>
          <p:cNvPr id="2" name="Text Placeholder 19">
            <a:extLst>
              <a:ext uri="{FF2B5EF4-FFF2-40B4-BE49-F238E27FC236}">
                <a16:creationId xmlns:a16="http://schemas.microsoft.com/office/drawing/2014/main" id="{37566035-F4DE-0703-96C1-2C215A60CE2E}"/>
              </a:ext>
            </a:extLst>
          </p:cNvPr>
          <p:cNvSpPr>
            <a:spLocks noGrp="1"/>
          </p:cNvSpPr>
          <p:nvPr>
            <p:ph type="body" sz="quarter" idx="17" hasCustomPrompt="1"/>
          </p:nvPr>
        </p:nvSpPr>
        <p:spPr>
          <a:xfrm>
            <a:off x="5569390" y="389224"/>
            <a:ext cx="1053215" cy="1204111"/>
          </a:xfrm>
        </p:spPr>
        <p:txBody>
          <a:bodyPr>
            <a:noAutofit/>
          </a:bodyPr>
          <a:lstStyle>
            <a:lvl1pPr marL="0" indent="0">
              <a:buNone/>
              <a:defRPr sz="20000" b="0" i="0">
                <a:solidFill>
                  <a:srgbClr val="4E221E"/>
                </a:solidFill>
                <a:latin typeface="Harry P" pitchFamily="2" charset="0"/>
                <a:cs typeface="Futura Medium" panose="020B0602020204020303" pitchFamily="34" charset="-79"/>
              </a:defRPr>
            </a:lvl1pPr>
            <a:lvl2pPr marL="457200" indent="0">
              <a:buNone/>
              <a:defRPr sz="10000">
                <a:solidFill>
                  <a:schemeClr val="tx1"/>
                </a:solidFill>
              </a:defRPr>
            </a:lvl2pPr>
            <a:lvl3pPr marL="914400" indent="0">
              <a:buNone/>
              <a:defRPr sz="10000">
                <a:solidFill>
                  <a:schemeClr val="tx1"/>
                </a:solidFill>
              </a:defRPr>
            </a:lvl3pPr>
            <a:lvl4pPr marL="1371600" indent="0">
              <a:buNone/>
              <a:defRPr sz="10000">
                <a:solidFill>
                  <a:schemeClr val="tx1"/>
                </a:solidFill>
              </a:defRPr>
            </a:lvl4pPr>
            <a:lvl5pPr marL="1828800" indent="0">
              <a:buNone/>
              <a:defRPr sz="10000">
                <a:solidFill>
                  <a:schemeClr val="tx1"/>
                </a:solidFill>
              </a:defRPr>
            </a:lvl5pPr>
          </a:lstStyle>
          <a:p>
            <a:pPr lvl="0"/>
            <a:r>
              <a:rPr lang="en-GB" dirty="0"/>
              <a:t>“</a:t>
            </a:r>
          </a:p>
        </p:txBody>
      </p:sp>
      <p:sp>
        <p:nvSpPr>
          <p:cNvPr id="9" name="Text Placeholder 8">
            <a:extLst>
              <a:ext uri="{FF2B5EF4-FFF2-40B4-BE49-F238E27FC236}">
                <a16:creationId xmlns:a16="http://schemas.microsoft.com/office/drawing/2014/main" id="{1416D8B2-F808-67C7-E918-16EA259624B0}"/>
              </a:ext>
            </a:extLst>
          </p:cNvPr>
          <p:cNvSpPr>
            <a:spLocks noGrp="1"/>
          </p:cNvSpPr>
          <p:nvPr>
            <p:ph type="body" sz="quarter" idx="18"/>
          </p:nvPr>
        </p:nvSpPr>
        <p:spPr>
          <a:xfrm>
            <a:off x="838200" y="2278505"/>
            <a:ext cx="10515600" cy="2188564"/>
          </a:xfrm>
        </p:spPr>
        <p:txBody>
          <a:bodyPr anchor="ctr">
            <a:normAutofit/>
          </a:bodyPr>
          <a:lstStyle>
            <a:lvl1pPr marL="0" indent="0" algn="ctr">
              <a:buNone/>
              <a:defRPr sz="3600" b="0" i="0">
                <a:solidFill>
                  <a:schemeClr val="tx1"/>
                </a:solidFill>
                <a:latin typeface="Futura Light" panose="020B0400000000000000" pitchFamily="34" charset="0"/>
                <a:cs typeface="Futura Medium" panose="020B0602020204020303" pitchFamily="34" charset="-79"/>
              </a:defRPr>
            </a:lvl1pPr>
            <a:lvl2pPr marL="457200" indent="0" algn="ctr">
              <a:buNone/>
              <a:defRPr sz="3200" b="0" i="0">
                <a:solidFill>
                  <a:schemeClr val="tx1"/>
                </a:solidFill>
                <a:latin typeface="Futura Light" panose="020B0400000000000000" pitchFamily="34" charset="0"/>
                <a:cs typeface="Futura Medium" panose="020B0602020204020303" pitchFamily="34" charset="-79"/>
              </a:defRPr>
            </a:lvl2pPr>
            <a:lvl3pPr marL="914400" indent="0" algn="ctr">
              <a:buNone/>
              <a:defRPr sz="2800" b="0" i="0">
                <a:solidFill>
                  <a:schemeClr val="tx1"/>
                </a:solidFill>
                <a:latin typeface="Futura Light" panose="020B0400000000000000" pitchFamily="34" charset="0"/>
                <a:cs typeface="Futura Medium" panose="020B0602020204020303" pitchFamily="34" charset="-79"/>
              </a:defRPr>
            </a:lvl3pPr>
            <a:lvl4pPr marL="1371600" indent="0" algn="ctr">
              <a:buNone/>
              <a:defRPr sz="2400" b="0" i="0">
                <a:solidFill>
                  <a:schemeClr val="tx1"/>
                </a:solidFill>
                <a:latin typeface="Futura Light" panose="020B0400000000000000" pitchFamily="34" charset="0"/>
                <a:cs typeface="Futura Medium" panose="020B0602020204020303" pitchFamily="34" charset="-79"/>
              </a:defRPr>
            </a:lvl4pPr>
            <a:lvl5pPr marL="1828800" indent="0" algn="ctr">
              <a:buNone/>
              <a:defRPr sz="2400" b="0" i="0">
                <a:solidFill>
                  <a:schemeClr val="tx1"/>
                </a:solidFill>
                <a:latin typeface="Futura Light" panose="020B0400000000000000" pitchFamily="34" charset="0"/>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A" dirty="0"/>
          </a:p>
        </p:txBody>
      </p:sp>
    </p:spTree>
    <p:extLst>
      <p:ext uri="{BB962C8B-B14F-4D97-AF65-F5344CB8AC3E}">
        <p14:creationId xmlns:p14="http://schemas.microsoft.com/office/powerpoint/2010/main" val="202046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F3C-0B46-FDCF-A90E-54C910999037}"/>
              </a:ext>
            </a:extLst>
          </p:cNvPr>
          <p:cNvSpPr>
            <a:spLocks noGrp="1"/>
          </p:cNvSpPr>
          <p:nvPr>
            <p:ph type="title" hasCustomPrompt="1"/>
          </p:nvPr>
        </p:nvSpPr>
        <p:spPr>
          <a:xfrm>
            <a:off x="838200" y="1054314"/>
            <a:ext cx="10515600" cy="1325563"/>
          </a:xfrm>
        </p:spPr>
        <p:txBody>
          <a:bodyPr>
            <a:noAutofit/>
          </a:bodyPr>
          <a:lstStyle>
            <a:lvl1pPr>
              <a:defRPr sz="6600">
                <a:solidFill>
                  <a:srgbClr val="4E221E"/>
                </a:solidFill>
              </a:defRPr>
            </a:lvl1pPr>
          </a:lstStyle>
          <a:p>
            <a:r>
              <a:rPr lang="en-US" sz="9600" dirty="0"/>
              <a:t>1 320 500 500</a:t>
            </a:r>
          </a:p>
        </p:txBody>
      </p:sp>
      <p:sp>
        <p:nvSpPr>
          <p:cNvPr id="3" name="Date Placeholder 2">
            <a:extLst>
              <a:ext uri="{FF2B5EF4-FFF2-40B4-BE49-F238E27FC236}">
                <a16:creationId xmlns:a16="http://schemas.microsoft.com/office/drawing/2014/main" id="{84D854E8-6C92-7C8F-8FFD-72FA6BD578D4}"/>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F34C4AD9-5462-3406-6F57-23AEE16685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56353-C766-5803-A196-637E2D9112D6}"/>
              </a:ext>
            </a:extLst>
          </p:cNvPr>
          <p:cNvSpPr>
            <a:spLocks noGrp="1"/>
          </p:cNvSpPr>
          <p:nvPr>
            <p:ph type="sldNum" sz="quarter" idx="12"/>
          </p:nvPr>
        </p:nvSpPr>
        <p:spPr/>
        <p:txBody>
          <a:bodyPr/>
          <a:lstStyle/>
          <a:p>
            <a:fld id="{C6F12CB2-7F2C-47B9-AE70-22A94B49F233}" type="slidenum">
              <a:rPr lang="en-US" smtClean="0"/>
              <a:pPr/>
              <a:t>‹#›</a:t>
            </a:fld>
            <a:endParaRPr lang="en-US"/>
          </a:p>
        </p:txBody>
      </p:sp>
      <p:cxnSp>
        <p:nvCxnSpPr>
          <p:cNvPr id="8" name="Straight Connector 7">
            <a:extLst>
              <a:ext uri="{FF2B5EF4-FFF2-40B4-BE49-F238E27FC236}">
                <a16:creationId xmlns:a16="http://schemas.microsoft.com/office/drawing/2014/main" id="{81083EA5-CA27-E185-D5AD-130BD467588A}"/>
              </a:ext>
            </a:extLst>
          </p:cNvPr>
          <p:cNvCxnSpPr/>
          <p:nvPr userDrawn="1"/>
        </p:nvCxnSpPr>
        <p:spPr>
          <a:xfrm>
            <a:off x="6096000" y="3003511"/>
            <a:ext cx="0" cy="1295400"/>
          </a:xfrm>
          <a:prstGeom prst="line">
            <a:avLst/>
          </a:prstGeom>
          <a:ln w="38100">
            <a:solidFill>
              <a:schemeClr val="tx1"/>
            </a:solidFill>
            <a:tailEnd type="diamond" w="lg" len="lg"/>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AC4FDC9-4150-1B77-A91B-F0FDF90F67C9}"/>
              </a:ext>
            </a:extLst>
          </p:cNvPr>
          <p:cNvSpPr>
            <a:spLocks noGrp="1"/>
          </p:cNvSpPr>
          <p:nvPr>
            <p:ph type="body" sz="quarter" idx="13" hasCustomPrompt="1"/>
          </p:nvPr>
        </p:nvSpPr>
        <p:spPr>
          <a:xfrm>
            <a:off x="1600209" y="5039499"/>
            <a:ext cx="9169388" cy="576263"/>
          </a:xfrm>
        </p:spPr>
        <p:txBody>
          <a:bodyPr>
            <a:noAutofit/>
          </a:bodyPr>
          <a:lstStyle>
            <a:lvl1pPr marL="0" indent="0" algn="ctr">
              <a:buNone/>
              <a:defRPr sz="2400">
                <a:solidFill>
                  <a:schemeClr val="tx1"/>
                </a:solidFill>
              </a:defRPr>
            </a:lvl1pPr>
          </a:lstStyle>
          <a:p>
            <a:r>
              <a:rPr lang="en-US" sz="2800" b="0" dirty="0"/>
              <a:t>Big numbers catch your audience’s attention!</a:t>
            </a:r>
          </a:p>
        </p:txBody>
      </p:sp>
    </p:spTree>
    <p:extLst>
      <p:ext uri="{BB962C8B-B14F-4D97-AF65-F5344CB8AC3E}">
        <p14:creationId xmlns:p14="http://schemas.microsoft.com/office/powerpoint/2010/main" val="2222271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397000" y="971844"/>
            <a:ext cx="9296400" cy="983208"/>
          </a:xfrm>
        </p:spPr>
        <p:txBody>
          <a:bodyPr/>
          <a:lstStyle>
            <a:lvl1pPr>
              <a:defRPr spc="300">
                <a:solidFill>
                  <a:schemeClr val="tx1"/>
                </a:solidFill>
              </a:defRPr>
            </a:lvl1pPr>
          </a:lstStyle>
          <a:p>
            <a:r>
              <a:rPr lang="en-GB" dirty="0"/>
              <a:t>Table of Contents</a:t>
            </a:r>
            <a:endParaRPr lang="en-BA" dirty="0"/>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1408405" y="3441036"/>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01</a:t>
            </a:r>
          </a:p>
        </p:txBody>
      </p:sp>
      <p:sp>
        <p:nvSpPr>
          <p:cNvPr id="15" name="Text Placeholder 14">
            <a:extLst>
              <a:ext uri="{FF2B5EF4-FFF2-40B4-BE49-F238E27FC236}">
                <a16:creationId xmlns:a16="http://schemas.microsoft.com/office/drawing/2014/main" id="{DC5BB349-05BC-7752-0098-827C6879F3B9}"/>
              </a:ext>
            </a:extLst>
          </p:cNvPr>
          <p:cNvSpPr>
            <a:spLocks noGrp="1"/>
          </p:cNvSpPr>
          <p:nvPr>
            <p:ph type="body" sz="quarter" idx="14" hasCustomPrompt="1"/>
          </p:nvPr>
        </p:nvSpPr>
        <p:spPr>
          <a:xfrm>
            <a:off x="1397000" y="4750027"/>
            <a:ext cx="2184400" cy="644525"/>
          </a:xfrm>
        </p:spPr>
        <p:txBody>
          <a:bodyPr>
            <a:normAutofit/>
          </a:bodyPr>
          <a:lstStyle>
            <a:lvl1pPr marL="0" indent="0" algn="ctr">
              <a:buNone/>
              <a:defRPr sz="1800">
                <a:solidFill>
                  <a:schemeClr val="tx1"/>
                </a:solidFill>
              </a:defRPr>
            </a:lvl1pPr>
          </a:lstStyle>
          <a:p>
            <a:pPr lvl="0"/>
            <a:r>
              <a:rPr lang="en-BA" dirty="0"/>
              <a:t>Sample Text</a:t>
            </a:r>
          </a:p>
        </p:txBody>
      </p:sp>
      <p:sp>
        <p:nvSpPr>
          <p:cNvPr id="16" name="Text Placeholder 12">
            <a:extLst>
              <a:ext uri="{FF2B5EF4-FFF2-40B4-BE49-F238E27FC236}">
                <a16:creationId xmlns:a16="http://schemas.microsoft.com/office/drawing/2014/main" id="{ACDF793C-6B45-6F02-943B-559A9F23A04D}"/>
              </a:ext>
            </a:extLst>
          </p:cNvPr>
          <p:cNvSpPr>
            <a:spLocks noGrp="1"/>
          </p:cNvSpPr>
          <p:nvPr>
            <p:ph type="body" sz="quarter" idx="15" hasCustomPrompt="1"/>
          </p:nvPr>
        </p:nvSpPr>
        <p:spPr>
          <a:xfrm>
            <a:off x="4964405" y="3441036"/>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02</a:t>
            </a:r>
          </a:p>
        </p:txBody>
      </p:sp>
      <p:sp>
        <p:nvSpPr>
          <p:cNvPr id="17" name="Text Placeholder 14">
            <a:extLst>
              <a:ext uri="{FF2B5EF4-FFF2-40B4-BE49-F238E27FC236}">
                <a16:creationId xmlns:a16="http://schemas.microsoft.com/office/drawing/2014/main" id="{6B517031-A255-DEEE-8B3E-C7D950801FD9}"/>
              </a:ext>
            </a:extLst>
          </p:cNvPr>
          <p:cNvSpPr>
            <a:spLocks noGrp="1"/>
          </p:cNvSpPr>
          <p:nvPr>
            <p:ph type="body" sz="quarter" idx="16" hasCustomPrompt="1"/>
          </p:nvPr>
        </p:nvSpPr>
        <p:spPr>
          <a:xfrm>
            <a:off x="4953000" y="4750027"/>
            <a:ext cx="2184400" cy="644525"/>
          </a:xfrm>
        </p:spPr>
        <p:txBody>
          <a:bodyPr>
            <a:normAutofit/>
          </a:bodyPr>
          <a:lstStyle>
            <a:lvl1pPr marL="0" indent="0" algn="ctr">
              <a:buNone/>
              <a:defRPr sz="1800">
                <a:solidFill>
                  <a:schemeClr val="tx1"/>
                </a:solidFill>
              </a:defRPr>
            </a:lvl1pPr>
          </a:lstStyle>
          <a:p>
            <a:pPr lvl="0"/>
            <a:r>
              <a:rPr lang="en-BA" dirty="0"/>
              <a:t>Sample Text</a:t>
            </a:r>
          </a:p>
        </p:txBody>
      </p:sp>
      <p:sp>
        <p:nvSpPr>
          <p:cNvPr id="18" name="Text Placeholder 12">
            <a:extLst>
              <a:ext uri="{FF2B5EF4-FFF2-40B4-BE49-F238E27FC236}">
                <a16:creationId xmlns:a16="http://schemas.microsoft.com/office/drawing/2014/main" id="{250A2F5E-1437-30DC-2422-779D82CFB3BF}"/>
              </a:ext>
            </a:extLst>
          </p:cNvPr>
          <p:cNvSpPr>
            <a:spLocks noGrp="1"/>
          </p:cNvSpPr>
          <p:nvPr>
            <p:ph type="body" sz="quarter" idx="17" hasCustomPrompt="1"/>
          </p:nvPr>
        </p:nvSpPr>
        <p:spPr>
          <a:xfrm>
            <a:off x="8520405" y="3441036"/>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03</a:t>
            </a:r>
          </a:p>
        </p:txBody>
      </p:sp>
      <p:sp>
        <p:nvSpPr>
          <p:cNvPr id="19" name="Text Placeholder 14">
            <a:extLst>
              <a:ext uri="{FF2B5EF4-FFF2-40B4-BE49-F238E27FC236}">
                <a16:creationId xmlns:a16="http://schemas.microsoft.com/office/drawing/2014/main" id="{A3378FB7-5A7B-A36C-4A42-DA1C24AA654D}"/>
              </a:ext>
            </a:extLst>
          </p:cNvPr>
          <p:cNvSpPr>
            <a:spLocks noGrp="1"/>
          </p:cNvSpPr>
          <p:nvPr>
            <p:ph type="body" sz="quarter" idx="18" hasCustomPrompt="1"/>
          </p:nvPr>
        </p:nvSpPr>
        <p:spPr>
          <a:xfrm>
            <a:off x="8509000" y="4750027"/>
            <a:ext cx="2184400" cy="644525"/>
          </a:xfrm>
        </p:spPr>
        <p:txBody>
          <a:bodyPr>
            <a:normAutofit/>
          </a:bodyPr>
          <a:lstStyle>
            <a:lvl1pPr marL="0" indent="0" algn="ctr">
              <a:buNone/>
              <a:defRPr sz="1800">
                <a:solidFill>
                  <a:schemeClr val="tx1"/>
                </a:solidFill>
              </a:defRPr>
            </a:lvl1pPr>
          </a:lstStyle>
          <a:p>
            <a:pPr lvl="0"/>
            <a:r>
              <a:rPr lang="en-BA" dirty="0"/>
              <a:t>Sample Text</a:t>
            </a:r>
          </a:p>
        </p:txBody>
      </p:sp>
    </p:spTree>
    <p:extLst>
      <p:ext uri="{BB962C8B-B14F-4D97-AF65-F5344CB8AC3E}">
        <p14:creationId xmlns:p14="http://schemas.microsoft.com/office/powerpoint/2010/main" val="546567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408405" y="1042169"/>
            <a:ext cx="9296400" cy="983208"/>
          </a:xfrm>
        </p:spPr>
        <p:txBody>
          <a:bodyPr/>
          <a:lstStyle>
            <a:lvl1pPr>
              <a:defRPr sz="6000"/>
            </a:lvl1pPr>
          </a:lstStyle>
          <a:p>
            <a:r>
              <a:rPr lang="en-GB" dirty="0"/>
              <a:t>Bullet Points</a:t>
            </a:r>
            <a:endParaRPr lang="en-BA" dirty="0"/>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1408405" y="3250128"/>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01</a:t>
            </a:r>
          </a:p>
        </p:txBody>
      </p:sp>
      <p:sp>
        <p:nvSpPr>
          <p:cNvPr id="15" name="Text Placeholder 14">
            <a:extLst>
              <a:ext uri="{FF2B5EF4-FFF2-40B4-BE49-F238E27FC236}">
                <a16:creationId xmlns:a16="http://schemas.microsoft.com/office/drawing/2014/main" id="{DC5BB349-05BC-7752-0098-827C6879F3B9}"/>
              </a:ext>
            </a:extLst>
          </p:cNvPr>
          <p:cNvSpPr>
            <a:spLocks noGrp="1"/>
          </p:cNvSpPr>
          <p:nvPr>
            <p:ph type="body" sz="quarter" idx="14" hasCustomPrompt="1"/>
          </p:nvPr>
        </p:nvSpPr>
        <p:spPr>
          <a:xfrm>
            <a:off x="1397000" y="4559119"/>
            <a:ext cx="2184400" cy="644525"/>
          </a:xfrm>
        </p:spPr>
        <p:txBody>
          <a:bodyPr>
            <a:normAutofit/>
          </a:bodyPr>
          <a:lstStyle>
            <a:lvl1pPr marL="0" indent="0" algn="ctr">
              <a:buNone/>
              <a:defRPr sz="1800">
                <a:solidFill>
                  <a:schemeClr val="tx1"/>
                </a:solidFill>
              </a:defRPr>
            </a:lvl1pPr>
          </a:lstStyle>
          <a:p>
            <a:pPr lvl="0"/>
            <a:r>
              <a:rPr lang="en-BA" dirty="0"/>
              <a:t>Sample Text</a:t>
            </a:r>
          </a:p>
        </p:txBody>
      </p:sp>
      <p:sp>
        <p:nvSpPr>
          <p:cNvPr id="16" name="Text Placeholder 12">
            <a:extLst>
              <a:ext uri="{FF2B5EF4-FFF2-40B4-BE49-F238E27FC236}">
                <a16:creationId xmlns:a16="http://schemas.microsoft.com/office/drawing/2014/main" id="{ACDF793C-6B45-6F02-943B-559A9F23A04D}"/>
              </a:ext>
            </a:extLst>
          </p:cNvPr>
          <p:cNvSpPr>
            <a:spLocks noGrp="1"/>
          </p:cNvSpPr>
          <p:nvPr>
            <p:ph type="body" sz="quarter" idx="15" hasCustomPrompt="1"/>
          </p:nvPr>
        </p:nvSpPr>
        <p:spPr>
          <a:xfrm>
            <a:off x="4964405" y="3728853"/>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02</a:t>
            </a:r>
          </a:p>
        </p:txBody>
      </p:sp>
      <p:sp>
        <p:nvSpPr>
          <p:cNvPr id="17" name="Text Placeholder 14">
            <a:extLst>
              <a:ext uri="{FF2B5EF4-FFF2-40B4-BE49-F238E27FC236}">
                <a16:creationId xmlns:a16="http://schemas.microsoft.com/office/drawing/2014/main" id="{6B517031-A255-DEEE-8B3E-C7D950801FD9}"/>
              </a:ext>
            </a:extLst>
          </p:cNvPr>
          <p:cNvSpPr>
            <a:spLocks noGrp="1"/>
          </p:cNvSpPr>
          <p:nvPr>
            <p:ph type="body" sz="quarter" idx="16" hasCustomPrompt="1"/>
          </p:nvPr>
        </p:nvSpPr>
        <p:spPr>
          <a:xfrm>
            <a:off x="4953000" y="5037844"/>
            <a:ext cx="2184400" cy="644525"/>
          </a:xfrm>
        </p:spPr>
        <p:txBody>
          <a:bodyPr>
            <a:normAutofit/>
          </a:bodyPr>
          <a:lstStyle>
            <a:lvl1pPr marL="0" indent="0" algn="ctr">
              <a:buNone/>
              <a:defRPr sz="1800">
                <a:solidFill>
                  <a:schemeClr val="tx1"/>
                </a:solidFill>
              </a:defRPr>
            </a:lvl1pPr>
          </a:lstStyle>
          <a:p>
            <a:pPr lvl="0"/>
            <a:r>
              <a:rPr lang="en-BA" dirty="0"/>
              <a:t>Sample Text</a:t>
            </a:r>
          </a:p>
        </p:txBody>
      </p:sp>
      <p:sp>
        <p:nvSpPr>
          <p:cNvPr id="18" name="Text Placeholder 12">
            <a:extLst>
              <a:ext uri="{FF2B5EF4-FFF2-40B4-BE49-F238E27FC236}">
                <a16:creationId xmlns:a16="http://schemas.microsoft.com/office/drawing/2014/main" id="{250A2F5E-1437-30DC-2422-779D82CFB3BF}"/>
              </a:ext>
            </a:extLst>
          </p:cNvPr>
          <p:cNvSpPr>
            <a:spLocks noGrp="1"/>
          </p:cNvSpPr>
          <p:nvPr>
            <p:ph type="body" sz="quarter" idx="17" hasCustomPrompt="1"/>
          </p:nvPr>
        </p:nvSpPr>
        <p:spPr>
          <a:xfrm>
            <a:off x="8520405" y="3250128"/>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03</a:t>
            </a:r>
          </a:p>
        </p:txBody>
      </p:sp>
      <p:sp>
        <p:nvSpPr>
          <p:cNvPr id="19" name="Text Placeholder 14">
            <a:extLst>
              <a:ext uri="{FF2B5EF4-FFF2-40B4-BE49-F238E27FC236}">
                <a16:creationId xmlns:a16="http://schemas.microsoft.com/office/drawing/2014/main" id="{A3378FB7-5A7B-A36C-4A42-DA1C24AA654D}"/>
              </a:ext>
            </a:extLst>
          </p:cNvPr>
          <p:cNvSpPr>
            <a:spLocks noGrp="1"/>
          </p:cNvSpPr>
          <p:nvPr>
            <p:ph type="body" sz="quarter" idx="18" hasCustomPrompt="1"/>
          </p:nvPr>
        </p:nvSpPr>
        <p:spPr>
          <a:xfrm>
            <a:off x="8509000" y="4559119"/>
            <a:ext cx="2184400" cy="644525"/>
          </a:xfrm>
        </p:spPr>
        <p:txBody>
          <a:bodyPr>
            <a:normAutofit/>
          </a:bodyPr>
          <a:lstStyle>
            <a:lvl1pPr marL="0" indent="0" algn="ctr">
              <a:buNone/>
              <a:defRPr sz="1800">
                <a:solidFill>
                  <a:schemeClr val="tx1"/>
                </a:solidFill>
              </a:defRPr>
            </a:lvl1pPr>
          </a:lstStyle>
          <a:p>
            <a:pPr lvl="0"/>
            <a:r>
              <a:rPr lang="en-BA" dirty="0"/>
              <a:t>Sample Text</a:t>
            </a:r>
          </a:p>
        </p:txBody>
      </p:sp>
      <p:sp>
        <p:nvSpPr>
          <p:cNvPr id="20" name="Text Placeholder 14">
            <a:extLst>
              <a:ext uri="{FF2B5EF4-FFF2-40B4-BE49-F238E27FC236}">
                <a16:creationId xmlns:a16="http://schemas.microsoft.com/office/drawing/2014/main" id="{965CE8D1-6E81-EB7C-E007-F1A179C4FC33}"/>
              </a:ext>
            </a:extLst>
          </p:cNvPr>
          <p:cNvSpPr>
            <a:spLocks noGrp="1"/>
          </p:cNvSpPr>
          <p:nvPr>
            <p:ph type="body" sz="quarter" idx="19" hasCustomPrompt="1"/>
          </p:nvPr>
        </p:nvSpPr>
        <p:spPr>
          <a:xfrm>
            <a:off x="1408406" y="2047476"/>
            <a:ext cx="9284994" cy="502810"/>
          </a:xfrm>
        </p:spPr>
        <p:txBody>
          <a:bodyPr>
            <a:normAutofit/>
          </a:bodyPr>
          <a:lstStyle>
            <a:lvl1pPr marL="0" indent="0" algn="ctr">
              <a:buNone/>
              <a:defRPr sz="2000"/>
            </a:lvl1pPr>
          </a:lstStyle>
          <a:p>
            <a:pPr lvl="0"/>
            <a:r>
              <a:rPr lang="en-BA" dirty="0"/>
              <a:t>Sample Text</a:t>
            </a:r>
          </a:p>
        </p:txBody>
      </p:sp>
    </p:spTree>
    <p:extLst>
      <p:ext uri="{BB962C8B-B14F-4D97-AF65-F5344CB8AC3E}">
        <p14:creationId xmlns:p14="http://schemas.microsoft.com/office/powerpoint/2010/main" val="3914136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220105" y="990405"/>
            <a:ext cx="9890187" cy="1143344"/>
          </a:xfrm>
        </p:spPr>
        <p:txBody>
          <a:bodyPr/>
          <a:lstStyle>
            <a:lvl1pPr>
              <a:defRPr sz="6000"/>
            </a:lvl1pPr>
          </a:lstStyle>
          <a:p>
            <a:r>
              <a:rPr lang="en-GB" dirty="0"/>
              <a:t>Bullet Points</a:t>
            </a:r>
            <a:endParaRPr lang="en-BA" dirty="0"/>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1239418" y="3158830"/>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01</a:t>
            </a:r>
          </a:p>
        </p:txBody>
      </p:sp>
      <p:sp>
        <p:nvSpPr>
          <p:cNvPr id="20" name="Text Placeholder 14">
            <a:extLst>
              <a:ext uri="{FF2B5EF4-FFF2-40B4-BE49-F238E27FC236}">
                <a16:creationId xmlns:a16="http://schemas.microsoft.com/office/drawing/2014/main" id="{965CE8D1-6E81-EB7C-E007-F1A179C4FC33}"/>
              </a:ext>
            </a:extLst>
          </p:cNvPr>
          <p:cNvSpPr>
            <a:spLocks noGrp="1"/>
          </p:cNvSpPr>
          <p:nvPr>
            <p:ph type="body" sz="quarter" idx="19" hasCustomPrompt="1"/>
          </p:nvPr>
        </p:nvSpPr>
        <p:spPr>
          <a:xfrm>
            <a:off x="1220105" y="2032904"/>
            <a:ext cx="9878053" cy="414269"/>
          </a:xfrm>
        </p:spPr>
        <p:txBody>
          <a:bodyPr>
            <a:noAutofit/>
          </a:bodyPr>
          <a:lstStyle>
            <a:lvl1pPr marL="0" indent="0" algn="ctr">
              <a:buNone/>
              <a:defRPr sz="2400"/>
            </a:lvl1pPr>
          </a:lstStyle>
          <a:p>
            <a:pPr lvl="0"/>
            <a:r>
              <a:rPr lang="en-BA" dirty="0"/>
              <a:t>Sample Text</a:t>
            </a:r>
          </a:p>
        </p:txBody>
      </p:sp>
      <p:sp>
        <p:nvSpPr>
          <p:cNvPr id="28" name="Text Placeholder 14">
            <a:extLst>
              <a:ext uri="{FF2B5EF4-FFF2-40B4-BE49-F238E27FC236}">
                <a16:creationId xmlns:a16="http://schemas.microsoft.com/office/drawing/2014/main" id="{F86B7A75-0E50-63E8-09D7-6015707A08FF}"/>
              </a:ext>
            </a:extLst>
          </p:cNvPr>
          <p:cNvSpPr>
            <a:spLocks noGrp="1"/>
          </p:cNvSpPr>
          <p:nvPr>
            <p:ph type="body" sz="quarter" idx="20" hasCustomPrompt="1"/>
          </p:nvPr>
        </p:nvSpPr>
        <p:spPr>
          <a:xfrm>
            <a:off x="3662005" y="3158830"/>
            <a:ext cx="2503194" cy="1143345"/>
          </a:xfrm>
        </p:spPr>
        <p:txBody>
          <a:bodyPr anchor="ctr">
            <a:normAutofit/>
          </a:bodyPr>
          <a:lstStyle>
            <a:lvl1pPr marL="0" indent="0" algn="ctr">
              <a:buNone/>
              <a:defRPr sz="1800">
                <a:solidFill>
                  <a:schemeClr val="tx1"/>
                </a:solidFill>
              </a:defRPr>
            </a:lvl1pPr>
          </a:lstStyle>
          <a:p>
            <a:pPr lvl="0"/>
            <a:r>
              <a:rPr lang="en-BA" dirty="0"/>
              <a:t>Sample Text</a:t>
            </a:r>
          </a:p>
        </p:txBody>
      </p:sp>
      <p:sp>
        <p:nvSpPr>
          <p:cNvPr id="29" name="Text Placeholder 12">
            <a:extLst>
              <a:ext uri="{FF2B5EF4-FFF2-40B4-BE49-F238E27FC236}">
                <a16:creationId xmlns:a16="http://schemas.microsoft.com/office/drawing/2014/main" id="{86DCE465-1F6E-EC0F-B833-B6301D9E762E}"/>
              </a:ext>
            </a:extLst>
          </p:cNvPr>
          <p:cNvSpPr>
            <a:spLocks noGrp="1"/>
          </p:cNvSpPr>
          <p:nvPr>
            <p:ph type="body" sz="quarter" idx="21" hasCustomPrompt="1"/>
          </p:nvPr>
        </p:nvSpPr>
        <p:spPr>
          <a:xfrm>
            <a:off x="1239418" y="464535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03</a:t>
            </a:r>
          </a:p>
        </p:txBody>
      </p:sp>
      <p:sp>
        <p:nvSpPr>
          <p:cNvPr id="30" name="Text Placeholder 14">
            <a:extLst>
              <a:ext uri="{FF2B5EF4-FFF2-40B4-BE49-F238E27FC236}">
                <a16:creationId xmlns:a16="http://schemas.microsoft.com/office/drawing/2014/main" id="{B1DE8F84-FCC5-B3F8-29FF-DD9F79502EA1}"/>
              </a:ext>
            </a:extLst>
          </p:cNvPr>
          <p:cNvSpPr>
            <a:spLocks noGrp="1"/>
          </p:cNvSpPr>
          <p:nvPr>
            <p:ph type="body" sz="quarter" idx="22" hasCustomPrompt="1"/>
          </p:nvPr>
        </p:nvSpPr>
        <p:spPr>
          <a:xfrm>
            <a:off x="3662005" y="4645355"/>
            <a:ext cx="2503194" cy="1143345"/>
          </a:xfrm>
        </p:spPr>
        <p:txBody>
          <a:bodyPr anchor="ctr">
            <a:normAutofit/>
          </a:bodyPr>
          <a:lstStyle>
            <a:lvl1pPr marL="0" indent="0" algn="ctr">
              <a:buNone/>
              <a:defRPr sz="1800">
                <a:solidFill>
                  <a:schemeClr val="tx1"/>
                </a:solidFill>
              </a:defRPr>
            </a:lvl1pPr>
          </a:lstStyle>
          <a:p>
            <a:pPr lvl="0"/>
            <a:r>
              <a:rPr lang="en-BA" dirty="0"/>
              <a:t>Sample Text</a:t>
            </a:r>
          </a:p>
        </p:txBody>
      </p:sp>
      <p:sp>
        <p:nvSpPr>
          <p:cNvPr id="31" name="Text Placeholder 12">
            <a:extLst>
              <a:ext uri="{FF2B5EF4-FFF2-40B4-BE49-F238E27FC236}">
                <a16:creationId xmlns:a16="http://schemas.microsoft.com/office/drawing/2014/main" id="{11BD4F97-7446-D1DC-3422-53F2CE14B078}"/>
              </a:ext>
            </a:extLst>
          </p:cNvPr>
          <p:cNvSpPr>
            <a:spLocks noGrp="1"/>
          </p:cNvSpPr>
          <p:nvPr>
            <p:ph type="body" sz="quarter" idx="23" hasCustomPrompt="1"/>
          </p:nvPr>
        </p:nvSpPr>
        <p:spPr>
          <a:xfrm>
            <a:off x="6426199" y="3158830"/>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02</a:t>
            </a:r>
          </a:p>
        </p:txBody>
      </p:sp>
      <p:sp>
        <p:nvSpPr>
          <p:cNvPr id="32" name="Text Placeholder 14">
            <a:extLst>
              <a:ext uri="{FF2B5EF4-FFF2-40B4-BE49-F238E27FC236}">
                <a16:creationId xmlns:a16="http://schemas.microsoft.com/office/drawing/2014/main" id="{2A02CF6B-67EF-14E6-AF39-9FF9A901CFA0}"/>
              </a:ext>
            </a:extLst>
          </p:cNvPr>
          <p:cNvSpPr>
            <a:spLocks noGrp="1"/>
          </p:cNvSpPr>
          <p:nvPr>
            <p:ph type="body" sz="quarter" idx="24" hasCustomPrompt="1"/>
          </p:nvPr>
        </p:nvSpPr>
        <p:spPr>
          <a:xfrm>
            <a:off x="8610600" y="3158830"/>
            <a:ext cx="2503194" cy="1143345"/>
          </a:xfrm>
        </p:spPr>
        <p:txBody>
          <a:bodyPr anchor="ctr">
            <a:normAutofit/>
          </a:bodyPr>
          <a:lstStyle>
            <a:lvl1pPr marL="0" indent="0" algn="ctr">
              <a:buNone/>
              <a:defRPr sz="1800">
                <a:solidFill>
                  <a:schemeClr val="tx1"/>
                </a:solidFill>
              </a:defRPr>
            </a:lvl1pPr>
          </a:lstStyle>
          <a:p>
            <a:pPr lvl="0"/>
            <a:r>
              <a:rPr lang="en-BA" dirty="0"/>
              <a:t>Sample Text</a:t>
            </a:r>
          </a:p>
        </p:txBody>
      </p:sp>
      <p:sp>
        <p:nvSpPr>
          <p:cNvPr id="33" name="Text Placeholder 12">
            <a:extLst>
              <a:ext uri="{FF2B5EF4-FFF2-40B4-BE49-F238E27FC236}">
                <a16:creationId xmlns:a16="http://schemas.microsoft.com/office/drawing/2014/main" id="{31D41ECE-7255-4E90-FC66-BE8E90C5752D}"/>
              </a:ext>
            </a:extLst>
          </p:cNvPr>
          <p:cNvSpPr>
            <a:spLocks noGrp="1"/>
          </p:cNvSpPr>
          <p:nvPr>
            <p:ph type="body" sz="quarter" idx="25" hasCustomPrompt="1"/>
          </p:nvPr>
        </p:nvSpPr>
        <p:spPr>
          <a:xfrm>
            <a:off x="6426199" y="464535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04</a:t>
            </a:r>
          </a:p>
        </p:txBody>
      </p:sp>
      <p:sp>
        <p:nvSpPr>
          <p:cNvPr id="34" name="Text Placeholder 14">
            <a:extLst>
              <a:ext uri="{FF2B5EF4-FFF2-40B4-BE49-F238E27FC236}">
                <a16:creationId xmlns:a16="http://schemas.microsoft.com/office/drawing/2014/main" id="{63D80AF5-2F23-598B-DA49-DD0EDD037040}"/>
              </a:ext>
            </a:extLst>
          </p:cNvPr>
          <p:cNvSpPr>
            <a:spLocks noGrp="1"/>
          </p:cNvSpPr>
          <p:nvPr>
            <p:ph type="body" sz="quarter" idx="26" hasCustomPrompt="1"/>
          </p:nvPr>
        </p:nvSpPr>
        <p:spPr>
          <a:xfrm>
            <a:off x="8610600" y="4645355"/>
            <a:ext cx="2503194" cy="1143345"/>
          </a:xfrm>
        </p:spPr>
        <p:txBody>
          <a:bodyPr anchor="ctr">
            <a:normAutofit/>
          </a:bodyPr>
          <a:lstStyle>
            <a:lvl1pPr marL="0" indent="0" algn="ctr">
              <a:buNone/>
              <a:defRPr sz="1800">
                <a:solidFill>
                  <a:schemeClr val="tx1"/>
                </a:solidFill>
              </a:defRPr>
            </a:lvl1pPr>
          </a:lstStyle>
          <a:p>
            <a:pPr lvl="0"/>
            <a:r>
              <a:rPr lang="en-BA" dirty="0"/>
              <a:t>Sample Text</a:t>
            </a:r>
          </a:p>
        </p:txBody>
      </p:sp>
    </p:spTree>
    <p:extLst>
      <p:ext uri="{BB962C8B-B14F-4D97-AF65-F5344CB8AC3E}">
        <p14:creationId xmlns:p14="http://schemas.microsoft.com/office/powerpoint/2010/main" val="3004684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our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372456" y="1094508"/>
            <a:ext cx="3450943" cy="1143345"/>
          </a:xfrm>
        </p:spPr>
        <p:txBody>
          <a:bodyPr/>
          <a:lstStyle>
            <a:lvl1pPr algn="l">
              <a:defRPr sz="6000">
                <a:solidFill>
                  <a:schemeClr val="tx1"/>
                </a:solidFill>
              </a:defRPr>
            </a:lvl1pPr>
          </a:lstStyle>
          <a:p>
            <a:r>
              <a:rPr lang="en-GB" dirty="0"/>
              <a:t>Bullet Points</a:t>
            </a:r>
            <a:endParaRPr lang="en-BA" dirty="0"/>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8/10/2023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5135675" y="1088439"/>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01</a:t>
            </a:r>
          </a:p>
        </p:txBody>
      </p:sp>
      <p:sp>
        <p:nvSpPr>
          <p:cNvPr id="20" name="Text Placeholder 14">
            <a:extLst>
              <a:ext uri="{FF2B5EF4-FFF2-40B4-BE49-F238E27FC236}">
                <a16:creationId xmlns:a16="http://schemas.microsoft.com/office/drawing/2014/main" id="{965CE8D1-6E81-EB7C-E007-F1A179C4FC33}"/>
              </a:ext>
            </a:extLst>
          </p:cNvPr>
          <p:cNvSpPr>
            <a:spLocks noGrp="1"/>
          </p:cNvSpPr>
          <p:nvPr>
            <p:ph type="body" sz="quarter" idx="19" hasCustomPrompt="1"/>
          </p:nvPr>
        </p:nvSpPr>
        <p:spPr>
          <a:xfrm>
            <a:off x="1405582" y="2318286"/>
            <a:ext cx="2695848" cy="695503"/>
          </a:xfrm>
        </p:spPr>
        <p:txBody>
          <a:bodyPr>
            <a:normAutofit/>
          </a:bodyPr>
          <a:lstStyle>
            <a:lvl1pPr marL="0" indent="0" algn="l">
              <a:buNone/>
              <a:defRPr sz="2000">
                <a:solidFill>
                  <a:schemeClr val="tx1"/>
                </a:solidFill>
              </a:defRPr>
            </a:lvl1pPr>
          </a:lstStyle>
          <a:p>
            <a:pPr lvl="0"/>
            <a:r>
              <a:rPr lang="en-BA" dirty="0"/>
              <a:t>Sample Text</a:t>
            </a:r>
          </a:p>
        </p:txBody>
      </p:sp>
      <p:sp>
        <p:nvSpPr>
          <p:cNvPr id="28" name="Text Placeholder 14">
            <a:extLst>
              <a:ext uri="{FF2B5EF4-FFF2-40B4-BE49-F238E27FC236}">
                <a16:creationId xmlns:a16="http://schemas.microsoft.com/office/drawing/2014/main" id="{F86B7A75-0E50-63E8-09D7-6015707A08FF}"/>
              </a:ext>
            </a:extLst>
          </p:cNvPr>
          <p:cNvSpPr>
            <a:spLocks noGrp="1"/>
          </p:cNvSpPr>
          <p:nvPr>
            <p:ph type="body" sz="quarter" idx="20" hasCustomPrompt="1"/>
          </p:nvPr>
        </p:nvSpPr>
        <p:spPr>
          <a:xfrm>
            <a:off x="5125871" y="2285655"/>
            <a:ext cx="2194204" cy="1143345"/>
          </a:xfrm>
        </p:spPr>
        <p:txBody>
          <a:bodyPr>
            <a:normAutofit/>
          </a:bodyPr>
          <a:lstStyle>
            <a:lvl1pPr marL="0" indent="0" algn="ctr">
              <a:buNone/>
              <a:defRPr sz="1800">
                <a:solidFill>
                  <a:schemeClr val="tx1"/>
                </a:solidFill>
              </a:defRPr>
            </a:lvl1pPr>
          </a:lstStyle>
          <a:p>
            <a:pPr lvl="0"/>
            <a:r>
              <a:rPr lang="en-BA" dirty="0"/>
              <a:t>Sample Text</a:t>
            </a:r>
          </a:p>
        </p:txBody>
      </p:sp>
      <p:sp>
        <p:nvSpPr>
          <p:cNvPr id="31" name="Text Placeholder 12">
            <a:extLst>
              <a:ext uri="{FF2B5EF4-FFF2-40B4-BE49-F238E27FC236}">
                <a16:creationId xmlns:a16="http://schemas.microsoft.com/office/drawing/2014/main" id="{11BD4F97-7446-D1DC-3422-53F2CE14B078}"/>
              </a:ext>
            </a:extLst>
          </p:cNvPr>
          <p:cNvSpPr>
            <a:spLocks noGrp="1"/>
          </p:cNvSpPr>
          <p:nvPr>
            <p:ph type="body" sz="quarter" idx="23" hasCustomPrompt="1"/>
          </p:nvPr>
        </p:nvSpPr>
        <p:spPr>
          <a:xfrm>
            <a:off x="8625340" y="1090938"/>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02</a:t>
            </a:r>
          </a:p>
        </p:txBody>
      </p:sp>
      <p:sp>
        <p:nvSpPr>
          <p:cNvPr id="26" name="Text Placeholder 14">
            <a:extLst>
              <a:ext uri="{FF2B5EF4-FFF2-40B4-BE49-F238E27FC236}">
                <a16:creationId xmlns:a16="http://schemas.microsoft.com/office/drawing/2014/main" id="{1FF50082-D24B-BD3E-099D-F5DC7F4EB048}"/>
              </a:ext>
            </a:extLst>
          </p:cNvPr>
          <p:cNvSpPr>
            <a:spLocks noGrp="1"/>
          </p:cNvSpPr>
          <p:nvPr>
            <p:ph type="body" sz="quarter" idx="27" hasCustomPrompt="1"/>
          </p:nvPr>
        </p:nvSpPr>
        <p:spPr>
          <a:xfrm>
            <a:off x="8579586" y="2285655"/>
            <a:ext cx="2194204" cy="1143345"/>
          </a:xfrm>
        </p:spPr>
        <p:txBody>
          <a:bodyPr>
            <a:normAutofit/>
          </a:bodyPr>
          <a:lstStyle>
            <a:lvl1pPr marL="0" indent="0" algn="ctr">
              <a:buNone/>
              <a:defRPr sz="1800">
                <a:solidFill>
                  <a:schemeClr val="tx1"/>
                </a:solidFill>
              </a:defRPr>
            </a:lvl1pPr>
          </a:lstStyle>
          <a:p>
            <a:pPr lvl="0"/>
            <a:r>
              <a:rPr lang="en-BA" dirty="0"/>
              <a:t>Sample Text</a:t>
            </a:r>
          </a:p>
        </p:txBody>
      </p:sp>
      <p:sp>
        <p:nvSpPr>
          <p:cNvPr id="27" name="Text Placeholder 12">
            <a:extLst>
              <a:ext uri="{FF2B5EF4-FFF2-40B4-BE49-F238E27FC236}">
                <a16:creationId xmlns:a16="http://schemas.microsoft.com/office/drawing/2014/main" id="{70FCBA20-6208-20E8-8B86-4733213A6108}"/>
              </a:ext>
            </a:extLst>
          </p:cNvPr>
          <p:cNvSpPr>
            <a:spLocks noGrp="1"/>
          </p:cNvSpPr>
          <p:nvPr>
            <p:ph type="body" sz="quarter" idx="28" hasCustomPrompt="1"/>
          </p:nvPr>
        </p:nvSpPr>
        <p:spPr>
          <a:xfrm>
            <a:off x="5135675" y="377173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04</a:t>
            </a:r>
          </a:p>
        </p:txBody>
      </p:sp>
      <p:sp>
        <p:nvSpPr>
          <p:cNvPr id="35" name="Text Placeholder 14">
            <a:extLst>
              <a:ext uri="{FF2B5EF4-FFF2-40B4-BE49-F238E27FC236}">
                <a16:creationId xmlns:a16="http://schemas.microsoft.com/office/drawing/2014/main" id="{FE189179-D9A8-9E04-2A5D-0BC0959A1BBB}"/>
              </a:ext>
            </a:extLst>
          </p:cNvPr>
          <p:cNvSpPr>
            <a:spLocks noGrp="1"/>
          </p:cNvSpPr>
          <p:nvPr>
            <p:ph type="body" sz="quarter" idx="29" hasCustomPrompt="1"/>
          </p:nvPr>
        </p:nvSpPr>
        <p:spPr>
          <a:xfrm>
            <a:off x="5125871" y="4968951"/>
            <a:ext cx="2194204" cy="1143345"/>
          </a:xfrm>
        </p:spPr>
        <p:txBody>
          <a:bodyPr>
            <a:normAutofit/>
          </a:bodyPr>
          <a:lstStyle>
            <a:lvl1pPr marL="0" indent="0" algn="ctr">
              <a:buNone/>
              <a:defRPr sz="1800">
                <a:solidFill>
                  <a:schemeClr val="tx1"/>
                </a:solidFill>
              </a:defRPr>
            </a:lvl1pPr>
          </a:lstStyle>
          <a:p>
            <a:pPr lvl="0"/>
            <a:r>
              <a:rPr lang="en-BA" dirty="0"/>
              <a:t>Sample Text</a:t>
            </a:r>
          </a:p>
        </p:txBody>
      </p:sp>
      <p:sp>
        <p:nvSpPr>
          <p:cNvPr id="36" name="Text Placeholder 12">
            <a:extLst>
              <a:ext uri="{FF2B5EF4-FFF2-40B4-BE49-F238E27FC236}">
                <a16:creationId xmlns:a16="http://schemas.microsoft.com/office/drawing/2014/main" id="{FC4B6345-D8F2-BB59-9A18-DEF79B96F0AE}"/>
              </a:ext>
            </a:extLst>
          </p:cNvPr>
          <p:cNvSpPr>
            <a:spLocks noGrp="1"/>
          </p:cNvSpPr>
          <p:nvPr>
            <p:ph type="body" sz="quarter" idx="30" hasCustomPrompt="1"/>
          </p:nvPr>
        </p:nvSpPr>
        <p:spPr>
          <a:xfrm>
            <a:off x="8625340" y="3774234"/>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05</a:t>
            </a:r>
          </a:p>
        </p:txBody>
      </p:sp>
      <p:sp>
        <p:nvSpPr>
          <p:cNvPr id="37" name="Text Placeholder 14">
            <a:extLst>
              <a:ext uri="{FF2B5EF4-FFF2-40B4-BE49-F238E27FC236}">
                <a16:creationId xmlns:a16="http://schemas.microsoft.com/office/drawing/2014/main" id="{51B992BE-4D1F-656A-831F-2DED9A42BA30}"/>
              </a:ext>
            </a:extLst>
          </p:cNvPr>
          <p:cNvSpPr>
            <a:spLocks noGrp="1"/>
          </p:cNvSpPr>
          <p:nvPr>
            <p:ph type="body" sz="quarter" idx="31" hasCustomPrompt="1"/>
          </p:nvPr>
        </p:nvSpPr>
        <p:spPr>
          <a:xfrm>
            <a:off x="8579586" y="4968951"/>
            <a:ext cx="2194204" cy="1143345"/>
          </a:xfrm>
        </p:spPr>
        <p:txBody>
          <a:bodyPr>
            <a:normAutofit/>
          </a:bodyPr>
          <a:lstStyle>
            <a:lvl1pPr marL="0" indent="0" algn="ctr">
              <a:buNone/>
              <a:defRPr sz="1800">
                <a:solidFill>
                  <a:schemeClr val="tx1"/>
                </a:solidFill>
              </a:defRPr>
            </a:lvl1pPr>
          </a:lstStyle>
          <a:p>
            <a:pPr lvl="0"/>
            <a:r>
              <a:rPr lang="en-BA" dirty="0"/>
              <a:t>Sample Text</a:t>
            </a:r>
          </a:p>
        </p:txBody>
      </p:sp>
      <p:sp>
        <p:nvSpPr>
          <p:cNvPr id="38" name="Text Placeholder 12">
            <a:extLst>
              <a:ext uri="{FF2B5EF4-FFF2-40B4-BE49-F238E27FC236}">
                <a16:creationId xmlns:a16="http://schemas.microsoft.com/office/drawing/2014/main" id="{852D8948-611A-4BDE-8645-60B4C0C75245}"/>
              </a:ext>
            </a:extLst>
          </p:cNvPr>
          <p:cNvSpPr>
            <a:spLocks noGrp="1"/>
          </p:cNvSpPr>
          <p:nvPr>
            <p:ph type="body" sz="quarter" idx="32" hasCustomPrompt="1"/>
          </p:nvPr>
        </p:nvSpPr>
        <p:spPr>
          <a:xfrm>
            <a:off x="1382260" y="377173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dirty="0"/>
              <a:t>03</a:t>
            </a:r>
          </a:p>
        </p:txBody>
      </p:sp>
      <p:sp>
        <p:nvSpPr>
          <p:cNvPr id="39" name="Text Placeholder 14">
            <a:extLst>
              <a:ext uri="{FF2B5EF4-FFF2-40B4-BE49-F238E27FC236}">
                <a16:creationId xmlns:a16="http://schemas.microsoft.com/office/drawing/2014/main" id="{FC640694-EC23-E40F-A62D-B5A3455D347B}"/>
              </a:ext>
            </a:extLst>
          </p:cNvPr>
          <p:cNvSpPr>
            <a:spLocks noGrp="1"/>
          </p:cNvSpPr>
          <p:nvPr>
            <p:ph type="body" sz="quarter" idx="33" hasCustomPrompt="1"/>
          </p:nvPr>
        </p:nvSpPr>
        <p:spPr>
          <a:xfrm>
            <a:off x="1372456" y="4968951"/>
            <a:ext cx="2194204" cy="1143345"/>
          </a:xfrm>
        </p:spPr>
        <p:txBody>
          <a:bodyPr>
            <a:normAutofit/>
          </a:bodyPr>
          <a:lstStyle>
            <a:lvl1pPr marL="0" indent="0" algn="ctr">
              <a:buNone/>
              <a:defRPr sz="1800">
                <a:solidFill>
                  <a:schemeClr val="tx1"/>
                </a:solidFill>
              </a:defRPr>
            </a:lvl1pPr>
          </a:lstStyle>
          <a:p>
            <a:pPr lvl="0"/>
            <a:r>
              <a:rPr lang="en-BA" dirty="0"/>
              <a:t>Sample Text</a:t>
            </a:r>
          </a:p>
        </p:txBody>
      </p:sp>
    </p:spTree>
    <p:extLst>
      <p:ext uri="{BB962C8B-B14F-4D97-AF65-F5344CB8AC3E}">
        <p14:creationId xmlns:p14="http://schemas.microsoft.com/office/powerpoint/2010/main" val="378579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79265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712034"/>
            <a:ext cx="4344988" cy="2945565"/>
          </a:xfrm>
        </p:spPr>
        <p:txBody>
          <a:bodyPr anchor="ctr"/>
          <a:lstStyle>
            <a:lvl1pPr>
              <a:defRPr sz="4800"/>
            </a:lvl1pPr>
          </a:lstStyle>
          <a:p>
            <a:r>
              <a:rPr lang="en-GB" dirty="0"/>
              <a:t>Click to edit Master title style</a:t>
            </a:r>
            <a:endParaRPr lang="en-US" dirty="0"/>
          </a:p>
        </p:txBody>
      </p:sp>
      <p:sp>
        <p:nvSpPr>
          <p:cNvPr id="3" name="Content Placeholder 2"/>
          <p:cNvSpPr>
            <a:spLocks noGrp="1"/>
          </p:cNvSpPr>
          <p:nvPr>
            <p:ph idx="1"/>
          </p:nvPr>
        </p:nvSpPr>
        <p:spPr>
          <a:xfrm>
            <a:off x="5183188" y="712033"/>
            <a:ext cx="6170612" cy="54339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838200" y="3657600"/>
            <a:ext cx="4344988" cy="24883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3173404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7226" y="689549"/>
            <a:ext cx="4525962" cy="2739452"/>
          </a:xfrm>
        </p:spPr>
        <p:txBody>
          <a:bodyPr anchor="ctr"/>
          <a:lstStyle>
            <a:lvl1pPr>
              <a:defRPr sz="4800"/>
            </a:lvl1pPr>
          </a:lstStyle>
          <a:p>
            <a:r>
              <a:rPr lang="en-GB" dirty="0"/>
              <a:t>Click to edit Master title style</a:t>
            </a:r>
            <a:endParaRPr lang="en-US" dirty="0"/>
          </a:p>
        </p:txBody>
      </p:sp>
      <p:sp>
        <p:nvSpPr>
          <p:cNvPr id="3" name="Picture Placeholder 2"/>
          <p:cNvSpPr>
            <a:spLocks noGrp="1"/>
          </p:cNvSpPr>
          <p:nvPr>
            <p:ph type="pic" idx="1"/>
          </p:nvPr>
        </p:nvSpPr>
        <p:spPr>
          <a:xfrm>
            <a:off x="5183188" y="689548"/>
            <a:ext cx="6170612" cy="54789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57226" y="3494687"/>
            <a:ext cx="4525962" cy="26737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1548746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E2180-8BBE-4742-B986-07B43DF1AC63}"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2995704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B729B3-BA3F-4C90-BA63-8E7C89A017C1}"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3628406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ADB770-A942-4DE4-B983-CFA60467F9FB}"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2401487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1E59A-1AA9-4FBA-98A9-4EF92DDA4D12}" type="datetime1">
              <a:rPr lang="en-US" smtClean="0"/>
              <a:t>8/10/2023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2829428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318C94-D564-4202-87E8-8B459E5455A6}" type="datetime1">
              <a:rPr lang="en-US" smtClean="0"/>
              <a:t>8/10/2023</a:t>
            </a:fld>
            <a:endParaRPr lang="en-US"/>
          </a:p>
        </p:txBody>
      </p:sp>
      <p:sp>
        <p:nvSpPr>
          <p:cNvPr id="8" name="Footer Placeholder 7"/>
          <p:cNvSpPr>
            <a:spLocks noGrp="1"/>
          </p:cNvSpPr>
          <p:nvPr>
            <p:ph type="ftr" sz="quarter" idx="11"/>
          </p:nvPr>
        </p:nvSpPr>
        <p:spPr/>
        <p:txBody>
          <a:bodyPr/>
          <a:lstStyle/>
          <a:p>
            <a:r>
              <a:rPr lang="en-US"/>
              <a:t>CANTEY TECHNOLOGY</a:t>
            </a:r>
          </a:p>
        </p:txBody>
      </p:sp>
      <p:sp>
        <p:nvSpPr>
          <p:cNvPr id="9" name="Slide Number Placeholder 8"/>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3993842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DB2182-C51D-40AA-A7BC-256A40434171}" type="datetime1">
              <a:rPr lang="en-US" smtClean="0"/>
              <a:t>8/10/2023</a:t>
            </a:fld>
            <a:endParaRPr lang="en-US"/>
          </a:p>
        </p:txBody>
      </p:sp>
      <p:sp>
        <p:nvSpPr>
          <p:cNvPr id="4" name="Footer Placeholder 3"/>
          <p:cNvSpPr>
            <a:spLocks noGrp="1"/>
          </p:cNvSpPr>
          <p:nvPr>
            <p:ph type="ftr" sz="quarter" idx="11"/>
          </p:nvPr>
        </p:nvSpPr>
        <p:spPr/>
        <p:txBody>
          <a:bodyPr/>
          <a:lstStyle/>
          <a:p>
            <a:r>
              <a:rPr lang="en-US"/>
              <a:t>CANTEY TECHNOLOGY</a:t>
            </a:r>
          </a:p>
        </p:txBody>
      </p:sp>
      <p:sp>
        <p:nvSpPr>
          <p:cNvPr id="5" name="Slide Number Placeholder 4"/>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1897851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3AF17-1933-4AEA-82D5-CAFD9FCA00EB}" type="datetime1">
              <a:rPr lang="en-US" smtClean="0"/>
              <a:t>8/10/2023</a:t>
            </a:fld>
            <a:endParaRPr lang="en-US"/>
          </a:p>
        </p:txBody>
      </p:sp>
      <p:sp>
        <p:nvSpPr>
          <p:cNvPr id="3" name="Footer Placeholder 2"/>
          <p:cNvSpPr>
            <a:spLocks noGrp="1"/>
          </p:cNvSpPr>
          <p:nvPr>
            <p:ph type="ftr" sz="quarter" idx="11"/>
          </p:nvPr>
        </p:nvSpPr>
        <p:spPr/>
        <p:txBody>
          <a:bodyPr/>
          <a:lstStyle/>
          <a:p>
            <a:r>
              <a:rPr lang="en-US"/>
              <a:t>CANTEY TECHNOLOGY</a:t>
            </a:r>
          </a:p>
        </p:txBody>
      </p:sp>
      <p:sp>
        <p:nvSpPr>
          <p:cNvPr id="4" name="Slide Number Placeholder 3"/>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4231092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ACB6BC-791A-482E-B5AE-FD89C21D9C91}" type="datetime1">
              <a:rPr lang="en-US" smtClean="0"/>
              <a:t>8/10/2023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144677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2627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114B4B-A998-4DA7-BCF5-182E733181D8}" type="datetime1">
              <a:rPr lang="en-US" smtClean="0"/>
              <a:t>8/10/2023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2952032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7D70E-F715-463E-B2C0-A39D05D18F39}"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76174121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7D70E-F715-463E-B2C0-A39D05D18F39}"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64332659"/>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FF3B1-B8FE-4C90-B680-38330941C946}"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422152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7D70E-F715-463E-B2C0-A39D05D18F39}"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18050902"/>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7D70E-F715-463E-B2C0-A39D05D18F39}"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1790276775"/>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E2402-581D-4E9D-B2DD-59144FBA17EB}"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17704141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5150E1-B10D-47AB-A6AF-496020CCD33B}" type="datetime1">
              <a:rPr lang="en-US" smtClean="0"/>
              <a:t>8/10/2023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2A119EEA-BB37-43B5-A76F-BD73563ADE14}" type="slidenum">
              <a:rPr lang="en-US" smtClean="0"/>
              <a:t>‹#›</a:t>
            </a:fld>
            <a:endParaRPr lang="en-US"/>
          </a:p>
        </p:txBody>
      </p:sp>
    </p:spTree>
    <p:extLst>
      <p:ext uri="{BB962C8B-B14F-4D97-AF65-F5344CB8AC3E}">
        <p14:creationId xmlns:p14="http://schemas.microsoft.com/office/powerpoint/2010/main" val="3747635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A70F276-1833-4A75-9C1D-A56E2295A68D}" type="datetimeFigureOut">
              <a:rPr lang="en-US" smtClean="0"/>
              <a:t>8/10/2023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28844951-7827-47D4-8276-7DDE1FA7D85A}"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3838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744664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10430750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51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70F276-1833-4A75-9C1D-A56E2295A68D}"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6210515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70F276-1833-4A75-9C1D-A56E2295A68D}"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44951-7827-47D4-8276-7DDE1FA7D85A}"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46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70F276-1833-4A75-9C1D-A56E2295A68D}"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44951-7827-47D4-8276-7DDE1FA7D85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975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0F276-1833-4A75-9C1D-A56E2295A68D}"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71488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719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443994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pPr/>
              <a:t>8/10/2023</a:t>
            </a:fld>
            <a:endParaRPr lang="en-US" dirty="0"/>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40982096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8/10/2023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681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8/10/2023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67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B61BEF0D-F0BB-DE4B-95CE-6DB70DBA9567}" type="datetimeFigureOut">
              <a:rPr lang="en-US" smtClean="0"/>
              <a:pPr/>
              <a:t>8/9/2023</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2158960"/>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8/10/2023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18459469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8/10/2023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27105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8/10/2023</a:t>
            </a:fld>
            <a:endParaRPr lang="en-US" dirty="0"/>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419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3838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0F276-1833-4A75-9C1D-A56E2295A68D}"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49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4.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hyperlink" Target="http://www.prezentr.com/?utm_source=templates&amp;utm_medium=presentation&amp;utm_campaign=free_downloads_2020"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7.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1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14.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B61BEF0D-F0BB-DE4B-95CE-6DB70DBA9567}" type="datetimeFigureOut">
              <a:rPr lang="en-US" smtClean="0"/>
              <a:pPr/>
              <a:t>8/9/2023</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342359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8/9/2023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1862024"/>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6B19AD-0752-45A9-A98B-61B3D6FD9D0C}" type="datetimeFigureOut">
              <a:rPr lang="en-US" smtClean="0"/>
              <a:t>8/10/2023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A563846-5212-484B-9053-CABBA5ACDF79}" type="slidenum">
              <a:rPr lang="en-US" smtClean="0"/>
              <a:t>‹#›</a:t>
            </a:fld>
            <a:endParaRPr lang="en-US"/>
          </a:p>
        </p:txBody>
      </p:sp>
    </p:spTree>
    <p:extLst>
      <p:ext uri="{BB962C8B-B14F-4D97-AF65-F5344CB8AC3E}">
        <p14:creationId xmlns:p14="http://schemas.microsoft.com/office/powerpoint/2010/main" val="378176297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19133"/>
            <a:ext cx="10515600" cy="1864937"/>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3184071"/>
            <a:ext cx="10515600" cy="249720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76D79ED-3FA7-4EF8-964B-EB8BCFAB02F8}" type="datetimeFigureOut">
              <a:rPr lang="en-US" smtClean="0"/>
              <a:pPr/>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F12CB2-7F2C-47B9-AE70-22A94B49F233}" type="slidenum">
              <a:rPr lang="en-US" smtClean="0"/>
              <a:pPr/>
              <a:t>‹#›</a:t>
            </a:fld>
            <a:endParaRPr lang="en-US"/>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16200000">
            <a:off x="-610475" y="4914981"/>
            <a:ext cx="896556" cy="324395"/>
          </a:xfrm>
          <a:prstGeom prst="rect">
            <a:avLst/>
          </a:prstGeom>
        </p:spPr>
      </p:pic>
      <p:sp>
        <p:nvSpPr>
          <p:cNvPr id="8" name="TextBox 7"/>
          <p:cNvSpPr txBox="1"/>
          <p:nvPr userDrawn="1"/>
        </p:nvSpPr>
        <p:spPr>
          <a:xfrm rot="16200000">
            <a:off x="-2113768" y="2546065"/>
            <a:ext cx="3888671" cy="276999"/>
          </a:xfrm>
          <a:prstGeom prst="rect">
            <a:avLst/>
          </a:prstGeom>
          <a:noFill/>
        </p:spPr>
        <p:txBody>
          <a:bodyPr wrap="square" rtlCol="0" anchor="ctr">
            <a:spAutoFit/>
          </a:bodyPr>
          <a:lstStyle/>
          <a:p>
            <a:r>
              <a:rPr lang="bs-Latn-BA" sz="1200" dirty="0">
                <a:solidFill>
                  <a:schemeClr val="tx1">
                    <a:lumMod val="50000"/>
                    <a:lumOff val="50000"/>
                  </a:schemeClr>
                </a:solidFill>
              </a:rPr>
              <a:t>Find</a:t>
            </a:r>
            <a:r>
              <a:rPr lang="bs-Latn-BA" sz="1200" baseline="0" dirty="0">
                <a:solidFill>
                  <a:schemeClr val="tx1">
                    <a:lumMod val="50000"/>
                    <a:lumOff val="50000"/>
                  </a:schemeClr>
                </a:solidFill>
              </a:rPr>
              <a:t> m</a:t>
            </a:r>
            <a:r>
              <a:rPr lang="bs-Latn-BA" sz="1200" dirty="0">
                <a:solidFill>
                  <a:schemeClr val="tx1">
                    <a:lumMod val="50000"/>
                    <a:lumOff val="50000"/>
                  </a:schemeClr>
                </a:solidFill>
              </a:rPr>
              <a:t>ore PowerPoint templates</a:t>
            </a:r>
            <a:r>
              <a:rPr lang="bs-Latn-BA" sz="1200" baseline="0" dirty="0">
                <a:solidFill>
                  <a:schemeClr val="tx1">
                    <a:lumMod val="50000"/>
                    <a:lumOff val="50000"/>
                  </a:schemeClr>
                </a:solidFill>
              </a:rPr>
              <a:t> on </a:t>
            </a:r>
            <a:r>
              <a:rPr lang="bs-Latn-BA" sz="1200" b="1" baseline="0" dirty="0">
                <a:solidFill>
                  <a:schemeClr val="tx1">
                    <a:lumMod val="50000"/>
                    <a:lumOff val="50000"/>
                  </a:schemeClr>
                </a:solidFill>
                <a:hlinkClick r:id="rId20"/>
              </a:rPr>
              <a:t>prezentr.com</a:t>
            </a:r>
            <a:r>
              <a:rPr lang="bs-Latn-BA" sz="1200" baseline="0" dirty="0">
                <a:solidFill>
                  <a:schemeClr val="tx1">
                    <a:lumMod val="50000"/>
                    <a:lumOff val="50000"/>
                  </a:schemeClr>
                </a:solidFill>
              </a:rPr>
              <a:t>!</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64845788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Lst>
  <p:txStyles>
    <p:titleStyle>
      <a:lvl1pPr algn="ctr" defTabSz="914400" rtl="0" eaLnBrk="1" latinLnBrk="0" hangingPunct="1">
        <a:lnSpc>
          <a:spcPct val="90000"/>
        </a:lnSpc>
        <a:spcBef>
          <a:spcPct val="0"/>
        </a:spcBef>
        <a:buNone/>
        <a:defRPr sz="6000" b="1" kern="1200">
          <a:solidFill>
            <a:schemeClr val="tx1"/>
          </a:solidFill>
          <a:latin typeface="Harry P" pitchFamily="2" charset="0"/>
          <a:ea typeface="Helvetica Neue" panose="02000503000000020004" pitchFamily="2" charset="0"/>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C7D70E-F715-463E-B2C0-A39D05D18F39}" type="datetime1">
              <a:rPr lang="en-US" smtClean="0"/>
              <a:t>8/10/2023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CANTEY TECHNOLOGY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A119EEA-BB37-43B5-A76F-BD73563ADE14}" type="slidenum">
              <a:rPr lang="en-US" smtClean="0"/>
              <a:t>‹#›</a:t>
            </a:fld>
            <a:endParaRPr lang="en-US"/>
          </a:p>
        </p:txBody>
      </p:sp>
    </p:spTree>
    <p:extLst>
      <p:ext uri="{BB962C8B-B14F-4D97-AF65-F5344CB8AC3E}">
        <p14:creationId xmlns:p14="http://schemas.microsoft.com/office/powerpoint/2010/main" val="12281512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70F276-1833-4A75-9C1D-A56E2295A68D}" type="datetimeFigureOut">
              <a:rPr lang="en-US" smtClean="0"/>
              <a:pPr/>
              <a:t>8/10/2023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srgbClr val="FFFFFF"/>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98950489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ed.sc.gov/data/information-systems/power-school/sis-documents/precode-guide/" TargetMode="External"/><Relationship Id="rId2" Type="http://schemas.openxmlformats.org/officeDocument/2006/relationships/image" Target="../media/image13.jpeg"/><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3" Type="http://schemas.openxmlformats.org/officeDocument/2006/relationships/hyperlink" Target="https://cert.ed.sc.gov/" TargetMode="External"/><Relationship Id="rId2" Type="http://schemas.openxmlformats.org/officeDocument/2006/relationships/image" Target="../media/image13.jpeg"/><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3" Type="http://schemas.openxmlformats.org/officeDocument/2006/relationships/hyperlink" Target="https://ed.sc.gov/educators/teaching-in-south-carolina/current-south-carolina-teachers/view-certification-status/" TargetMode="External"/><Relationship Id="rId2" Type="http://schemas.openxmlformats.org/officeDocument/2006/relationships/image" Target="../media/image13.jpeg"/><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3.png"/><Relationship Id="rId1" Type="http://schemas.openxmlformats.org/officeDocument/2006/relationships/slideLayout" Target="../slideLayouts/slideLayout7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4.png"/><Relationship Id="rId7" Type="http://schemas.openxmlformats.org/officeDocument/2006/relationships/diagramQuickStyle" Target="../diagrams/quickStyle7.xml"/><Relationship Id="rId2" Type="http://schemas.openxmlformats.org/officeDocument/2006/relationships/image" Target="../media/image13.jpeg"/><Relationship Id="rId1" Type="http://schemas.openxmlformats.org/officeDocument/2006/relationships/slideLayout" Target="../slideLayouts/slideLayout7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5.png"/><Relationship Id="rId9" Type="http://schemas.microsoft.com/office/2007/relationships/diagramDrawing" Target="../diagrams/drawing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jpeg"/><Relationship Id="rId1" Type="http://schemas.openxmlformats.org/officeDocument/2006/relationships/slideLayout" Target="../slideLayouts/slideLayout79.xml"/><Relationship Id="rId5" Type="http://schemas.openxmlformats.org/officeDocument/2006/relationships/image" Target="../media/image132.png"/><Relationship Id="rId4" Type="http://schemas.openxmlformats.org/officeDocument/2006/relationships/image" Target="../media/image131.svg"/></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dropbox.com/scl/fi/nqvwzqyu2op3dbqkl93ff/23-24-PowerSchool-Trainings-Calendar.docx?rlkey=igtgt32q1f3frbs8r1ooe7seq&amp;dl=0"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hyperlink" Target="https://ed.sc.gov/districts-schools/school-safety/discipline-related-reports/dropout-data/2022-dropout-policies-and-procedures-manual/"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hyperlink" Target="https://ed.sc.gov/tests/tests-files/eocep-files/uniform-grading-policy-february-2018/" TargetMode="External"/><Relationship Id="rId2" Type="http://schemas.openxmlformats.org/officeDocument/2006/relationships/hyperlink" Target="https://ed.sc.gov/districts-schools/school-safety/state-regulations/ugp-administrative-procedures/" TargetMode="External"/><Relationship Id="rId1" Type="http://schemas.openxmlformats.org/officeDocument/2006/relationships/slideLayout" Target="../slideLayouts/slideLayout2.xml"/><Relationship Id="rId5" Type="http://schemas.openxmlformats.org/officeDocument/2006/relationships/hyperlink" Target="https://canteytechnology-my.sharepoint.com/:w:/g/personal/leticia_mcilwain_canteytech_com/EVH2RehENllCsd4dVq5TXWkBkq4GrsRtXPfxlBockSf73A?e=57z7g2" TargetMode="External"/><Relationship Id="rId4" Type="http://schemas.openxmlformats.org/officeDocument/2006/relationships/hyperlink" Target="https://view.officeapps.live.com/op/view.aspx?src=https%3A%2F%2Fed.sc.gov%2Fdata%2Finformation-systems%2Fdata-dictionaries%2Fcourse-activity-codes%2F&amp;wdOrigin=BROWSELINK"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d.sc.gov/data/information-systems/power-school/2023-2024-data-collection-schedule/" TargetMode="External"/><Relationship Id="rId2" Type="http://schemas.openxmlformats.org/officeDocument/2006/relationships/hyperlink" Target="https://docs.google.com/document/d/12ZXDzB3mGIOWiNkPVWGC0mshv2nBPXXb/edit#heading=h.17dp8vu"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5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s://www.scstatehouse.gov/code/t59c065.php" TargetMode="External"/><Relationship Id="rId2" Type="http://schemas.openxmlformats.org/officeDocument/2006/relationships/hyperlink" Target="https://ed.sc.gov/index.cfm?LinkServID=C27C05BB-0716-7048-590443881932F1A6" TargetMode="Externa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ed.sc.gov/index.cfm?LinkServID=C27C05BB-0716-7048-590443881932F1A6"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hyperlink" Target="https://ed.sc.gov/index.cfm?LinkServID=C27C05BB-0716-7048-590443881932F1A6" TargetMode="Externa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6.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ed.sc.gov/districts-schools/school-safety/discipline-related-reports/incident-management-training/incident-management-faq/" TargetMode="External"/><Relationship Id="rId7" Type="http://schemas.openxmlformats.org/officeDocument/2006/relationships/hyperlink" Target="https://canteytechnology.sharepoint.com/:p:/s/CanteyEDU/EaEtERvhQuFCiOxJNAZUU-UBsdAcTCfB3RL_leI-gQpKZQ?e=BJCdbF" TargetMode="External"/><Relationship Id="rId2" Type="http://schemas.openxmlformats.org/officeDocument/2006/relationships/hyperlink" Target="https://ed.sc.gov/districts-schools/school-safety/discipline-related-reports/incident-management-training/incident-management-training-101/" TargetMode="External"/><Relationship Id="rId1" Type="http://schemas.openxmlformats.org/officeDocument/2006/relationships/slideLayout" Target="../slideLayouts/slideLayout36.xml"/><Relationship Id="rId6" Type="http://schemas.openxmlformats.org/officeDocument/2006/relationships/hyperlink" Target="https://protect-us.mimecast.com/s/6WziCyPJ5lhrXl0JTZ5dOp" TargetMode="External"/><Relationship Id="rId5" Type="http://schemas.openxmlformats.org/officeDocument/2006/relationships/hyperlink" Target="https://ed.sc.gov/districts-schools/school-safety/discipline-related-reports/incident-management-training/coding-truancy-incident-guide1/" TargetMode="External"/><Relationship Id="rId4" Type="http://schemas.openxmlformats.org/officeDocument/2006/relationships/hyperlink" Target="https://ed.sc.gov/districts-schools/school-safety/discipline-related-reports/incident-management-training/coding-behavior-incident-guide/"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www.prezentr.com/?utm_source=templates&amp;utm_medium=presentation&amp;utm_campaign=free_downloads_2020" TargetMode="Externa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hyperlink" Target="https://erskinecharters.formstack.com/forms/2023_2024_powerschool_role_based_certification_signup_copy" TargetMode="Externa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48.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hyperlink" Target="mailto:bmasters@safarimontage.com" TargetMode="External"/><Relationship Id="rId2" Type="http://schemas.openxmlformats.org/officeDocument/2006/relationships/hyperlink" Target="https://ed.sc.gov/instruction/instruction-hub/" TargetMode="External"/><Relationship Id="rId1" Type="http://schemas.openxmlformats.org/officeDocument/2006/relationships/slideLayout" Target="../slideLayouts/slideLayout48.xml"/><Relationship Id="rId5" Type="http://schemas.openxmlformats.org/officeDocument/2006/relationships/image" Target="../media/image91.sv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hyperlink" Target="https://ed.sc.gov/scdoe/assets/file/programs-services/177/documents/FREEANDREDUCEDPRICESCHOOLMEALSFAMILYAPPLICATIONBI-MON-BI-WK.pdf" TargetMode="Externa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3.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6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3.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3.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3.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1">
            <a:extLst>
              <a:ext uri="{FF2B5EF4-FFF2-40B4-BE49-F238E27FC236}">
                <a16:creationId xmlns:a16="http://schemas.microsoft.com/office/drawing/2014/main" id="{D4995BF0-8E87-4ECF-904C-D047955C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92C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E8F13-0792-43A5-819B-05A5CC95BD8B}"/>
              </a:ext>
            </a:extLst>
          </p:cNvPr>
          <p:cNvSpPr>
            <a:spLocks noGrp="1"/>
          </p:cNvSpPr>
          <p:nvPr>
            <p:ph type="ctrTitle"/>
          </p:nvPr>
        </p:nvSpPr>
        <p:spPr>
          <a:xfrm>
            <a:off x="609601" y="4385066"/>
            <a:ext cx="10923638" cy="1317643"/>
          </a:xfrm>
        </p:spPr>
        <p:txBody>
          <a:bodyPr>
            <a:normAutofit/>
          </a:bodyPr>
          <a:lstStyle/>
          <a:p>
            <a:r>
              <a:rPr lang="en-US" sz="6700"/>
              <a:t>August 2023 PS Admin Webinar</a:t>
            </a:r>
          </a:p>
        </p:txBody>
      </p:sp>
      <p:sp>
        <p:nvSpPr>
          <p:cNvPr id="3" name="Subtitle 2">
            <a:extLst>
              <a:ext uri="{FF2B5EF4-FFF2-40B4-BE49-F238E27FC236}">
                <a16:creationId xmlns:a16="http://schemas.microsoft.com/office/drawing/2014/main" id="{E5F29F8B-CD0E-4543-8BB4-E74C7A15A187}"/>
              </a:ext>
            </a:extLst>
          </p:cNvPr>
          <p:cNvSpPr>
            <a:spLocks noGrp="1"/>
          </p:cNvSpPr>
          <p:nvPr>
            <p:ph type="subTitle" idx="1"/>
          </p:nvPr>
        </p:nvSpPr>
        <p:spPr>
          <a:xfrm>
            <a:off x="609600" y="5702709"/>
            <a:ext cx="10923638" cy="521109"/>
          </a:xfrm>
        </p:spPr>
        <p:txBody>
          <a:bodyPr>
            <a:normAutofit/>
          </a:bodyPr>
          <a:lstStyle/>
          <a:p>
            <a:r>
              <a:rPr lang="en-US">
                <a:solidFill>
                  <a:srgbClr val="FFFFFF"/>
                </a:solidFill>
              </a:rPr>
              <a:t>Cantey Tech</a:t>
            </a:r>
          </a:p>
        </p:txBody>
      </p:sp>
      <p:pic>
        <p:nvPicPr>
          <p:cNvPr id="25" name="Picture 17">
            <a:extLst>
              <a:ext uri="{FF2B5EF4-FFF2-40B4-BE49-F238E27FC236}">
                <a16:creationId xmlns:a16="http://schemas.microsoft.com/office/drawing/2014/main" id="{222FAED5-59CE-964F-C744-FEEF29F9EAD5}"/>
              </a:ext>
            </a:extLst>
          </p:cNvPr>
          <p:cNvPicPr>
            <a:picLocks noChangeAspect="1"/>
          </p:cNvPicPr>
          <p:nvPr/>
        </p:nvPicPr>
        <p:blipFill rotWithShape="1">
          <a:blip r:embed="rId2"/>
          <a:srcRect t="26804" b="9342"/>
          <a:stretch/>
        </p:blipFill>
        <p:spPr>
          <a:xfrm>
            <a:off x="1" y="10"/>
            <a:ext cx="12192000" cy="4242806"/>
          </a:xfrm>
          <a:prstGeom prst="rect">
            <a:avLst/>
          </a:prstGeom>
        </p:spPr>
      </p:pic>
    </p:spTree>
    <p:extLst>
      <p:ext uri="{BB962C8B-B14F-4D97-AF65-F5344CB8AC3E}">
        <p14:creationId xmlns:p14="http://schemas.microsoft.com/office/powerpoint/2010/main" val="177357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2">
            <a:extLst>
              <a:ext uri="{FF2B5EF4-FFF2-40B4-BE49-F238E27FC236}">
                <a16:creationId xmlns:a16="http://schemas.microsoft.com/office/drawing/2014/main" id="{CF4BD144-08AF-41A3-ADB3-8AADCACA0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FCA05-CFD0-9942-878D-EBB34FA1E862}"/>
              </a:ext>
            </a:extLst>
          </p:cNvPr>
          <p:cNvSpPr>
            <a:spLocks noGrp="1"/>
          </p:cNvSpPr>
          <p:nvPr>
            <p:ph type="title"/>
          </p:nvPr>
        </p:nvSpPr>
        <p:spPr>
          <a:xfrm>
            <a:off x="603504" y="770467"/>
            <a:ext cx="6608963" cy="3352800"/>
          </a:xfrm>
        </p:spPr>
        <p:txBody>
          <a:bodyPr vert="horz" lIns="91440" tIns="45720" rIns="91440" bIns="45720" rtlCol="0" anchor="b">
            <a:normAutofit/>
          </a:bodyPr>
          <a:lstStyle/>
          <a:p>
            <a:pPr>
              <a:lnSpc>
                <a:spcPct val="80000"/>
              </a:lnSpc>
            </a:pPr>
            <a:r>
              <a:rPr lang="en-US" sz="8800" dirty="0">
                <a:solidFill>
                  <a:srgbClr val="FFFFFF"/>
                </a:solidFill>
              </a:rPr>
              <a:t>Training Opportunities </a:t>
            </a:r>
          </a:p>
        </p:txBody>
      </p:sp>
      <p:sp>
        <p:nvSpPr>
          <p:cNvPr id="19" name="Rectangle 14">
            <a:extLst>
              <a:ext uri="{FF2B5EF4-FFF2-40B4-BE49-F238E27FC236}">
                <a16:creationId xmlns:a16="http://schemas.microsoft.com/office/drawing/2014/main" id="{CA3F59CE-D0DB-4EB7-91C0-63DB11030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ooks">
            <a:extLst>
              <a:ext uri="{FF2B5EF4-FFF2-40B4-BE49-F238E27FC236}">
                <a16:creationId xmlns:a16="http://schemas.microsoft.com/office/drawing/2014/main" id="{60DAC513-6B19-4843-8A11-D503561440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6408" y="1573639"/>
            <a:ext cx="3352128" cy="3352128"/>
          </a:xfrm>
          <a:prstGeom prst="rect">
            <a:avLst/>
          </a:prstGeom>
        </p:spPr>
      </p:pic>
    </p:spTree>
    <p:extLst>
      <p:ext uri="{BB962C8B-B14F-4D97-AF65-F5344CB8AC3E}">
        <p14:creationId xmlns:p14="http://schemas.microsoft.com/office/powerpoint/2010/main" val="2367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9979B2A3-55CC-46D4-A855-A2B5CBFBF81B}"/>
              </a:ext>
            </a:extLst>
          </p:cNvPr>
          <p:cNvSpPr>
            <a:spLocks noGrp="1"/>
          </p:cNvSpPr>
          <p:nvPr>
            <p:ph type="title"/>
          </p:nvPr>
        </p:nvSpPr>
        <p:spPr>
          <a:xfrm>
            <a:off x="952108" y="954756"/>
            <a:ext cx="2730414" cy="4946003"/>
          </a:xfrm>
        </p:spPr>
        <p:txBody>
          <a:bodyPr vert="horz" lIns="91440" tIns="45720" rIns="91440" bIns="45720" rtlCol="0">
            <a:normAutofit/>
          </a:bodyPr>
          <a:lstStyle/>
          <a:p>
            <a:r>
              <a:rPr lang="en-US" b="1">
                <a:solidFill>
                  <a:srgbClr val="FFFFFF"/>
                </a:solidFill>
              </a:rPr>
              <a:t>Precode</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7456E8DC-090E-4E8F-A631-9D0A11EB53C2}"/>
              </a:ext>
            </a:extLst>
          </p:cNvPr>
          <p:cNvSpPr>
            <a:spLocks noGrp="1"/>
          </p:cNvSpPr>
          <p:nvPr>
            <p:ph idx="1"/>
          </p:nvPr>
        </p:nvSpPr>
        <p:spPr>
          <a:xfrm>
            <a:off x="5140934" y="469900"/>
            <a:ext cx="5953630" cy="5405968"/>
          </a:xfrm>
        </p:spPr>
        <p:txBody>
          <a:bodyPr anchor="ctr">
            <a:normAutofit/>
          </a:bodyPr>
          <a:lstStyle/>
          <a:p>
            <a:pPr lvl="0">
              <a:lnSpc>
                <a:spcPct val="90000"/>
              </a:lnSpc>
            </a:pPr>
            <a:r>
              <a:rPr lang="en-US" sz="2000"/>
              <a:t>Precode Manual: </a:t>
            </a:r>
            <a:r>
              <a:rPr lang="en-US" sz="2000">
                <a:hlinkClick r:id="rId3"/>
              </a:rPr>
              <a:t>https://ed.sc.gov/data/information-systems/power-school/sis-documents/precode-guide/</a:t>
            </a:r>
            <a:r>
              <a:rPr lang="en-US" sz="2000"/>
              <a:t> </a:t>
            </a:r>
          </a:p>
          <a:p>
            <a:pPr lvl="0">
              <a:lnSpc>
                <a:spcPct val="90000"/>
              </a:lnSpc>
            </a:pPr>
            <a:r>
              <a:rPr lang="en-US" sz="2000"/>
              <a:t>Correct </a:t>
            </a:r>
            <a:r>
              <a:rPr lang="en-US" sz="2000" b="1"/>
              <a:t>student’s name – Legal and Preferred</a:t>
            </a:r>
            <a:r>
              <a:rPr lang="en-US" sz="2000"/>
              <a:t> (Last Name, First Name, Middle Name [if applicable])</a:t>
            </a:r>
          </a:p>
          <a:p>
            <a:pPr lvl="0">
              <a:lnSpc>
                <a:spcPct val="90000"/>
              </a:lnSpc>
            </a:pPr>
            <a:r>
              <a:rPr lang="en-US" sz="2000" b="1"/>
              <a:t>DOB</a:t>
            </a:r>
            <a:r>
              <a:rPr lang="en-US" sz="2000"/>
              <a:t> – this is very important for </a:t>
            </a:r>
            <a:r>
              <a:rPr lang="en-US" sz="2000" err="1"/>
              <a:t>CogAT</a:t>
            </a:r>
            <a:r>
              <a:rPr lang="en-US" sz="2000"/>
              <a:t> because results are based on age. An incorrect birthdate could produce an incorrect score, which can adversely affect gifted-and-talented identification. Students are excluded from </a:t>
            </a:r>
            <a:r>
              <a:rPr lang="en-US" sz="2000" err="1"/>
              <a:t>CogAT</a:t>
            </a:r>
            <a:r>
              <a:rPr lang="en-US" sz="2000"/>
              <a:t>/IA precoding if they have grossly incorrect birthdates (i.e., birth year is 1900 or 2019).</a:t>
            </a:r>
          </a:p>
          <a:p>
            <a:pPr lvl="0">
              <a:lnSpc>
                <a:spcPct val="90000"/>
              </a:lnSpc>
            </a:pPr>
            <a:r>
              <a:rPr lang="en-US" sz="2000" b="1"/>
              <a:t>Gender</a:t>
            </a:r>
            <a:endParaRPr lang="en-US" sz="2000"/>
          </a:p>
          <a:p>
            <a:pPr lvl="0">
              <a:lnSpc>
                <a:spcPct val="90000"/>
              </a:lnSpc>
            </a:pPr>
            <a:r>
              <a:rPr lang="en-US" sz="2000" b="1"/>
              <a:t>Race</a:t>
            </a:r>
            <a:r>
              <a:rPr lang="en-US" sz="2000"/>
              <a:t> – at least one race must be checked.</a:t>
            </a:r>
          </a:p>
          <a:p>
            <a:pPr>
              <a:lnSpc>
                <a:spcPct val="90000"/>
              </a:lnSpc>
            </a:pPr>
            <a:endParaRPr lang="en-US" sz="2000"/>
          </a:p>
        </p:txBody>
      </p:sp>
    </p:spTree>
    <p:extLst>
      <p:ext uri="{BB962C8B-B14F-4D97-AF65-F5344CB8AC3E}">
        <p14:creationId xmlns:p14="http://schemas.microsoft.com/office/powerpoint/2010/main" val="399698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9979B2A3-55CC-46D4-A855-A2B5CBFBF81B}"/>
              </a:ext>
            </a:extLst>
          </p:cNvPr>
          <p:cNvSpPr>
            <a:spLocks noGrp="1"/>
          </p:cNvSpPr>
          <p:nvPr>
            <p:ph type="title"/>
          </p:nvPr>
        </p:nvSpPr>
        <p:spPr>
          <a:xfrm>
            <a:off x="952108" y="954756"/>
            <a:ext cx="2730414" cy="4946003"/>
          </a:xfrm>
        </p:spPr>
        <p:txBody>
          <a:bodyPr>
            <a:normAutofit/>
          </a:bodyPr>
          <a:lstStyle/>
          <a:p>
            <a:r>
              <a:rPr lang="en-US" b="1">
                <a:solidFill>
                  <a:srgbClr val="FFFFFF"/>
                </a:solidFill>
              </a:rPr>
              <a:t>Precode</a:t>
            </a:r>
            <a:endParaRPr lang="en-US">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7456E8DC-090E-4E8F-A631-9D0A11EB53C2}"/>
              </a:ext>
            </a:extLst>
          </p:cNvPr>
          <p:cNvSpPr>
            <a:spLocks noGrp="1"/>
          </p:cNvSpPr>
          <p:nvPr>
            <p:ph idx="1"/>
          </p:nvPr>
        </p:nvSpPr>
        <p:spPr>
          <a:xfrm>
            <a:off x="5140934" y="469900"/>
            <a:ext cx="5953630" cy="5405968"/>
          </a:xfrm>
        </p:spPr>
        <p:txBody>
          <a:bodyPr anchor="ctr">
            <a:normAutofit/>
          </a:bodyPr>
          <a:lstStyle/>
          <a:p>
            <a:pPr lvl="0"/>
            <a:r>
              <a:rPr lang="en-US" b="1" dirty="0"/>
              <a:t>EFA Primary</a:t>
            </a:r>
            <a:r>
              <a:rPr lang="en-US" dirty="0"/>
              <a:t> Code – this field should not be blank. If the student has an IEP you should work with SPED coordinator at school to select the correct EFA disability code.</a:t>
            </a:r>
          </a:p>
          <a:p>
            <a:pPr lvl="0"/>
            <a:r>
              <a:rPr lang="en-US" b="1" dirty="0"/>
              <a:t>Instructional Setting</a:t>
            </a:r>
            <a:r>
              <a:rPr lang="en-US" dirty="0"/>
              <a:t> – if a student has an IEP. Work with SPED coordinator at school to enter data. </a:t>
            </a:r>
          </a:p>
          <a:p>
            <a:pPr lvl="0"/>
            <a:r>
              <a:rPr lang="en-US" b="1" dirty="0"/>
              <a:t>English Proficiency</a:t>
            </a:r>
            <a:r>
              <a:rPr lang="en-US" dirty="0"/>
              <a:t> – this cannot be blank. </a:t>
            </a:r>
          </a:p>
          <a:p>
            <a:pPr lvl="0"/>
            <a:r>
              <a:rPr lang="en-US" b="1" dirty="0"/>
              <a:t>1</a:t>
            </a:r>
            <a:r>
              <a:rPr lang="en-US" b="1" baseline="30000" dirty="0"/>
              <a:t>st</a:t>
            </a:r>
            <a:r>
              <a:rPr lang="en-US" b="1" dirty="0"/>
              <a:t> Language Spoken</a:t>
            </a:r>
            <a:endParaRPr lang="en-US" dirty="0"/>
          </a:p>
          <a:p>
            <a:pPr lvl="0"/>
            <a:r>
              <a:rPr lang="en-US" b="1" dirty="0"/>
              <a:t>Homeroom </a:t>
            </a:r>
            <a:r>
              <a:rPr lang="en-US" dirty="0"/>
              <a:t>- Be careful what you are entering here.</a:t>
            </a:r>
            <a:endParaRPr lang="en-US" b="1" dirty="0"/>
          </a:p>
          <a:p>
            <a:endParaRPr lang="en-US" dirty="0"/>
          </a:p>
        </p:txBody>
      </p:sp>
    </p:spTree>
    <p:extLst>
      <p:ext uri="{BB962C8B-B14F-4D97-AF65-F5344CB8AC3E}">
        <p14:creationId xmlns:p14="http://schemas.microsoft.com/office/powerpoint/2010/main" val="368936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9979B2A3-55CC-46D4-A855-A2B5CBFBF81B}"/>
              </a:ext>
            </a:extLst>
          </p:cNvPr>
          <p:cNvSpPr>
            <a:spLocks noGrp="1"/>
          </p:cNvSpPr>
          <p:nvPr>
            <p:ph type="title"/>
          </p:nvPr>
        </p:nvSpPr>
        <p:spPr>
          <a:xfrm>
            <a:off x="952108" y="954756"/>
            <a:ext cx="2730414" cy="4946003"/>
          </a:xfrm>
        </p:spPr>
        <p:txBody>
          <a:bodyPr>
            <a:normAutofit/>
          </a:bodyPr>
          <a:lstStyle/>
          <a:p>
            <a:r>
              <a:rPr lang="en-US" b="1">
                <a:solidFill>
                  <a:srgbClr val="FFFFFF"/>
                </a:solidFill>
              </a:rPr>
              <a:t>Precode</a:t>
            </a:r>
            <a:endParaRPr lang="en-US">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7456E8DC-090E-4E8F-A631-9D0A11EB53C2}"/>
              </a:ext>
            </a:extLst>
          </p:cNvPr>
          <p:cNvSpPr>
            <a:spLocks noGrp="1"/>
          </p:cNvSpPr>
          <p:nvPr>
            <p:ph idx="1"/>
          </p:nvPr>
        </p:nvSpPr>
        <p:spPr>
          <a:xfrm>
            <a:off x="5140934" y="469900"/>
            <a:ext cx="5953630" cy="5405968"/>
          </a:xfrm>
        </p:spPr>
        <p:txBody>
          <a:bodyPr anchor="ctr">
            <a:normAutofit/>
          </a:bodyPr>
          <a:lstStyle/>
          <a:p>
            <a:pPr lvl="0"/>
            <a:r>
              <a:rPr lang="en-US" b="1" dirty="0"/>
              <a:t>Alternate Assessment</a:t>
            </a:r>
            <a:r>
              <a:rPr lang="en-US" dirty="0"/>
              <a:t> – enter data if this applies to the student. Work with SPED coordinator at school to enter data.</a:t>
            </a:r>
          </a:p>
          <a:p>
            <a:pPr lvl="0"/>
            <a:r>
              <a:rPr lang="en-US" b="1" dirty="0"/>
              <a:t>Teacher Name</a:t>
            </a:r>
            <a:endParaRPr lang="en-US" dirty="0"/>
          </a:p>
          <a:p>
            <a:pPr lvl="0"/>
            <a:r>
              <a:rPr lang="en-US" b="1" dirty="0"/>
              <a:t>Teacher Emails</a:t>
            </a:r>
            <a:endParaRPr lang="en-US" dirty="0"/>
          </a:p>
          <a:p>
            <a:pPr lvl="0"/>
            <a:r>
              <a:rPr lang="en-US" b="1" dirty="0"/>
              <a:t>Teacher Educator ID</a:t>
            </a:r>
            <a:r>
              <a:rPr lang="en-US" dirty="0"/>
              <a:t> – you can either work with your Human Resource staff at the school or go to this link to find the teachers Educator ID.  </a:t>
            </a:r>
            <a:r>
              <a:rPr lang="en-US" u="sng" dirty="0">
                <a:hlinkClick r:id="rId3"/>
              </a:rPr>
              <a:t>https://cert.ed.sc.gov/</a:t>
            </a:r>
            <a:endParaRPr lang="en-US" u="sng" dirty="0"/>
          </a:p>
          <a:p>
            <a:pPr lvl="1"/>
            <a:r>
              <a:rPr lang="en-US" dirty="0"/>
              <a:t>To search for Certification Numbers, See the public lookup: </a:t>
            </a:r>
            <a:r>
              <a:rPr lang="en-US" u="sng" dirty="0"/>
              <a:t>https://ed.sc.gov/educators/public-lookup/</a:t>
            </a:r>
          </a:p>
        </p:txBody>
      </p:sp>
    </p:spTree>
    <p:extLst>
      <p:ext uri="{BB962C8B-B14F-4D97-AF65-F5344CB8AC3E}">
        <p14:creationId xmlns:p14="http://schemas.microsoft.com/office/powerpoint/2010/main" val="61541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9979B2A3-55CC-46D4-A855-A2B5CBFBF81B}"/>
              </a:ext>
            </a:extLst>
          </p:cNvPr>
          <p:cNvSpPr>
            <a:spLocks noGrp="1"/>
          </p:cNvSpPr>
          <p:nvPr>
            <p:ph type="title"/>
          </p:nvPr>
        </p:nvSpPr>
        <p:spPr>
          <a:xfrm>
            <a:off x="804421" y="796374"/>
            <a:ext cx="10583158" cy="880027"/>
          </a:xfrm>
        </p:spPr>
        <p:txBody>
          <a:bodyPr>
            <a:normAutofit/>
          </a:bodyPr>
          <a:lstStyle/>
          <a:p>
            <a:r>
              <a:rPr lang="en-US" b="1">
                <a:solidFill>
                  <a:srgbClr val="FFFFFF"/>
                </a:solidFill>
              </a:rPr>
              <a:t>Precode</a:t>
            </a:r>
            <a:endParaRPr lang="en-US">
              <a:solidFill>
                <a:srgbClr val="FFFFFF"/>
              </a:solidFill>
            </a:endParaRP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7456E8DC-090E-4E8F-A631-9D0A11EB53C2}"/>
              </a:ext>
            </a:extLst>
          </p:cNvPr>
          <p:cNvSpPr>
            <a:spLocks noGrp="1"/>
          </p:cNvSpPr>
          <p:nvPr>
            <p:ph idx="1"/>
          </p:nvPr>
        </p:nvSpPr>
        <p:spPr>
          <a:xfrm>
            <a:off x="1295401" y="2612256"/>
            <a:ext cx="9601196" cy="3263612"/>
          </a:xfrm>
        </p:spPr>
        <p:txBody>
          <a:bodyPr>
            <a:normAutofit/>
          </a:bodyPr>
          <a:lstStyle/>
          <a:p>
            <a:pPr lvl="0">
              <a:lnSpc>
                <a:spcPct val="90000"/>
              </a:lnSpc>
            </a:pPr>
            <a:r>
              <a:rPr lang="en-US" sz="1900" b="1"/>
              <a:t>2</a:t>
            </a:r>
            <a:r>
              <a:rPr lang="en-US" sz="1900" b="1" baseline="30000"/>
              <a:t>nd</a:t>
            </a:r>
            <a:r>
              <a:rPr lang="en-US" sz="1900" b="1"/>
              <a:t> Grader </a:t>
            </a:r>
            <a:r>
              <a:rPr lang="en-US" sz="1900"/>
              <a:t>– Student’s must be enrolled in a Homeroom course code that begin with 0896 or 0897 in PowerSchool before the deadline.</a:t>
            </a:r>
          </a:p>
          <a:p>
            <a:pPr lvl="0">
              <a:lnSpc>
                <a:spcPct val="90000"/>
              </a:lnSpc>
            </a:pPr>
            <a:r>
              <a:rPr lang="en-US" sz="1900" b="1"/>
              <a:t>4K students </a:t>
            </a:r>
            <a:r>
              <a:rPr lang="en-US" sz="1900"/>
              <a:t>– must be enrolled in either a Half a Day course code starting with 1750, Full Day course code beginning with 1751, or a Homeroom course beginning with either 0896 or 0897.</a:t>
            </a:r>
          </a:p>
          <a:p>
            <a:pPr lvl="0">
              <a:lnSpc>
                <a:spcPct val="90000"/>
              </a:lnSpc>
            </a:pPr>
            <a:r>
              <a:rPr lang="en-US" sz="1900" b="1"/>
              <a:t>5K students </a:t>
            </a:r>
            <a:r>
              <a:rPr lang="en-US" sz="1900"/>
              <a:t>– Full Day course code beginning with 1761, or a Homeroom course beginning with either 0896 or 0897.</a:t>
            </a:r>
          </a:p>
          <a:p>
            <a:pPr lvl="0">
              <a:lnSpc>
                <a:spcPct val="90000"/>
              </a:lnSpc>
            </a:pPr>
            <a:endParaRPr lang="en-US" sz="1900"/>
          </a:p>
          <a:p>
            <a:pPr lvl="0">
              <a:lnSpc>
                <a:spcPct val="90000"/>
              </a:lnSpc>
            </a:pPr>
            <a:endParaRPr lang="en-US" sz="1900"/>
          </a:p>
          <a:p>
            <a:pPr marL="0" lvl="0" indent="0">
              <a:lnSpc>
                <a:spcPct val="90000"/>
              </a:lnSpc>
              <a:buNone/>
            </a:pPr>
            <a:r>
              <a:rPr lang="en-US" sz="1900"/>
              <a:t>The recommendation is to have students enrolled in a Homeroom Course (0896 or 0897).</a:t>
            </a:r>
          </a:p>
          <a:p>
            <a:pPr>
              <a:lnSpc>
                <a:spcPct val="90000"/>
              </a:lnSpc>
            </a:pPr>
            <a:endParaRPr lang="en-US" sz="1900"/>
          </a:p>
        </p:txBody>
      </p:sp>
    </p:spTree>
    <p:extLst>
      <p:ext uri="{BB962C8B-B14F-4D97-AF65-F5344CB8AC3E}">
        <p14:creationId xmlns:p14="http://schemas.microsoft.com/office/powerpoint/2010/main" val="142002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D758801E-6175-4B1B-AE12-F14742C888E2}"/>
              </a:ext>
            </a:extLst>
          </p:cNvPr>
          <p:cNvSpPr>
            <a:spLocks noGrp="1"/>
          </p:cNvSpPr>
          <p:nvPr>
            <p:ph type="title"/>
          </p:nvPr>
        </p:nvSpPr>
        <p:spPr>
          <a:xfrm>
            <a:off x="804421" y="796374"/>
            <a:ext cx="10583158" cy="880027"/>
          </a:xfrm>
        </p:spPr>
        <p:txBody>
          <a:bodyPr>
            <a:normAutofit/>
          </a:bodyPr>
          <a:lstStyle/>
          <a:p>
            <a:r>
              <a:rPr lang="en-US" b="1">
                <a:solidFill>
                  <a:srgbClr val="FFFFFF"/>
                </a:solidFill>
              </a:rPr>
              <a:t>Precode</a:t>
            </a:r>
            <a:endParaRPr lang="en-US">
              <a:solidFill>
                <a:srgbClr val="FFFFFF"/>
              </a:solidFill>
            </a:endParaRP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07890671-BEA2-49E4-885E-CC8AE6F49FAB}"/>
              </a:ext>
            </a:extLst>
          </p:cNvPr>
          <p:cNvSpPr>
            <a:spLocks noGrp="1"/>
          </p:cNvSpPr>
          <p:nvPr>
            <p:ph idx="1"/>
          </p:nvPr>
        </p:nvSpPr>
        <p:spPr>
          <a:xfrm>
            <a:off x="1295401" y="2612256"/>
            <a:ext cx="9601196" cy="3263612"/>
          </a:xfrm>
        </p:spPr>
        <p:txBody>
          <a:bodyPr>
            <a:normAutofit/>
          </a:bodyPr>
          <a:lstStyle/>
          <a:p>
            <a:pPr marL="0" indent="0">
              <a:buNone/>
            </a:pPr>
            <a:r>
              <a:rPr lang="en-US" b="1" dirty="0"/>
              <a:t>Course Codes in PowerSchool:</a:t>
            </a:r>
          </a:p>
          <a:p>
            <a:r>
              <a:rPr lang="en-US" dirty="0"/>
              <a:t>17500000 Half-Day PK</a:t>
            </a:r>
          </a:p>
          <a:p>
            <a:r>
              <a:rPr lang="en-US" dirty="0"/>
              <a:t>17510000 Full-Day PK</a:t>
            </a:r>
          </a:p>
          <a:p>
            <a:r>
              <a:rPr lang="en-US" dirty="0"/>
              <a:t>17610000 Full-Day K</a:t>
            </a:r>
          </a:p>
          <a:p>
            <a:r>
              <a:rPr lang="en-US" dirty="0"/>
              <a:t>08960000 Homeroom</a:t>
            </a:r>
          </a:p>
          <a:p>
            <a:r>
              <a:rPr lang="en-US" dirty="0"/>
              <a:t>08970000 Homeroom</a:t>
            </a:r>
          </a:p>
        </p:txBody>
      </p:sp>
    </p:spTree>
    <p:extLst>
      <p:ext uri="{BB962C8B-B14F-4D97-AF65-F5344CB8AC3E}">
        <p14:creationId xmlns:p14="http://schemas.microsoft.com/office/powerpoint/2010/main" val="283972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1E0CEFFE-5E79-425F-935D-482951E454A8}"/>
              </a:ext>
            </a:extLst>
          </p:cNvPr>
          <p:cNvSpPr>
            <a:spLocks noGrp="1"/>
          </p:cNvSpPr>
          <p:nvPr>
            <p:ph type="title"/>
          </p:nvPr>
        </p:nvSpPr>
        <p:spPr>
          <a:xfrm>
            <a:off x="804421" y="796374"/>
            <a:ext cx="10583158" cy="880027"/>
          </a:xfrm>
        </p:spPr>
        <p:txBody>
          <a:bodyPr>
            <a:normAutofit/>
          </a:bodyPr>
          <a:lstStyle/>
          <a:p>
            <a:r>
              <a:rPr lang="en-US" b="1">
                <a:solidFill>
                  <a:srgbClr val="FFFFFF"/>
                </a:solidFill>
              </a:rPr>
              <a:t>Precode</a:t>
            </a:r>
            <a:endParaRPr lang="en-US">
              <a:solidFill>
                <a:srgbClr val="FFFFFF"/>
              </a:solidFill>
            </a:endParaRP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A171452E-D1DB-47F7-BA4C-4176E7901AAD}"/>
              </a:ext>
            </a:extLst>
          </p:cNvPr>
          <p:cNvSpPr>
            <a:spLocks noGrp="1"/>
          </p:cNvSpPr>
          <p:nvPr>
            <p:ph idx="1"/>
          </p:nvPr>
        </p:nvSpPr>
        <p:spPr>
          <a:xfrm>
            <a:off x="1295401" y="2612256"/>
            <a:ext cx="9601196" cy="3761112"/>
          </a:xfrm>
        </p:spPr>
        <p:txBody>
          <a:bodyPr>
            <a:noAutofit/>
          </a:bodyPr>
          <a:lstStyle/>
          <a:p>
            <a:pPr marL="0" indent="0">
              <a:lnSpc>
                <a:spcPct val="90000"/>
              </a:lnSpc>
              <a:buNone/>
            </a:pPr>
            <a:r>
              <a:rPr lang="en-US" sz="1400" u="sng"/>
              <a:t>PS Student Data Field Names:</a:t>
            </a:r>
            <a:endParaRPr lang="en-US" sz="1400"/>
          </a:p>
          <a:p>
            <a:pPr>
              <a:lnSpc>
                <a:spcPct val="90000"/>
              </a:lnSpc>
            </a:pPr>
            <a:r>
              <a:rPr lang="en-US" sz="1400"/>
              <a:t>Student name </a:t>
            </a:r>
            <a:r>
              <a:rPr lang="en-US" sz="1400" b="1"/>
              <a:t>[Last_Name, </a:t>
            </a:r>
            <a:r>
              <a:rPr lang="en-US" sz="1400" b="1" err="1"/>
              <a:t>First_Name</a:t>
            </a:r>
            <a:r>
              <a:rPr lang="en-US" sz="1400" b="1"/>
              <a:t>, </a:t>
            </a:r>
            <a:r>
              <a:rPr lang="en-US" sz="1400" b="1" err="1"/>
              <a:t>Middle_Name</a:t>
            </a:r>
            <a:r>
              <a:rPr lang="en-US" sz="1400" b="1"/>
              <a:t>, </a:t>
            </a:r>
            <a:r>
              <a:rPr lang="en-US" sz="1400" b="1" err="1"/>
              <a:t>StudentCoreFields.PSCORE_LEGAL_FIRST_NAME</a:t>
            </a:r>
            <a:r>
              <a:rPr lang="en-US" sz="1400" b="1"/>
              <a:t>, </a:t>
            </a:r>
            <a:r>
              <a:rPr lang="en-US" sz="1400" b="1" err="1"/>
              <a:t>StudentCoreFields.PSCORE_LEGAL_LAST_NAME</a:t>
            </a:r>
            <a:r>
              <a:rPr lang="en-US" sz="1400" b="1"/>
              <a:t>, </a:t>
            </a:r>
            <a:r>
              <a:rPr lang="en-US" sz="1400" b="1" err="1"/>
              <a:t>StudentCoreFields.PSCORE_LEGAL_MIDDLE_NAME</a:t>
            </a:r>
            <a:r>
              <a:rPr lang="en-US" sz="1400" b="1"/>
              <a:t>, </a:t>
            </a:r>
            <a:r>
              <a:rPr lang="en-US" sz="1400" b="1" err="1"/>
              <a:t>S_SC_STU_X.StudentGeneration</a:t>
            </a:r>
            <a:r>
              <a:rPr lang="en-US" sz="1400" b="1"/>
              <a:t> &amp;  </a:t>
            </a:r>
            <a:r>
              <a:rPr lang="en-US" sz="1400" b="1" err="1"/>
              <a:t>StudentCoreFields.PSCORE_LEGAL_SUFFIX</a:t>
            </a:r>
            <a:r>
              <a:rPr lang="en-US" sz="1400" b="1"/>
              <a:t>]</a:t>
            </a:r>
          </a:p>
          <a:p>
            <a:pPr lvl="0">
              <a:lnSpc>
                <a:spcPct val="90000"/>
              </a:lnSpc>
            </a:pPr>
            <a:r>
              <a:rPr lang="en-US" sz="1400"/>
              <a:t>Student date of birth (DOB).  This is important for 4K/5K as it will be used to match to 90</a:t>
            </a:r>
            <a:r>
              <a:rPr lang="en-US" sz="1400" baseline="30000"/>
              <a:t>th</a:t>
            </a:r>
            <a:r>
              <a:rPr lang="en-US" sz="1400"/>
              <a:t> day demographic data collected later in the year.  </a:t>
            </a:r>
            <a:r>
              <a:rPr lang="en-US" sz="1400" b="1"/>
              <a:t>[DOB]</a:t>
            </a:r>
          </a:p>
          <a:p>
            <a:pPr lvl="0">
              <a:lnSpc>
                <a:spcPct val="90000"/>
              </a:lnSpc>
            </a:pPr>
            <a:r>
              <a:rPr lang="en-US" sz="1400"/>
              <a:t>Student State ID </a:t>
            </a:r>
            <a:r>
              <a:rPr lang="en-US" sz="1400" b="1"/>
              <a:t>[State_StudentNumber]</a:t>
            </a:r>
          </a:p>
          <a:p>
            <a:pPr lvl="1">
              <a:lnSpc>
                <a:spcPct val="90000"/>
              </a:lnSpc>
            </a:pPr>
            <a:r>
              <a:rPr lang="en-US" sz="1400"/>
              <a:t>The State ID should be generated in PowerSchool for new students.  Please contact your PowerSchool support if the State ID is not auto-populating.  </a:t>
            </a:r>
          </a:p>
          <a:p>
            <a:pPr>
              <a:lnSpc>
                <a:spcPct val="90000"/>
              </a:lnSpc>
            </a:pPr>
            <a:r>
              <a:rPr lang="en-US" sz="1400"/>
              <a:t>Student gender </a:t>
            </a:r>
            <a:r>
              <a:rPr lang="en-US" sz="1400" b="1"/>
              <a:t>[Gender, </a:t>
            </a:r>
            <a:r>
              <a:rPr lang="en-US" sz="1400" b="1" err="1"/>
              <a:t>StudentCoreFields.PSCORE_LEGAL_GENDER</a:t>
            </a:r>
            <a:r>
              <a:rPr lang="en-US" sz="1400" b="1"/>
              <a:t>]</a:t>
            </a:r>
          </a:p>
          <a:p>
            <a:pPr>
              <a:lnSpc>
                <a:spcPct val="90000"/>
              </a:lnSpc>
            </a:pPr>
            <a:r>
              <a:rPr lang="en-US" sz="1400"/>
              <a:t>Teacher Name </a:t>
            </a:r>
            <a:r>
              <a:rPr lang="en-US" sz="1400" b="1"/>
              <a:t>[</a:t>
            </a:r>
            <a:r>
              <a:rPr lang="en-US" sz="1400" b="1" err="1"/>
              <a:t>Last_Name</a:t>
            </a:r>
            <a:r>
              <a:rPr lang="en-US" sz="1400" b="1"/>
              <a:t>, </a:t>
            </a:r>
            <a:r>
              <a:rPr lang="en-US" sz="1400" b="1" err="1"/>
              <a:t>First_Name</a:t>
            </a:r>
            <a:r>
              <a:rPr lang="en-US" sz="1400" b="1"/>
              <a:t>]</a:t>
            </a:r>
            <a:endParaRPr lang="en-US" sz="1400"/>
          </a:p>
          <a:p>
            <a:pPr>
              <a:lnSpc>
                <a:spcPct val="90000"/>
              </a:lnSpc>
            </a:pPr>
            <a:r>
              <a:rPr lang="en-US" sz="1400"/>
              <a:t>Teacher Email </a:t>
            </a:r>
            <a:r>
              <a:rPr lang="en-US" sz="1400" b="1"/>
              <a:t>[</a:t>
            </a:r>
            <a:r>
              <a:rPr lang="en-US" sz="1400" b="1" err="1"/>
              <a:t>Email_Addr</a:t>
            </a:r>
            <a:r>
              <a:rPr lang="en-US" sz="1400" b="1"/>
              <a:t>]</a:t>
            </a:r>
          </a:p>
          <a:p>
            <a:pPr>
              <a:lnSpc>
                <a:spcPct val="90000"/>
              </a:lnSpc>
            </a:pPr>
            <a:r>
              <a:rPr lang="en-US" sz="1400"/>
              <a:t>Teacher Educator ID </a:t>
            </a:r>
            <a:r>
              <a:rPr lang="en-US" sz="1400" b="1"/>
              <a:t>[</a:t>
            </a:r>
            <a:r>
              <a:rPr lang="en-US" sz="1400" b="1" err="1"/>
              <a:t>Tchr_ID</a:t>
            </a:r>
            <a:r>
              <a:rPr lang="en-US" sz="1400" b="1"/>
              <a:t>]  -  </a:t>
            </a:r>
            <a:r>
              <a:rPr lang="en-US" sz="1400">
                <a:hlinkClick r:id="rId3"/>
              </a:rPr>
              <a:t>https://ed.sc.gov/educators/teaching-in-south-carolina/current-south-carolina-teachers/view-certification-status/</a:t>
            </a:r>
            <a:endParaRPr lang="en-US" sz="1400" b="1"/>
          </a:p>
          <a:p>
            <a:pPr lvl="0">
              <a:lnSpc>
                <a:spcPct val="90000"/>
              </a:lnSpc>
            </a:pPr>
            <a:endParaRPr lang="en-US" sz="1400"/>
          </a:p>
          <a:p>
            <a:pPr>
              <a:lnSpc>
                <a:spcPct val="90000"/>
              </a:lnSpc>
            </a:pPr>
            <a:endParaRPr lang="en-US" sz="1400" u="sng"/>
          </a:p>
          <a:p>
            <a:pPr marL="0" indent="0">
              <a:lnSpc>
                <a:spcPct val="90000"/>
              </a:lnSpc>
              <a:buNone/>
            </a:pPr>
            <a:endParaRPr lang="en-US" sz="1400"/>
          </a:p>
          <a:p>
            <a:pPr marL="0" indent="0">
              <a:lnSpc>
                <a:spcPct val="90000"/>
              </a:lnSpc>
              <a:buNone/>
            </a:pPr>
            <a:endParaRPr lang="en-US" sz="1400" u="sng"/>
          </a:p>
        </p:txBody>
      </p:sp>
    </p:spTree>
    <p:extLst>
      <p:ext uri="{BB962C8B-B14F-4D97-AF65-F5344CB8AC3E}">
        <p14:creationId xmlns:p14="http://schemas.microsoft.com/office/powerpoint/2010/main" val="396062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04F8908C-DBA8-9A20-94EE-A0C6DE619929}"/>
              </a:ext>
            </a:extLst>
          </p:cNvPr>
          <p:cNvSpPr>
            <a:spLocks noGrp="1"/>
          </p:cNvSpPr>
          <p:nvPr>
            <p:ph type="title"/>
          </p:nvPr>
        </p:nvSpPr>
        <p:spPr>
          <a:xfrm>
            <a:off x="1055599" y="1055077"/>
            <a:ext cx="2532909" cy="4794578"/>
          </a:xfrm>
        </p:spPr>
        <p:txBody>
          <a:bodyPr>
            <a:normAutofit/>
          </a:bodyPr>
          <a:lstStyle/>
          <a:p>
            <a:r>
              <a:rPr lang="en-US" dirty="0">
                <a:solidFill>
                  <a:srgbClr val="262626"/>
                </a:solidFill>
              </a:rPr>
              <a:t>Precode Recap</a:t>
            </a: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aphicFrame>
        <p:nvGraphicFramePr>
          <p:cNvPr id="5" name="Content Placeholder 2">
            <a:extLst>
              <a:ext uri="{FF2B5EF4-FFF2-40B4-BE49-F238E27FC236}">
                <a16:creationId xmlns:a16="http://schemas.microsoft.com/office/drawing/2014/main" id="{4512EA6A-4C32-996A-1CF6-6119EF71BD53}"/>
              </a:ext>
            </a:extLst>
          </p:cNvPr>
          <p:cNvGraphicFramePr>
            <a:graphicFrameLocks noGrp="1"/>
          </p:cNvGraphicFramePr>
          <p:nvPr>
            <p:ph idx="1"/>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96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0" name="Group 21">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23">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25">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4F8908C-DBA8-9A20-94EE-A0C6DE619929}"/>
              </a:ext>
            </a:extLst>
          </p:cNvPr>
          <p:cNvSpPr>
            <a:spLocks noGrp="1"/>
          </p:cNvSpPr>
          <p:nvPr>
            <p:ph type="title"/>
          </p:nvPr>
        </p:nvSpPr>
        <p:spPr>
          <a:xfrm>
            <a:off x="1295402" y="982132"/>
            <a:ext cx="9601196" cy="1303867"/>
          </a:xfrm>
        </p:spPr>
        <p:txBody>
          <a:bodyPr>
            <a:normAutofit/>
          </a:bodyPr>
          <a:lstStyle/>
          <a:p>
            <a:pPr algn="l"/>
            <a:r>
              <a:rPr lang="en-US" b="1" dirty="0">
                <a:solidFill>
                  <a:srgbClr val="262626"/>
                </a:solidFill>
              </a:rPr>
              <a:t>Precode Recap</a:t>
            </a:r>
          </a:p>
        </p:txBody>
      </p:sp>
      <p:graphicFrame>
        <p:nvGraphicFramePr>
          <p:cNvPr id="17" name="Content Placeholder 2">
            <a:extLst>
              <a:ext uri="{FF2B5EF4-FFF2-40B4-BE49-F238E27FC236}">
                <a16:creationId xmlns:a16="http://schemas.microsoft.com/office/drawing/2014/main" id="{70948D3D-57D4-6D8F-8358-2D605780A66F}"/>
              </a:ext>
            </a:extLst>
          </p:cNvPr>
          <p:cNvGraphicFramePr>
            <a:graphicFrameLocks noGrp="1"/>
          </p:cNvGraphicFramePr>
          <p:nvPr>
            <p:ph idx="1"/>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68099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908C-DBA8-9A20-94EE-A0C6DE619929}"/>
              </a:ext>
            </a:extLst>
          </p:cNvPr>
          <p:cNvSpPr>
            <a:spLocks noGrp="1"/>
          </p:cNvSpPr>
          <p:nvPr>
            <p:ph type="title"/>
          </p:nvPr>
        </p:nvSpPr>
        <p:spPr>
          <a:xfrm>
            <a:off x="1295402" y="982132"/>
            <a:ext cx="9601196" cy="1303867"/>
          </a:xfrm>
        </p:spPr>
        <p:txBody>
          <a:bodyPr>
            <a:normAutofit/>
          </a:bodyPr>
          <a:lstStyle/>
          <a:p>
            <a:r>
              <a:rPr lang="en-US" b="1" dirty="0">
                <a:solidFill>
                  <a:srgbClr val="262626"/>
                </a:solidFill>
              </a:rPr>
              <a:t>Upcoming Precode Reminders</a:t>
            </a:r>
          </a:p>
        </p:txBody>
      </p:sp>
      <p:pic>
        <p:nvPicPr>
          <p:cNvPr id="7" name="Graphic 6" descr="Classroom">
            <a:extLst>
              <a:ext uri="{FF2B5EF4-FFF2-40B4-BE49-F238E27FC236}">
                <a16:creationId xmlns:a16="http://schemas.microsoft.com/office/drawing/2014/main" id="{31C1E3F2-AC8A-E668-3E52-465BA36910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4269" y="2757636"/>
            <a:ext cx="2739728" cy="2739728"/>
          </a:xfrm>
          <a:prstGeom prst="rect">
            <a:avLst/>
          </a:prstGeom>
          <a:ln w="57150" cmpd="thickThin">
            <a:solidFill>
              <a:srgbClr val="7F7F7F"/>
            </a:solidFill>
            <a:miter lim="800000"/>
          </a:ln>
        </p:spPr>
      </p:pic>
      <p:sp>
        <p:nvSpPr>
          <p:cNvPr id="3" name="Content Placeholder 2">
            <a:extLst>
              <a:ext uri="{FF2B5EF4-FFF2-40B4-BE49-F238E27FC236}">
                <a16:creationId xmlns:a16="http://schemas.microsoft.com/office/drawing/2014/main" id="{68402B5D-4BB5-8E68-229E-C9BFB77BD210}"/>
              </a:ext>
            </a:extLst>
          </p:cNvPr>
          <p:cNvSpPr>
            <a:spLocks noGrp="1"/>
          </p:cNvSpPr>
          <p:nvPr>
            <p:ph idx="1"/>
          </p:nvPr>
        </p:nvSpPr>
        <p:spPr>
          <a:xfrm>
            <a:off x="4639732" y="2556932"/>
            <a:ext cx="6256863" cy="3318936"/>
          </a:xfrm>
        </p:spPr>
        <p:txBody>
          <a:bodyPr>
            <a:normAutofit/>
          </a:bodyPr>
          <a:lstStyle/>
          <a:p>
            <a:pPr>
              <a:lnSpc>
                <a:spcPct val="90000"/>
              </a:lnSpc>
            </a:pPr>
            <a:r>
              <a:rPr lang="en-US" sz="1300" b="1" dirty="0">
                <a:solidFill>
                  <a:srgbClr val="262626"/>
                </a:solidFill>
              </a:rPr>
              <a:t>Fall Ready to Work (R2W)</a:t>
            </a:r>
          </a:p>
          <a:p>
            <a:pPr lvl="1">
              <a:lnSpc>
                <a:spcPct val="90000"/>
              </a:lnSpc>
            </a:pPr>
            <a:r>
              <a:rPr lang="en-US" sz="1300">
                <a:solidFill>
                  <a:srgbClr val="262626"/>
                </a:solidFill>
              </a:rPr>
              <a:t>All 9GR21 </a:t>
            </a:r>
            <a:r>
              <a:rPr lang="en-US" sz="1300" dirty="0">
                <a:solidFill>
                  <a:srgbClr val="262626"/>
                </a:solidFill>
              </a:rPr>
              <a:t>Students from Spring who did </a:t>
            </a:r>
            <a:r>
              <a:rPr lang="en-US" sz="1300" i="1" dirty="0">
                <a:solidFill>
                  <a:srgbClr val="262626"/>
                </a:solidFill>
              </a:rPr>
              <a:t>not </a:t>
            </a:r>
            <a:r>
              <a:rPr lang="en-US" sz="1300" dirty="0">
                <a:solidFill>
                  <a:srgbClr val="262626"/>
                </a:solidFill>
              </a:rPr>
              <a:t>earn Career Readiness may retake in the Fall</a:t>
            </a:r>
          </a:p>
          <a:p>
            <a:pPr lvl="1">
              <a:lnSpc>
                <a:spcPct val="90000"/>
              </a:lnSpc>
            </a:pPr>
            <a:r>
              <a:rPr lang="en-US" sz="1300" dirty="0">
                <a:solidFill>
                  <a:srgbClr val="262626"/>
                </a:solidFill>
              </a:rPr>
              <a:t>Be sure to interface with Student Testing Coordinator on those who will test so they are coded in PowerSchool</a:t>
            </a:r>
          </a:p>
          <a:p>
            <a:pPr lvl="1">
              <a:lnSpc>
                <a:spcPct val="90000"/>
              </a:lnSpc>
            </a:pPr>
            <a:r>
              <a:rPr lang="en-US" sz="1300" dirty="0">
                <a:solidFill>
                  <a:srgbClr val="262626"/>
                </a:solidFill>
              </a:rPr>
              <a:t>Career Readiness Grade 12 Checkbox must be checked for those 12</a:t>
            </a:r>
            <a:r>
              <a:rPr lang="en-US" sz="1300" baseline="30000" dirty="0">
                <a:solidFill>
                  <a:srgbClr val="262626"/>
                </a:solidFill>
              </a:rPr>
              <a:t>th</a:t>
            </a:r>
            <a:r>
              <a:rPr lang="en-US" sz="1300" dirty="0">
                <a:solidFill>
                  <a:srgbClr val="262626"/>
                </a:solidFill>
              </a:rPr>
              <a:t> graders taking </a:t>
            </a:r>
            <a:r>
              <a:rPr lang="en-US" sz="1300" b="1" i="1" dirty="0">
                <a:solidFill>
                  <a:srgbClr val="262626"/>
                </a:solidFill>
              </a:rPr>
              <a:t>or</a:t>
            </a:r>
            <a:r>
              <a:rPr lang="en-US" sz="1300" dirty="0">
                <a:solidFill>
                  <a:srgbClr val="262626"/>
                </a:solidFill>
              </a:rPr>
              <a:t> retaking the test.</a:t>
            </a:r>
          </a:p>
          <a:p>
            <a:pPr lvl="1">
              <a:lnSpc>
                <a:spcPct val="90000"/>
              </a:lnSpc>
            </a:pPr>
            <a:r>
              <a:rPr lang="en-US" sz="1300" dirty="0">
                <a:solidFill>
                  <a:srgbClr val="262626"/>
                </a:solidFill>
              </a:rPr>
              <a:t>If the student needs paper or accommodations, that data must be filled in as well.</a:t>
            </a:r>
          </a:p>
          <a:p>
            <a:pPr lvl="1">
              <a:lnSpc>
                <a:spcPct val="90000"/>
              </a:lnSpc>
            </a:pPr>
            <a:r>
              <a:rPr lang="en-US" sz="1300" dirty="0">
                <a:solidFill>
                  <a:srgbClr val="262626"/>
                </a:solidFill>
              </a:rPr>
              <a:t>Found on </a:t>
            </a:r>
            <a:r>
              <a:rPr lang="en-US" sz="1300" b="1" dirty="0">
                <a:solidFill>
                  <a:srgbClr val="262626"/>
                </a:solidFill>
              </a:rPr>
              <a:t>Precode</a:t>
            </a:r>
            <a:r>
              <a:rPr lang="en-US" sz="1300" dirty="0">
                <a:solidFill>
                  <a:srgbClr val="262626"/>
                </a:solidFill>
              </a:rPr>
              <a:t> page in student record: </a:t>
            </a:r>
            <a:br>
              <a:rPr lang="en-US" sz="1300" dirty="0">
                <a:solidFill>
                  <a:srgbClr val="262626"/>
                </a:solidFill>
              </a:rPr>
            </a:br>
            <a:r>
              <a:rPr lang="en-US" sz="1300" i="1" dirty="0">
                <a:solidFill>
                  <a:srgbClr val="262626"/>
                </a:solidFill>
              </a:rPr>
              <a:t>Home &gt; Student Selection &gt; Compliance &gt; Precode</a:t>
            </a:r>
            <a:br>
              <a:rPr lang="en-US" sz="1300" dirty="0">
                <a:solidFill>
                  <a:srgbClr val="262626"/>
                </a:solidFill>
              </a:rPr>
            </a:br>
            <a:br>
              <a:rPr lang="en-US" sz="1300" dirty="0">
                <a:solidFill>
                  <a:srgbClr val="262626"/>
                </a:solidFill>
              </a:rPr>
            </a:br>
            <a:endParaRPr lang="en-US" sz="1300" dirty="0">
              <a:solidFill>
                <a:srgbClr val="262626"/>
              </a:solidFill>
            </a:endParaRPr>
          </a:p>
          <a:p>
            <a:pPr marL="0" indent="0">
              <a:lnSpc>
                <a:spcPct val="90000"/>
              </a:lnSpc>
              <a:buNone/>
            </a:pPr>
            <a:endParaRPr lang="en-US" sz="1300" dirty="0">
              <a:solidFill>
                <a:srgbClr val="262626"/>
              </a:solidFill>
            </a:endParaRPr>
          </a:p>
        </p:txBody>
      </p:sp>
      <p:pic>
        <p:nvPicPr>
          <p:cNvPr id="4" name="Picture 3">
            <a:extLst>
              <a:ext uri="{FF2B5EF4-FFF2-40B4-BE49-F238E27FC236}">
                <a16:creationId xmlns:a16="http://schemas.microsoft.com/office/drawing/2014/main" id="{01B9AE62-6125-8482-240D-BBBA35360422}"/>
              </a:ext>
            </a:extLst>
          </p:cNvPr>
          <p:cNvPicPr>
            <a:picLocks noChangeAspect="1"/>
          </p:cNvPicPr>
          <p:nvPr/>
        </p:nvPicPr>
        <p:blipFill>
          <a:blip r:embed="rId5"/>
          <a:stretch>
            <a:fillRect/>
          </a:stretch>
        </p:blipFill>
        <p:spPr>
          <a:xfrm>
            <a:off x="5337228" y="4929389"/>
            <a:ext cx="4861869" cy="1135950"/>
          </a:xfrm>
          <a:prstGeom prst="rect">
            <a:avLst/>
          </a:prstGeom>
        </p:spPr>
      </p:pic>
    </p:spTree>
    <p:extLst>
      <p:ext uri="{BB962C8B-B14F-4D97-AF65-F5344CB8AC3E}">
        <p14:creationId xmlns:p14="http://schemas.microsoft.com/office/powerpoint/2010/main" val="30680021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4810A561-5252-CDDA-5E7C-28689F1E41BB}"/>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chemeClr val="bg1"/>
                </a:solidFill>
              </a:rPr>
              <a:t>Questions?</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98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BA06EF-8D8F-4829-9289-7BCACD54719A}"/>
              </a:ext>
            </a:extLst>
          </p:cNvPr>
          <p:cNvSpPr>
            <a:spLocks noGrp="1"/>
          </p:cNvSpPr>
          <p:nvPr>
            <p:ph type="title"/>
          </p:nvPr>
        </p:nvSpPr>
        <p:spPr>
          <a:xfrm>
            <a:off x="8173212" y="499533"/>
            <a:ext cx="3401568" cy="1920240"/>
          </a:xfrm>
        </p:spPr>
        <p:txBody>
          <a:bodyPr anchor="b">
            <a:normAutofit fontScale="90000"/>
          </a:bodyPr>
          <a:lstStyle/>
          <a:p>
            <a:r>
              <a:rPr lang="en-US" sz="4000" b="1" dirty="0">
                <a:solidFill>
                  <a:srgbClr val="FFFFFF"/>
                </a:solidFill>
              </a:rPr>
              <a:t>2023-2024 PowerSchool Trainings Calendar</a:t>
            </a:r>
          </a:p>
        </p:txBody>
      </p:sp>
      <p:pic>
        <p:nvPicPr>
          <p:cNvPr id="5" name="Picture 4">
            <a:extLst>
              <a:ext uri="{FF2B5EF4-FFF2-40B4-BE49-F238E27FC236}">
                <a16:creationId xmlns:a16="http://schemas.microsoft.com/office/drawing/2014/main" id="{F965609C-AE97-0FEA-EB5F-5CA65F38C281}"/>
              </a:ext>
            </a:extLst>
          </p:cNvPr>
          <p:cNvPicPr>
            <a:picLocks noChangeAspect="1"/>
          </p:cNvPicPr>
          <p:nvPr/>
        </p:nvPicPr>
        <p:blipFill>
          <a:blip r:embed="rId2"/>
          <a:stretch>
            <a:fillRect/>
          </a:stretch>
        </p:blipFill>
        <p:spPr>
          <a:xfrm>
            <a:off x="316069" y="0"/>
            <a:ext cx="6931313" cy="6792686"/>
          </a:xfrm>
          <a:prstGeom prst="rect">
            <a:avLst/>
          </a:prstGeom>
        </p:spPr>
      </p:pic>
      <p:sp>
        <p:nvSpPr>
          <p:cNvPr id="3" name="Content Placeholder 2">
            <a:extLst>
              <a:ext uri="{FF2B5EF4-FFF2-40B4-BE49-F238E27FC236}">
                <a16:creationId xmlns:a16="http://schemas.microsoft.com/office/drawing/2014/main" id="{C35E4B85-89A9-40A2-A9F8-359018344E78}"/>
              </a:ext>
            </a:extLst>
          </p:cNvPr>
          <p:cNvSpPr>
            <a:spLocks noGrp="1"/>
          </p:cNvSpPr>
          <p:nvPr>
            <p:ph idx="1"/>
          </p:nvPr>
        </p:nvSpPr>
        <p:spPr>
          <a:xfrm>
            <a:off x="8173212" y="2419773"/>
            <a:ext cx="3401568" cy="3358092"/>
          </a:xfrm>
        </p:spPr>
        <p:txBody>
          <a:bodyPr>
            <a:normAutofit/>
          </a:bodyPr>
          <a:lstStyle/>
          <a:p>
            <a:r>
              <a:rPr lang="en-US" sz="1400" dirty="0">
                <a:solidFill>
                  <a:srgbClr val="FFFFFF"/>
                </a:solidFill>
              </a:rPr>
              <a:t>Please remember, webinars are mandatory.</a:t>
            </a:r>
          </a:p>
          <a:p>
            <a:pPr lvl="1"/>
            <a:r>
              <a:rPr lang="en-US" sz="1400" dirty="0">
                <a:solidFill>
                  <a:srgbClr val="FFFFFF"/>
                </a:solidFill>
              </a:rPr>
              <a:t>If you will not be able to attend the webinar, please send me or Jason Jones an email with the reason. </a:t>
            </a:r>
          </a:p>
          <a:p>
            <a:pPr lvl="1"/>
            <a:r>
              <a:rPr lang="en-US" sz="1400" dirty="0">
                <a:solidFill>
                  <a:srgbClr val="FFFFFF"/>
                </a:solidFill>
              </a:rPr>
              <a:t>Be sure to let me know you are present by putting your name and school in the chat box. This will guarantee you are counted as present.</a:t>
            </a:r>
          </a:p>
          <a:p>
            <a:r>
              <a:rPr lang="en-US" sz="1400" b="1" dirty="0">
                <a:solidFill>
                  <a:srgbClr val="FFFFFF"/>
                </a:solidFill>
              </a:rPr>
              <a:t>Training Schedule (Live Link): </a:t>
            </a:r>
            <a:r>
              <a:rPr lang="en-US" sz="1400" b="0" i="0" u="sng" dirty="0">
                <a:solidFill>
                  <a:srgbClr val="FFFFFF"/>
                </a:solidFill>
                <a:effectLst/>
                <a:latin typeface="Calibri" panose="020F0502020204030204" pitchFamily="34" charset="0"/>
                <a:hlinkClick r:id="rId3"/>
              </a:rPr>
              <a:t>https://www.dropbox.com/scl/fi/nqvwzqyu2op3dbqkl93ff/23-24-PowerSchool-Trainings-Calendar.docx?rlkey=igtgt32q1f3frbs8r1ooe7seq&amp;dl=0</a:t>
            </a:r>
            <a:r>
              <a:rPr lang="en-US" sz="1400" b="0" i="0" u="sng" dirty="0">
                <a:solidFill>
                  <a:srgbClr val="FFFFFF"/>
                </a:solidFill>
                <a:effectLst/>
                <a:latin typeface="Calibri" panose="020F0502020204030204" pitchFamily="34" charset="0"/>
              </a:rPr>
              <a:t> </a:t>
            </a:r>
            <a:endParaRPr lang="en-US" sz="1400" b="1" dirty="0">
              <a:solidFill>
                <a:srgbClr val="FFFFFF"/>
              </a:solidFill>
            </a:endParaRPr>
          </a:p>
          <a:p>
            <a:endParaRPr lang="en-US" sz="1400" dirty="0">
              <a:solidFill>
                <a:srgbClr val="FFFFFF"/>
              </a:solidFill>
            </a:endParaRPr>
          </a:p>
          <a:p>
            <a:pPr lvl="1"/>
            <a:endParaRPr lang="en-US" sz="1400" dirty="0">
              <a:solidFill>
                <a:srgbClr val="FFFFFF"/>
              </a:solidFill>
            </a:endParaRPr>
          </a:p>
          <a:p>
            <a:pPr lvl="1"/>
            <a:endParaRPr lang="en-US" sz="1400" dirty="0">
              <a:solidFill>
                <a:srgbClr val="FFFFFF"/>
              </a:solidFill>
            </a:endParaRPr>
          </a:p>
        </p:txBody>
      </p:sp>
    </p:spTree>
    <p:extLst>
      <p:ext uri="{BB962C8B-B14F-4D97-AF65-F5344CB8AC3E}">
        <p14:creationId xmlns:p14="http://schemas.microsoft.com/office/powerpoint/2010/main" val="113349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Rectangle 8">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459FE-FF92-9900-FC19-651CF27DD73F}"/>
              </a:ext>
            </a:extLst>
          </p:cNvPr>
          <p:cNvSpPr>
            <a:spLocks noGrp="1"/>
          </p:cNvSpPr>
          <p:nvPr>
            <p:ph type="title"/>
          </p:nvPr>
        </p:nvSpPr>
        <p:spPr>
          <a:xfrm>
            <a:off x="4566261" y="1067403"/>
            <a:ext cx="5830468" cy="4723194"/>
          </a:xfrm>
        </p:spPr>
        <p:txBody>
          <a:bodyPr vert="horz" lIns="91440" tIns="45720" rIns="91440" bIns="45720" rtlCol="0" anchor="ctr">
            <a:normAutofit/>
          </a:bodyPr>
          <a:lstStyle/>
          <a:p>
            <a:pPr>
              <a:lnSpc>
                <a:spcPct val="80000"/>
              </a:lnSpc>
            </a:pPr>
            <a:r>
              <a:rPr lang="en-US" sz="7200">
                <a:solidFill>
                  <a:srgbClr val="FFFFFF"/>
                </a:solidFill>
              </a:rPr>
              <a:t>Current Year Drop-Out Data</a:t>
            </a:r>
          </a:p>
        </p:txBody>
      </p:sp>
      <p:sp>
        <p:nvSpPr>
          <p:cNvPr id="6" name="Rectangle 10">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939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DD2B3B-DFFF-4472-9451-729C644168BC}"/>
              </a:ext>
            </a:extLst>
          </p:cNvPr>
          <p:cNvSpPr>
            <a:spLocks noGrp="1"/>
          </p:cNvSpPr>
          <p:nvPr>
            <p:ph type="title"/>
          </p:nvPr>
        </p:nvSpPr>
        <p:spPr>
          <a:xfrm>
            <a:off x="593444" y="1013669"/>
            <a:ext cx="8596668" cy="774583"/>
          </a:xfrm>
        </p:spPr>
        <p:txBody>
          <a:bodyPr>
            <a:normAutofit fontScale="90000"/>
          </a:bodyPr>
          <a:lstStyle/>
          <a:p>
            <a:r>
              <a:rPr lang="en-US" b="1" dirty="0"/>
              <a:t>Current Year Dropout Data</a:t>
            </a:r>
            <a:br>
              <a:rPr lang="en-US" dirty="0"/>
            </a:br>
            <a:endParaRPr lang="en-US" dirty="0"/>
          </a:p>
        </p:txBody>
      </p:sp>
      <p:sp>
        <p:nvSpPr>
          <p:cNvPr id="5" name="Content Placeholder 4">
            <a:extLst>
              <a:ext uri="{FF2B5EF4-FFF2-40B4-BE49-F238E27FC236}">
                <a16:creationId xmlns:a16="http://schemas.microsoft.com/office/drawing/2014/main" id="{CC8DB99A-FE8B-4D7F-986B-AB7C3A3D14B8}"/>
              </a:ext>
            </a:extLst>
          </p:cNvPr>
          <p:cNvSpPr>
            <a:spLocks noGrp="1"/>
          </p:cNvSpPr>
          <p:nvPr>
            <p:ph idx="1"/>
          </p:nvPr>
        </p:nvSpPr>
        <p:spPr>
          <a:xfrm>
            <a:off x="593444" y="2002743"/>
            <a:ext cx="11156114" cy="4194493"/>
          </a:xfrm>
        </p:spPr>
        <p:txBody>
          <a:bodyPr>
            <a:normAutofit/>
          </a:bodyPr>
          <a:lstStyle/>
          <a:p>
            <a:pPr marL="0" indent="0">
              <a:buNone/>
            </a:pPr>
            <a:r>
              <a:rPr lang="en-US" sz="2000" dirty="0"/>
              <a:t>Dropout: The State Board of Education defines dropout as a student who leaves school for any reason, other than death, prior to graduation or completion of a course of studies and without transferring to another school or institution.</a:t>
            </a:r>
          </a:p>
          <a:p>
            <a:pPr marL="0" indent="0">
              <a:buNone/>
            </a:pPr>
            <a:endParaRPr lang="en-US" sz="2000" dirty="0"/>
          </a:p>
          <a:p>
            <a:r>
              <a:rPr lang="en-US" sz="2000" b="1" dirty="0"/>
              <a:t>Current Year Dropout Data (School Deadline) – runs through September</a:t>
            </a:r>
            <a:endParaRPr lang="en-US" sz="2000" dirty="0"/>
          </a:p>
          <a:p>
            <a:r>
              <a:rPr lang="en-US" sz="2000" dirty="0"/>
              <a:t>Dropout data should be reported for grade levels seven through twelve (7-12).</a:t>
            </a:r>
          </a:p>
          <a:p>
            <a:r>
              <a:rPr lang="en-US" sz="2000" i="1" dirty="0"/>
              <a:t>2022 Dropout Policies and Procedures Manual: </a:t>
            </a:r>
            <a:r>
              <a:rPr lang="en-US" sz="2000" dirty="0">
                <a:hlinkClick r:id="rId2"/>
              </a:rPr>
              <a:t>https://ed.sc.gov/districts-schools/school-safety/discipline-related-reports/dropout-data/2022-dropout-policies-and-procedures-manual/</a:t>
            </a:r>
            <a:r>
              <a:rPr lang="en-US" sz="2000" dirty="0"/>
              <a:t> </a:t>
            </a:r>
          </a:p>
          <a:p>
            <a:r>
              <a:rPr lang="en-US" dirty="0"/>
              <a:t>The dropout date must fall between October 1, 2022 – September 30, 2023. </a:t>
            </a:r>
          </a:p>
          <a:p>
            <a:endParaRPr lang="en-US" dirty="0"/>
          </a:p>
          <a:p>
            <a:pPr marL="0" indent="0">
              <a:buNone/>
            </a:pPr>
            <a:endParaRPr lang="en-US" dirty="0"/>
          </a:p>
        </p:txBody>
      </p:sp>
    </p:spTree>
    <p:extLst>
      <p:ext uri="{BB962C8B-B14F-4D97-AF65-F5344CB8AC3E}">
        <p14:creationId xmlns:p14="http://schemas.microsoft.com/office/powerpoint/2010/main" val="102799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6F75-6EBB-4250-90A8-CB57A5CB59C9}"/>
              </a:ext>
            </a:extLst>
          </p:cNvPr>
          <p:cNvSpPr>
            <a:spLocks noGrp="1"/>
          </p:cNvSpPr>
          <p:nvPr>
            <p:ph type="title"/>
          </p:nvPr>
        </p:nvSpPr>
        <p:spPr>
          <a:xfrm>
            <a:off x="571424" y="502245"/>
            <a:ext cx="8596668" cy="1320800"/>
          </a:xfrm>
        </p:spPr>
        <p:txBody>
          <a:bodyPr/>
          <a:lstStyle/>
          <a:p>
            <a:r>
              <a:rPr lang="en-US" b="1" dirty="0"/>
              <a:t>Current Year Dropout Data</a:t>
            </a:r>
          </a:p>
        </p:txBody>
      </p:sp>
      <p:sp>
        <p:nvSpPr>
          <p:cNvPr id="3" name="Content Placeholder 2">
            <a:extLst>
              <a:ext uri="{FF2B5EF4-FFF2-40B4-BE49-F238E27FC236}">
                <a16:creationId xmlns:a16="http://schemas.microsoft.com/office/drawing/2014/main" id="{1DC500EB-B549-4F04-9692-AA826BAB8671}"/>
              </a:ext>
            </a:extLst>
          </p:cNvPr>
          <p:cNvSpPr>
            <a:spLocks noGrp="1"/>
          </p:cNvSpPr>
          <p:nvPr>
            <p:ph sz="half" idx="1"/>
          </p:nvPr>
        </p:nvSpPr>
        <p:spPr>
          <a:xfrm>
            <a:off x="1103312" y="1840612"/>
            <a:ext cx="4396339" cy="4195763"/>
          </a:xfrm>
        </p:spPr>
        <p:txBody>
          <a:bodyPr>
            <a:normAutofit fontScale="92500"/>
          </a:bodyPr>
          <a:lstStyle/>
          <a:p>
            <a:r>
              <a:rPr lang="en-US" dirty="0"/>
              <a:t>grade level </a:t>
            </a:r>
            <a:r>
              <a:rPr lang="en-US" b="1" dirty="0"/>
              <a:t>[Grade_Level]</a:t>
            </a:r>
          </a:p>
          <a:p>
            <a:r>
              <a:rPr lang="en-US" dirty="0"/>
              <a:t>full legal name </a:t>
            </a:r>
            <a:r>
              <a:rPr lang="en-US" b="1" dirty="0"/>
              <a:t>[Last_Name, First_Name]</a:t>
            </a:r>
            <a:endParaRPr lang="en-US" dirty="0"/>
          </a:p>
          <a:p>
            <a:r>
              <a:rPr lang="en-US" dirty="0"/>
              <a:t>student’s number </a:t>
            </a:r>
            <a:r>
              <a:rPr lang="en-US" b="1" dirty="0"/>
              <a:t>[Student_Number]</a:t>
            </a:r>
            <a:endParaRPr lang="en-US" dirty="0"/>
          </a:p>
          <a:p>
            <a:r>
              <a:rPr lang="en-US" dirty="0"/>
              <a:t>State ID number</a:t>
            </a:r>
            <a:r>
              <a:rPr lang="en-US" b="1" dirty="0"/>
              <a:t> [State_StudentNumber]</a:t>
            </a:r>
            <a:endParaRPr lang="en-US" dirty="0"/>
          </a:p>
          <a:p>
            <a:r>
              <a:rPr lang="en-US" dirty="0"/>
              <a:t>Ethnicity</a:t>
            </a:r>
            <a:r>
              <a:rPr lang="en-US" b="1" dirty="0"/>
              <a:t> [FedEthnicity]</a:t>
            </a:r>
            <a:endParaRPr lang="en-US" dirty="0"/>
          </a:p>
          <a:p>
            <a:r>
              <a:rPr lang="en-US" dirty="0"/>
              <a:t>gender </a:t>
            </a:r>
            <a:r>
              <a:rPr lang="en-US" b="1" dirty="0"/>
              <a:t>[Gender]</a:t>
            </a:r>
            <a:endParaRPr lang="en-US" dirty="0"/>
          </a:p>
          <a:p>
            <a:r>
              <a:rPr lang="en-US" dirty="0"/>
              <a:t>date of birth</a:t>
            </a:r>
            <a:r>
              <a:rPr lang="en-US" b="1" dirty="0"/>
              <a:t> [DOB]</a:t>
            </a:r>
            <a:endParaRPr lang="en-US" dirty="0"/>
          </a:p>
          <a:p>
            <a:r>
              <a:rPr lang="en-US" dirty="0"/>
              <a:t>Free / Reduced Lunch </a:t>
            </a:r>
            <a:r>
              <a:rPr lang="en-US" b="1" dirty="0"/>
              <a:t>[LunchStatus]</a:t>
            </a:r>
            <a:endParaRPr lang="en-US" dirty="0"/>
          </a:p>
        </p:txBody>
      </p:sp>
      <p:sp>
        <p:nvSpPr>
          <p:cNvPr id="4" name="Content Placeholder 3">
            <a:extLst>
              <a:ext uri="{FF2B5EF4-FFF2-40B4-BE49-F238E27FC236}">
                <a16:creationId xmlns:a16="http://schemas.microsoft.com/office/drawing/2014/main" id="{A1EBD1C6-30C5-40AA-B807-56DC1D0C246E}"/>
              </a:ext>
            </a:extLst>
          </p:cNvPr>
          <p:cNvSpPr>
            <a:spLocks noGrp="1"/>
          </p:cNvSpPr>
          <p:nvPr>
            <p:ph sz="half" idx="2"/>
          </p:nvPr>
        </p:nvSpPr>
        <p:spPr>
          <a:xfrm>
            <a:off x="5620937" y="1836130"/>
            <a:ext cx="4396341" cy="4200245"/>
          </a:xfrm>
        </p:spPr>
        <p:txBody>
          <a:bodyPr>
            <a:normAutofit fontScale="92500"/>
          </a:bodyPr>
          <a:lstStyle/>
          <a:p>
            <a:r>
              <a:rPr lang="en-US" dirty="0"/>
              <a:t>English proficiency</a:t>
            </a:r>
            <a:r>
              <a:rPr lang="en-US" b="1" dirty="0"/>
              <a:t> [Engl_Prof]</a:t>
            </a:r>
            <a:endParaRPr lang="en-US" dirty="0"/>
          </a:p>
          <a:p>
            <a:r>
              <a:rPr lang="en-US" dirty="0"/>
              <a:t>migrant status </a:t>
            </a:r>
            <a:r>
              <a:rPr lang="en-US" b="1" dirty="0"/>
              <a:t>[Migrant]</a:t>
            </a:r>
            <a:endParaRPr lang="en-US" dirty="0"/>
          </a:p>
          <a:p>
            <a:r>
              <a:rPr lang="en-US" dirty="0"/>
              <a:t>Homeless </a:t>
            </a:r>
            <a:r>
              <a:rPr lang="en-US" sz="1700" b="1" dirty="0"/>
              <a:t>[</a:t>
            </a:r>
            <a:r>
              <a:rPr lang="en-US" b="1" dirty="0"/>
              <a:t>Night_Residence]</a:t>
            </a:r>
          </a:p>
          <a:p>
            <a:r>
              <a:rPr lang="en-US" dirty="0"/>
              <a:t>EFA codes</a:t>
            </a:r>
          </a:p>
          <a:p>
            <a:r>
              <a:rPr lang="en-US" dirty="0"/>
              <a:t>exit code </a:t>
            </a:r>
            <a:r>
              <a:rPr lang="en-US" b="1" dirty="0"/>
              <a:t>[ExitCode]</a:t>
            </a:r>
            <a:endParaRPr lang="en-US" dirty="0"/>
          </a:p>
          <a:p>
            <a:r>
              <a:rPr lang="en-US" dirty="0"/>
              <a:t>dropout reason code </a:t>
            </a:r>
            <a:r>
              <a:rPr lang="en-US" b="1" dirty="0"/>
              <a:t>[Dropout_Reason]</a:t>
            </a:r>
            <a:endParaRPr lang="en-US" dirty="0"/>
          </a:p>
          <a:p>
            <a:r>
              <a:rPr lang="en-US" dirty="0"/>
              <a:t>dropout date </a:t>
            </a:r>
            <a:r>
              <a:rPr lang="en-US" b="1" dirty="0"/>
              <a:t>[Dropout_Date]</a:t>
            </a:r>
            <a:endParaRPr lang="en-US" dirty="0"/>
          </a:p>
        </p:txBody>
      </p:sp>
    </p:spTree>
    <p:extLst>
      <p:ext uri="{BB962C8B-B14F-4D97-AF65-F5344CB8AC3E}">
        <p14:creationId xmlns:p14="http://schemas.microsoft.com/office/powerpoint/2010/main" val="230625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0">
            <a:extLst>
              <a:ext uri="{FF2B5EF4-FFF2-40B4-BE49-F238E27FC236}">
                <a16:creationId xmlns:a16="http://schemas.microsoft.com/office/drawing/2014/main" id="{6E36B62D-34E6-41D4-B3AA-AC21AB387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FD31A-3B8A-1145-01D7-8031C03B346B}"/>
              </a:ext>
            </a:extLst>
          </p:cNvPr>
          <p:cNvSpPr>
            <a:spLocks noGrp="1"/>
          </p:cNvSpPr>
          <p:nvPr>
            <p:ph type="title"/>
          </p:nvPr>
        </p:nvSpPr>
        <p:spPr>
          <a:xfrm>
            <a:off x="5081043" y="770467"/>
            <a:ext cx="6608963" cy="3352800"/>
          </a:xfrm>
        </p:spPr>
        <p:txBody>
          <a:bodyPr vert="horz" lIns="91440" tIns="45720" rIns="91440" bIns="45720" rtlCol="0" anchor="b">
            <a:normAutofit/>
          </a:bodyPr>
          <a:lstStyle/>
          <a:p>
            <a:pPr>
              <a:lnSpc>
                <a:spcPct val="80000"/>
              </a:lnSpc>
            </a:pPr>
            <a:r>
              <a:rPr lang="en-US" sz="8800">
                <a:solidFill>
                  <a:srgbClr val="FFFFFF"/>
                </a:solidFill>
              </a:rPr>
              <a:t>Historical Grade Entry</a:t>
            </a:r>
          </a:p>
        </p:txBody>
      </p:sp>
      <p:sp>
        <p:nvSpPr>
          <p:cNvPr id="14" name="Rectangle 12">
            <a:extLst>
              <a:ext uri="{FF2B5EF4-FFF2-40B4-BE49-F238E27FC236}">
                <a16:creationId xmlns:a16="http://schemas.microsoft.com/office/drawing/2014/main" id="{97E92409-AD19-4CE3-9956-8C03560F7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5" descr="Books">
            <a:extLst>
              <a:ext uri="{FF2B5EF4-FFF2-40B4-BE49-F238E27FC236}">
                <a16:creationId xmlns:a16="http://schemas.microsoft.com/office/drawing/2014/main" id="{3F0CD764-57A1-1677-759A-76B6A9E68C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19508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44C2D-48A5-8D50-A1D9-70E827EB0B05}"/>
              </a:ext>
            </a:extLst>
          </p:cNvPr>
          <p:cNvSpPr>
            <a:spLocks noGrp="1"/>
          </p:cNvSpPr>
          <p:nvPr>
            <p:ph type="title"/>
          </p:nvPr>
        </p:nvSpPr>
        <p:spPr>
          <a:xfrm>
            <a:off x="961292" y="1031634"/>
            <a:ext cx="3368431" cy="4844777"/>
          </a:xfrm>
        </p:spPr>
        <p:txBody>
          <a:bodyPr>
            <a:normAutofit/>
          </a:bodyPr>
          <a:lstStyle/>
          <a:p>
            <a:r>
              <a:rPr lang="en-US" dirty="0">
                <a:solidFill>
                  <a:srgbClr val="FFFFFF"/>
                </a:solidFill>
              </a:rPr>
              <a:t>Historical Grade Entry</a:t>
            </a:r>
          </a:p>
        </p:txBody>
      </p:sp>
      <p:sp>
        <p:nvSpPr>
          <p:cNvPr id="3" name="Content Placeholder 2">
            <a:extLst>
              <a:ext uri="{FF2B5EF4-FFF2-40B4-BE49-F238E27FC236}">
                <a16:creationId xmlns:a16="http://schemas.microsoft.com/office/drawing/2014/main" id="{E02D9423-C850-E1AF-6203-8201E4BE1B9D}"/>
              </a:ext>
            </a:extLst>
          </p:cNvPr>
          <p:cNvSpPr>
            <a:spLocks noGrp="1"/>
          </p:cNvSpPr>
          <p:nvPr>
            <p:ph idx="1"/>
          </p:nvPr>
        </p:nvSpPr>
        <p:spPr>
          <a:xfrm>
            <a:off x="5289791" y="1031634"/>
            <a:ext cx="6140590" cy="4746232"/>
          </a:xfrm>
        </p:spPr>
        <p:txBody>
          <a:bodyPr anchor="ctr">
            <a:normAutofit/>
          </a:bodyPr>
          <a:lstStyle/>
          <a:p>
            <a:pPr marL="0" indent="0">
              <a:buNone/>
            </a:pPr>
            <a:r>
              <a:rPr lang="en-US" sz="2000" b="1" u="sng" dirty="0"/>
              <a:t>Resources:</a:t>
            </a:r>
          </a:p>
          <a:p>
            <a:pPr marL="457200" indent="-457200">
              <a:buAutoNum type="arabicPeriod"/>
            </a:pPr>
            <a:r>
              <a:rPr lang="en-US" sz="2000" dirty="0"/>
              <a:t>Administrative Procedures SC Uniform Grading Policy: </a:t>
            </a:r>
            <a:r>
              <a:rPr lang="en-US" sz="2000" dirty="0">
                <a:hlinkClick r:id="rId2"/>
              </a:rPr>
              <a:t>https://ed.sc.gov/districts-schools/school-safety/state-regulations/ugp-administrative-procedures/</a:t>
            </a:r>
            <a:r>
              <a:rPr lang="en-US" sz="2000" dirty="0"/>
              <a:t> </a:t>
            </a:r>
          </a:p>
          <a:p>
            <a:pPr marL="457200" indent="-457200">
              <a:buAutoNum type="arabicPeriod"/>
            </a:pPr>
            <a:r>
              <a:rPr lang="en-US" sz="2000" dirty="0"/>
              <a:t>SC Uniform Grading Policy: </a:t>
            </a:r>
            <a:r>
              <a:rPr lang="en-US" sz="2000" dirty="0">
                <a:hlinkClick r:id="rId3"/>
              </a:rPr>
              <a:t>https://ed.sc.gov/tests/tests-files/eocep-files/uniform-grading-policy-february-2018/</a:t>
            </a:r>
            <a:r>
              <a:rPr lang="en-US" sz="2000" dirty="0"/>
              <a:t> </a:t>
            </a:r>
          </a:p>
          <a:p>
            <a:pPr marL="457200" indent="-457200">
              <a:buAutoNum type="arabicPeriod"/>
            </a:pPr>
            <a:r>
              <a:rPr lang="en-US" sz="2000" dirty="0"/>
              <a:t>SCDE Activity Coding Database: </a:t>
            </a:r>
            <a:r>
              <a:rPr lang="en-US" sz="2000" dirty="0">
                <a:hlinkClick r:id="rId4"/>
              </a:rPr>
              <a:t>https://view.officeapps.live.com/op/view.aspx?src=https%3A%2F%2Fed.sc.gov%2Fdata%2Finformation-systems%2Fdata-dictionaries%2Fcourse-activity-codes%2F&amp;wdOrigin=BROWSELINK</a:t>
            </a:r>
            <a:r>
              <a:rPr lang="en-US" sz="2000" dirty="0"/>
              <a:t>  </a:t>
            </a:r>
          </a:p>
          <a:p>
            <a:pPr marL="457200" indent="-457200">
              <a:buAutoNum type="arabicPeriod"/>
            </a:pPr>
            <a:r>
              <a:rPr lang="en-US" sz="2000" dirty="0"/>
              <a:t>Full Directions on How to Enter Historical Grades: </a:t>
            </a:r>
            <a:r>
              <a:rPr lang="en-US" sz="2000" dirty="0">
                <a:hlinkClick r:id="rId5"/>
              </a:rPr>
              <a:t>historical grades documentation.docx</a:t>
            </a:r>
            <a:endParaRPr lang="en-US" sz="2000" dirty="0"/>
          </a:p>
          <a:p>
            <a:pPr marL="0" indent="0">
              <a:buNone/>
            </a:pPr>
            <a:endParaRPr lang="en-US" sz="2000" b="1" u="sng" dirty="0"/>
          </a:p>
        </p:txBody>
      </p:sp>
    </p:spTree>
    <p:extLst>
      <p:ext uri="{BB962C8B-B14F-4D97-AF65-F5344CB8AC3E}">
        <p14:creationId xmlns:p14="http://schemas.microsoft.com/office/powerpoint/2010/main" val="28732371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4C2D-48A5-8D50-A1D9-70E827EB0B05}"/>
              </a:ext>
            </a:extLst>
          </p:cNvPr>
          <p:cNvSpPr>
            <a:spLocks noGrp="1"/>
          </p:cNvSpPr>
          <p:nvPr>
            <p:ph type="title"/>
          </p:nvPr>
        </p:nvSpPr>
        <p:spPr>
          <a:xfrm>
            <a:off x="250824" y="133919"/>
            <a:ext cx="10772775" cy="951364"/>
          </a:xfrm>
        </p:spPr>
        <p:txBody>
          <a:bodyPr/>
          <a:lstStyle/>
          <a:p>
            <a:r>
              <a:rPr lang="en-US" dirty="0"/>
              <a:t>Historical Grade Entry</a:t>
            </a:r>
          </a:p>
        </p:txBody>
      </p:sp>
      <p:sp>
        <p:nvSpPr>
          <p:cNvPr id="3" name="Content Placeholder 2">
            <a:extLst>
              <a:ext uri="{FF2B5EF4-FFF2-40B4-BE49-F238E27FC236}">
                <a16:creationId xmlns:a16="http://schemas.microsoft.com/office/drawing/2014/main" id="{E02D9423-C850-E1AF-6203-8201E4BE1B9D}"/>
              </a:ext>
            </a:extLst>
          </p:cNvPr>
          <p:cNvSpPr>
            <a:spLocks noGrp="1"/>
          </p:cNvSpPr>
          <p:nvPr>
            <p:ph idx="1"/>
          </p:nvPr>
        </p:nvSpPr>
        <p:spPr>
          <a:xfrm>
            <a:off x="366712" y="1026517"/>
            <a:ext cx="8946541" cy="4570601"/>
          </a:xfrm>
        </p:spPr>
        <p:txBody>
          <a:bodyPr/>
          <a:lstStyle/>
          <a:p>
            <a:pPr marL="0" indent="0">
              <a:buNone/>
            </a:pPr>
            <a:r>
              <a:rPr lang="en-US" b="1" u="sng" dirty="0"/>
              <a:t>Things to keep in mind when entering historical grades:</a:t>
            </a:r>
          </a:p>
          <a:p>
            <a:r>
              <a:rPr lang="en-US" dirty="0"/>
              <a:t>Credit Type &amp; Format</a:t>
            </a:r>
            <a:br>
              <a:rPr lang="en-US" dirty="0"/>
            </a:br>
            <a:endParaRPr lang="en-US" dirty="0"/>
          </a:p>
        </p:txBody>
      </p:sp>
      <p:graphicFrame>
        <p:nvGraphicFramePr>
          <p:cNvPr id="4" name="Table 3">
            <a:extLst>
              <a:ext uri="{FF2B5EF4-FFF2-40B4-BE49-F238E27FC236}">
                <a16:creationId xmlns:a16="http://schemas.microsoft.com/office/drawing/2014/main" id="{EBE00D14-8AFE-7E86-70FA-964F66525BEF}"/>
              </a:ext>
            </a:extLst>
          </p:cNvPr>
          <p:cNvGraphicFramePr>
            <a:graphicFrameLocks noGrp="1"/>
          </p:cNvGraphicFramePr>
          <p:nvPr>
            <p:extLst>
              <p:ext uri="{D42A27DB-BD31-4B8C-83A1-F6EECF244321}">
                <p14:modId xmlns:p14="http://schemas.microsoft.com/office/powerpoint/2010/main" val="2625982914"/>
              </p:ext>
            </p:extLst>
          </p:nvPr>
        </p:nvGraphicFramePr>
        <p:xfrm>
          <a:off x="565058" y="1977881"/>
          <a:ext cx="3662872" cy="3799872"/>
        </p:xfrm>
        <a:graphic>
          <a:graphicData uri="http://schemas.openxmlformats.org/drawingml/2006/table">
            <a:tbl>
              <a:tblPr>
                <a:tableStyleId>{5C22544A-7EE6-4342-B048-85BDC9FD1C3A}</a:tableStyleId>
              </a:tblPr>
              <a:tblGrid>
                <a:gridCol w="1558669">
                  <a:extLst>
                    <a:ext uri="{9D8B030D-6E8A-4147-A177-3AD203B41FA5}">
                      <a16:colId xmlns:a16="http://schemas.microsoft.com/office/drawing/2014/main" val="4192408542"/>
                    </a:ext>
                  </a:extLst>
                </a:gridCol>
                <a:gridCol w="2104203">
                  <a:extLst>
                    <a:ext uri="{9D8B030D-6E8A-4147-A177-3AD203B41FA5}">
                      <a16:colId xmlns:a16="http://schemas.microsoft.com/office/drawing/2014/main" val="3367602749"/>
                    </a:ext>
                  </a:extLst>
                </a:gridCol>
              </a:tblGrid>
              <a:tr h="259648">
                <a:tc>
                  <a:txBody>
                    <a:bodyPr/>
                    <a:lstStyle/>
                    <a:p>
                      <a:pPr algn="l" fontAlgn="b"/>
                      <a:r>
                        <a:rPr lang="en-US" sz="1600" b="1" u="none" strike="noStrike">
                          <a:effectLst/>
                        </a:rPr>
                        <a:t>Credit Type for HS</a:t>
                      </a:r>
                      <a:endParaRPr lang="en-US" sz="1600" b="1" i="0" u="none" strike="noStrike">
                        <a:solidFill>
                          <a:srgbClr val="FFFFFF"/>
                        </a:solidFill>
                        <a:effectLst/>
                        <a:latin typeface="Calibri" panose="020F0502020204030204" pitchFamily="34" charset="0"/>
                      </a:endParaRPr>
                    </a:p>
                  </a:txBody>
                  <a:tcPr marL="0" marR="0" marT="0" marB="0" anchor="b"/>
                </a:tc>
                <a:tc>
                  <a:txBody>
                    <a:bodyPr/>
                    <a:lstStyle/>
                    <a:p>
                      <a:pPr algn="l" fontAlgn="b"/>
                      <a:r>
                        <a:rPr lang="en-US" sz="1600" b="1" u="none" strike="noStrike" dirty="0">
                          <a:effectLst/>
                        </a:rPr>
                        <a:t>Subject Area</a:t>
                      </a:r>
                      <a:endParaRPr lang="en-US" sz="1600" b="1" i="0" u="none" strike="noStrike" dirty="0">
                        <a:solidFill>
                          <a:srgbClr val="FFFFFF"/>
                        </a:solidFill>
                        <a:effectLst/>
                        <a:latin typeface="Calibri" panose="020F0502020204030204" pitchFamily="34" charset="0"/>
                      </a:endParaRPr>
                    </a:p>
                  </a:txBody>
                  <a:tcPr marL="0" marR="0" marT="0" marB="0" anchor="b"/>
                </a:tc>
                <a:extLst>
                  <a:ext uri="{0D108BD9-81ED-4DB2-BD59-A6C34878D82A}">
                    <a16:rowId xmlns:a16="http://schemas.microsoft.com/office/drawing/2014/main" val="1489207831"/>
                  </a:ext>
                </a:extLst>
              </a:tr>
              <a:tr h="259648">
                <a:tc>
                  <a:txBody>
                    <a:bodyPr/>
                    <a:lstStyle/>
                    <a:p>
                      <a:pPr algn="l" fontAlgn="b"/>
                      <a:r>
                        <a:rPr lang="en-US" sz="1600" u="none" strike="noStrike">
                          <a:effectLst/>
                        </a:rPr>
                        <a:t>HS,A</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a:effectLst/>
                        </a:rPr>
                        <a:t>English/Language Arts</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31631760"/>
                  </a:ext>
                </a:extLst>
              </a:tr>
              <a:tr h="259648">
                <a:tc>
                  <a:txBody>
                    <a:bodyPr/>
                    <a:lstStyle/>
                    <a:p>
                      <a:pPr algn="l" fontAlgn="b"/>
                      <a:r>
                        <a:rPr lang="en-US" sz="1600" u="none" strike="noStrike">
                          <a:effectLst/>
                        </a:rPr>
                        <a:t>HS,C</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a:effectLst/>
                        </a:rPr>
                        <a:t>Mathematics</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9412143"/>
                  </a:ext>
                </a:extLst>
              </a:tr>
              <a:tr h="259648">
                <a:tc>
                  <a:txBody>
                    <a:bodyPr/>
                    <a:lstStyle/>
                    <a:p>
                      <a:pPr algn="l" fontAlgn="b"/>
                      <a:r>
                        <a:rPr lang="en-US" sz="1600" u="none" strike="noStrike">
                          <a:effectLst/>
                        </a:rPr>
                        <a:t>HS,E</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Science</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75170441"/>
                  </a:ext>
                </a:extLst>
              </a:tr>
              <a:tr h="259648">
                <a:tc>
                  <a:txBody>
                    <a:bodyPr/>
                    <a:lstStyle/>
                    <a:p>
                      <a:pPr algn="l" fontAlgn="b"/>
                      <a:r>
                        <a:rPr lang="en-US" sz="1600" u="none" strike="noStrike">
                          <a:effectLst/>
                        </a:rPr>
                        <a:t>HS,H</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US History and Constitution</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19877918"/>
                  </a:ext>
                </a:extLst>
              </a:tr>
              <a:tr h="259648">
                <a:tc>
                  <a:txBody>
                    <a:bodyPr/>
                    <a:lstStyle/>
                    <a:p>
                      <a:pPr algn="l" fontAlgn="b"/>
                      <a:r>
                        <a:rPr lang="en-US" sz="1600" u="none" strike="noStrike">
                          <a:effectLst/>
                        </a:rPr>
                        <a:t>HS,J</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a:effectLst/>
                        </a:rPr>
                        <a:t>Economics</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71672814"/>
                  </a:ext>
                </a:extLst>
              </a:tr>
              <a:tr h="259648">
                <a:tc>
                  <a:txBody>
                    <a:bodyPr/>
                    <a:lstStyle/>
                    <a:p>
                      <a:pPr algn="l" fontAlgn="b"/>
                      <a:r>
                        <a:rPr lang="en-US" sz="1600" u="none" strike="noStrike">
                          <a:effectLst/>
                        </a:rPr>
                        <a:t>HS,K</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a:effectLst/>
                        </a:rPr>
                        <a:t>US Government</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75817212"/>
                  </a:ext>
                </a:extLst>
              </a:tr>
              <a:tr h="259648">
                <a:tc>
                  <a:txBody>
                    <a:bodyPr/>
                    <a:lstStyle/>
                    <a:p>
                      <a:pPr algn="l" fontAlgn="b"/>
                      <a:r>
                        <a:rPr lang="en-US" sz="1600" u="none" strike="noStrike">
                          <a:effectLst/>
                        </a:rPr>
                        <a:t>HS,L</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Other Social Studies</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94004597"/>
                  </a:ext>
                </a:extLst>
              </a:tr>
              <a:tr h="259648">
                <a:tc>
                  <a:txBody>
                    <a:bodyPr/>
                    <a:lstStyle/>
                    <a:p>
                      <a:pPr algn="l" fontAlgn="b"/>
                      <a:r>
                        <a:rPr lang="en-US" sz="1600" u="none" strike="noStrike">
                          <a:effectLst/>
                        </a:rPr>
                        <a:t>HS,P</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Physical Education or JROTC</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15652474"/>
                  </a:ext>
                </a:extLst>
              </a:tr>
              <a:tr h="259648">
                <a:tc>
                  <a:txBody>
                    <a:bodyPr/>
                    <a:lstStyle/>
                    <a:p>
                      <a:pPr algn="l" fontAlgn="b"/>
                      <a:r>
                        <a:rPr lang="en-US" sz="1600" u="none" strike="noStrike">
                          <a:effectLst/>
                        </a:rPr>
                        <a:t>HS,R</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Computer Science/Keyboard</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6406036"/>
                  </a:ext>
                </a:extLst>
              </a:tr>
              <a:tr h="259648">
                <a:tc>
                  <a:txBody>
                    <a:bodyPr/>
                    <a:lstStyle/>
                    <a:p>
                      <a:pPr algn="l" fontAlgn="b"/>
                      <a:r>
                        <a:rPr lang="en-US" sz="1600" u="none" strike="noStrike">
                          <a:effectLst/>
                        </a:rPr>
                        <a:t>HS,T</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a:effectLst/>
                        </a:rPr>
                        <a:t>Foreign Language or CTE</a:t>
                      </a:r>
                      <a:endParaRPr lang="en-US" sz="16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35014678"/>
                  </a:ext>
                </a:extLst>
              </a:tr>
              <a:tr h="259648">
                <a:tc>
                  <a:txBody>
                    <a:bodyPr/>
                    <a:lstStyle/>
                    <a:p>
                      <a:pPr algn="l" fontAlgn="b"/>
                      <a:r>
                        <a:rPr lang="en-US" sz="1600" u="none" strike="noStrike">
                          <a:effectLst/>
                        </a:rPr>
                        <a:t>HS,X</a:t>
                      </a:r>
                      <a:endParaRPr lang="en-US" sz="16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600" u="none" strike="noStrike" dirty="0">
                          <a:effectLst/>
                        </a:rPr>
                        <a:t>Electives</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71656702"/>
                  </a:ext>
                </a:extLst>
              </a:tr>
            </a:tbl>
          </a:graphicData>
        </a:graphic>
      </p:graphicFrame>
      <p:pic>
        <p:nvPicPr>
          <p:cNvPr id="5" name="Picture 4">
            <a:extLst>
              <a:ext uri="{FF2B5EF4-FFF2-40B4-BE49-F238E27FC236}">
                <a16:creationId xmlns:a16="http://schemas.microsoft.com/office/drawing/2014/main" id="{B06C7FE4-521D-4274-8581-52D6C82B53D4}"/>
              </a:ext>
            </a:extLst>
          </p:cNvPr>
          <p:cNvPicPr>
            <a:picLocks noChangeAspect="1"/>
          </p:cNvPicPr>
          <p:nvPr/>
        </p:nvPicPr>
        <p:blipFill>
          <a:blip r:embed="rId2"/>
          <a:stretch>
            <a:fillRect/>
          </a:stretch>
        </p:blipFill>
        <p:spPr>
          <a:xfrm>
            <a:off x="4634778" y="2614326"/>
            <a:ext cx="7190510" cy="2526982"/>
          </a:xfrm>
          <a:prstGeom prst="rect">
            <a:avLst/>
          </a:prstGeom>
        </p:spPr>
      </p:pic>
    </p:spTree>
    <p:extLst>
      <p:ext uri="{BB962C8B-B14F-4D97-AF65-F5344CB8AC3E}">
        <p14:creationId xmlns:p14="http://schemas.microsoft.com/office/powerpoint/2010/main" val="6128188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4C2D-48A5-8D50-A1D9-70E827EB0B05}"/>
              </a:ext>
            </a:extLst>
          </p:cNvPr>
          <p:cNvSpPr>
            <a:spLocks noGrp="1"/>
          </p:cNvSpPr>
          <p:nvPr>
            <p:ph type="title"/>
          </p:nvPr>
        </p:nvSpPr>
        <p:spPr>
          <a:xfrm>
            <a:off x="4341034" y="443435"/>
            <a:ext cx="9404723" cy="1400530"/>
          </a:xfrm>
        </p:spPr>
        <p:txBody>
          <a:bodyPr/>
          <a:lstStyle/>
          <a:p>
            <a:r>
              <a:rPr lang="en-US" dirty="0"/>
              <a:t>Historical Grade Entry</a:t>
            </a:r>
          </a:p>
        </p:txBody>
      </p:sp>
      <p:sp>
        <p:nvSpPr>
          <p:cNvPr id="3" name="Content Placeholder 2">
            <a:extLst>
              <a:ext uri="{FF2B5EF4-FFF2-40B4-BE49-F238E27FC236}">
                <a16:creationId xmlns:a16="http://schemas.microsoft.com/office/drawing/2014/main" id="{E02D9423-C850-E1AF-6203-8201E4BE1B9D}"/>
              </a:ext>
            </a:extLst>
          </p:cNvPr>
          <p:cNvSpPr>
            <a:spLocks noGrp="1"/>
          </p:cNvSpPr>
          <p:nvPr>
            <p:ph idx="1"/>
          </p:nvPr>
        </p:nvSpPr>
        <p:spPr>
          <a:xfrm>
            <a:off x="4226767" y="1528508"/>
            <a:ext cx="7742789" cy="4570601"/>
          </a:xfrm>
        </p:spPr>
        <p:txBody>
          <a:bodyPr/>
          <a:lstStyle/>
          <a:p>
            <a:pPr marL="0" indent="0">
              <a:buNone/>
            </a:pPr>
            <a:r>
              <a:rPr lang="en-US" b="1" u="sng" dirty="0"/>
              <a:t>Things to keep in mind when entering historical grades:</a:t>
            </a:r>
          </a:p>
          <a:p>
            <a:r>
              <a:rPr lang="en-US" b="1" dirty="0"/>
              <a:t>Grade Point Average (GPA) </a:t>
            </a:r>
            <a:r>
              <a:rPr lang="en-US" dirty="0"/>
              <a:t>Values Based on Course Weighting &amp; Grade Earned</a:t>
            </a:r>
          </a:p>
          <a:p>
            <a:r>
              <a:rPr lang="en-US" dirty="0"/>
              <a:t>Store Code = F1 – must be F1 to print on transcripts</a:t>
            </a:r>
            <a:br>
              <a:rPr lang="en-US" dirty="0"/>
            </a:br>
            <a:endParaRPr lang="en-US" dirty="0"/>
          </a:p>
        </p:txBody>
      </p:sp>
      <p:pic>
        <p:nvPicPr>
          <p:cNvPr id="6" name="Picture 5">
            <a:extLst>
              <a:ext uri="{FF2B5EF4-FFF2-40B4-BE49-F238E27FC236}">
                <a16:creationId xmlns:a16="http://schemas.microsoft.com/office/drawing/2014/main" id="{6C46A815-64B3-4454-9ACC-C4ED78E11963}"/>
              </a:ext>
            </a:extLst>
          </p:cNvPr>
          <p:cNvPicPr>
            <a:picLocks noChangeAspect="1"/>
          </p:cNvPicPr>
          <p:nvPr/>
        </p:nvPicPr>
        <p:blipFill>
          <a:blip r:embed="rId2"/>
          <a:stretch>
            <a:fillRect/>
          </a:stretch>
        </p:blipFill>
        <p:spPr>
          <a:xfrm>
            <a:off x="222444" y="609601"/>
            <a:ext cx="3837444" cy="5876925"/>
          </a:xfrm>
          <a:prstGeom prst="rect">
            <a:avLst/>
          </a:prstGeom>
        </p:spPr>
      </p:pic>
    </p:spTree>
    <p:extLst>
      <p:ext uri="{BB962C8B-B14F-4D97-AF65-F5344CB8AC3E}">
        <p14:creationId xmlns:p14="http://schemas.microsoft.com/office/powerpoint/2010/main" val="42398629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E9FD-B125-1044-378A-3D3966486314}"/>
              </a:ext>
            </a:extLst>
          </p:cNvPr>
          <p:cNvSpPr>
            <a:spLocks noGrp="1"/>
          </p:cNvSpPr>
          <p:nvPr>
            <p:ph type="title"/>
          </p:nvPr>
        </p:nvSpPr>
        <p:spPr/>
        <p:txBody>
          <a:bodyPr/>
          <a:lstStyle/>
          <a:p>
            <a:r>
              <a:rPr lang="en-US" dirty="0"/>
              <a:t>Historical Grade Entry</a:t>
            </a:r>
          </a:p>
        </p:txBody>
      </p:sp>
      <p:sp>
        <p:nvSpPr>
          <p:cNvPr id="3" name="Content Placeholder 2">
            <a:extLst>
              <a:ext uri="{FF2B5EF4-FFF2-40B4-BE49-F238E27FC236}">
                <a16:creationId xmlns:a16="http://schemas.microsoft.com/office/drawing/2014/main" id="{BED19258-ABA2-0BF2-5F79-03634E741096}"/>
              </a:ext>
            </a:extLst>
          </p:cNvPr>
          <p:cNvSpPr>
            <a:spLocks noGrp="1"/>
          </p:cNvSpPr>
          <p:nvPr>
            <p:ph idx="1"/>
          </p:nvPr>
        </p:nvSpPr>
        <p:spPr/>
        <p:txBody>
          <a:bodyPr>
            <a:normAutofit/>
          </a:bodyPr>
          <a:lstStyle/>
          <a:p>
            <a:r>
              <a:rPr lang="en-US" sz="3200" dirty="0"/>
              <a:t>Live Demo: </a:t>
            </a:r>
            <a:r>
              <a:rPr lang="en-US" sz="3200" i="1" dirty="0"/>
              <a:t>Student, Test</a:t>
            </a:r>
          </a:p>
        </p:txBody>
      </p:sp>
    </p:spTree>
    <p:extLst>
      <p:ext uri="{BB962C8B-B14F-4D97-AF65-F5344CB8AC3E}">
        <p14:creationId xmlns:p14="http://schemas.microsoft.com/office/powerpoint/2010/main" val="37656140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 view of graduates in an outdoor graduation">
            <a:extLst>
              <a:ext uri="{FF2B5EF4-FFF2-40B4-BE49-F238E27FC236}">
                <a16:creationId xmlns:a16="http://schemas.microsoft.com/office/drawing/2014/main" id="{5B090413-F79E-9223-F43B-7C08D0224898}"/>
              </a:ext>
            </a:extLst>
          </p:cNvPr>
          <p:cNvPicPr>
            <a:picLocks noChangeAspect="1"/>
          </p:cNvPicPr>
          <p:nvPr/>
        </p:nvPicPr>
        <p:blipFill rotWithShape="1">
          <a:blip r:embed="rId2">
            <a:alphaModFix amt="40000"/>
          </a:blip>
          <a:srcRect t="21285" r="9091" b="2107"/>
          <a:stretch/>
        </p:blipFill>
        <p:spPr>
          <a:xfrm>
            <a:off x="20" y="10"/>
            <a:ext cx="12191980" cy="6857990"/>
          </a:xfrm>
          <a:prstGeom prst="rect">
            <a:avLst/>
          </a:prstGeom>
        </p:spPr>
      </p:pic>
      <p:sp>
        <p:nvSpPr>
          <p:cNvPr id="2" name="Title 1">
            <a:extLst>
              <a:ext uri="{FF2B5EF4-FFF2-40B4-BE49-F238E27FC236}">
                <a16:creationId xmlns:a16="http://schemas.microsoft.com/office/drawing/2014/main" id="{5CF7155A-194A-8098-3D4A-8E93C95ABBA8}"/>
              </a:ext>
            </a:extLst>
          </p:cNvPr>
          <p:cNvSpPr>
            <a:spLocks noGrp="1"/>
          </p:cNvSpPr>
          <p:nvPr>
            <p:ph type="title"/>
          </p:nvPr>
        </p:nvSpPr>
        <p:spPr>
          <a:xfrm>
            <a:off x="1154955" y="1447800"/>
            <a:ext cx="9892490" cy="3329581"/>
          </a:xfrm>
        </p:spPr>
        <p:txBody>
          <a:bodyPr vert="horz" lIns="91440" tIns="45720" rIns="91440" bIns="45720" rtlCol="0" anchor="b">
            <a:normAutofit/>
          </a:bodyPr>
          <a:lstStyle/>
          <a:p>
            <a:pPr algn="ctr"/>
            <a:r>
              <a:rPr lang="en-US" sz="5400" b="1" dirty="0">
                <a:solidFill>
                  <a:schemeClr val="tx1"/>
                </a:solidFill>
              </a:rPr>
              <a:t>Summer Graduate Process</a:t>
            </a:r>
          </a:p>
        </p:txBody>
      </p:sp>
    </p:spTree>
    <p:extLst>
      <p:ext uri="{BB962C8B-B14F-4D97-AF65-F5344CB8AC3E}">
        <p14:creationId xmlns:p14="http://schemas.microsoft.com/office/powerpoint/2010/main" val="29742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EA29-82A8-9885-D010-FD876934B58C}"/>
              </a:ext>
            </a:extLst>
          </p:cNvPr>
          <p:cNvSpPr>
            <a:spLocks noGrp="1"/>
          </p:cNvSpPr>
          <p:nvPr>
            <p:ph type="title"/>
          </p:nvPr>
        </p:nvSpPr>
        <p:spPr>
          <a:xfrm>
            <a:off x="530224" y="66323"/>
            <a:ext cx="10772775" cy="1658198"/>
          </a:xfrm>
        </p:spPr>
        <p:txBody>
          <a:bodyPr/>
          <a:lstStyle/>
          <a:p>
            <a:r>
              <a:rPr lang="en-US" dirty="0"/>
              <a:t>Summer Graduate Process</a:t>
            </a:r>
          </a:p>
        </p:txBody>
      </p:sp>
      <p:sp>
        <p:nvSpPr>
          <p:cNvPr id="3" name="Content Placeholder 2">
            <a:extLst>
              <a:ext uri="{FF2B5EF4-FFF2-40B4-BE49-F238E27FC236}">
                <a16:creationId xmlns:a16="http://schemas.microsoft.com/office/drawing/2014/main" id="{73718FED-E556-F805-5554-B1548D7EB6EE}"/>
              </a:ext>
            </a:extLst>
          </p:cNvPr>
          <p:cNvSpPr>
            <a:spLocks noGrp="1"/>
          </p:cNvSpPr>
          <p:nvPr>
            <p:ph idx="1"/>
          </p:nvPr>
        </p:nvSpPr>
        <p:spPr>
          <a:xfrm>
            <a:off x="1103312" y="1468074"/>
            <a:ext cx="8946541" cy="4780326"/>
          </a:xfrm>
        </p:spPr>
        <p:txBody>
          <a:bodyPr>
            <a:normAutofit/>
          </a:bodyPr>
          <a:lstStyle/>
          <a:p>
            <a:pPr marL="0" indent="0">
              <a:buNone/>
            </a:pPr>
            <a:r>
              <a:rPr lang="en-US" b="1" dirty="0"/>
              <a:t>Things to Remember:</a:t>
            </a:r>
          </a:p>
          <a:p>
            <a:pPr lvl="1"/>
            <a:r>
              <a:rPr lang="en-US" dirty="0"/>
              <a:t>1. Enter any summer school &amp; external grades in Historical Grades </a:t>
            </a:r>
          </a:p>
          <a:p>
            <a:pPr lvl="1"/>
            <a:r>
              <a:rPr lang="en-US" dirty="0"/>
              <a:t>2. Exclude student from Class Rank</a:t>
            </a:r>
          </a:p>
          <a:p>
            <a:pPr lvl="2"/>
            <a:r>
              <a:rPr lang="en-US" dirty="0"/>
              <a:t>Home &gt; Student Selection &gt; Student Profile &gt; Other Infor (under Student Details) &gt; Check the Exclude from Class Ranking Box</a:t>
            </a:r>
          </a:p>
          <a:p>
            <a:pPr lvl="2"/>
            <a:endParaRPr lang="en-US" dirty="0"/>
          </a:p>
          <a:p>
            <a:pPr lvl="1"/>
            <a:r>
              <a:rPr lang="en-US" dirty="0"/>
              <a:t>3. Run Class Rank (to update)</a:t>
            </a:r>
          </a:p>
          <a:p>
            <a:pPr lvl="2"/>
            <a:r>
              <a:rPr lang="en-US" dirty="0"/>
              <a:t>Home &gt; School Management &gt; Academics &gt; Under Class Rank: Recalculation Frequency &gt; Recalculate Now</a:t>
            </a:r>
          </a:p>
          <a:p>
            <a:pPr lvl="2"/>
            <a:r>
              <a:rPr lang="en-US" dirty="0"/>
              <a:t>Wait for this to complete before proceeding</a:t>
            </a:r>
          </a:p>
          <a:p>
            <a:pPr marL="914400" lvl="2" indent="0">
              <a:buNone/>
            </a:pPr>
            <a:endParaRPr lang="en-US" dirty="0"/>
          </a:p>
          <a:p>
            <a:pPr lvl="1"/>
            <a:r>
              <a:rPr lang="en-US" dirty="0"/>
              <a:t>4. Print Final Transcripts</a:t>
            </a:r>
            <a:br>
              <a:rPr lang="en-US" dirty="0"/>
            </a:br>
            <a:endParaRPr lang="en-US" dirty="0"/>
          </a:p>
        </p:txBody>
      </p:sp>
      <p:pic>
        <p:nvPicPr>
          <p:cNvPr id="5" name="Picture 4">
            <a:extLst>
              <a:ext uri="{FF2B5EF4-FFF2-40B4-BE49-F238E27FC236}">
                <a16:creationId xmlns:a16="http://schemas.microsoft.com/office/drawing/2014/main" id="{59B5AE1A-B009-4ED0-70F5-058D13800692}"/>
              </a:ext>
            </a:extLst>
          </p:cNvPr>
          <p:cNvPicPr>
            <a:picLocks noChangeAspect="1"/>
          </p:cNvPicPr>
          <p:nvPr/>
        </p:nvPicPr>
        <p:blipFill>
          <a:blip r:embed="rId2"/>
          <a:stretch>
            <a:fillRect/>
          </a:stretch>
        </p:blipFill>
        <p:spPr>
          <a:xfrm>
            <a:off x="4130424" y="3300394"/>
            <a:ext cx="3572374" cy="257211"/>
          </a:xfrm>
          <a:prstGeom prst="rect">
            <a:avLst/>
          </a:prstGeom>
        </p:spPr>
      </p:pic>
      <p:pic>
        <p:nvPicPr>
          <p:cNvPr id="7" name="Picture 6">
            <a:extLst>
              <a:ext uri="{FF2B5EF4-FFF2-40B4-BE49-F238E27FC236}">
                <a16:creationId xmlns:a16="http://schemas.microsoft.com/office/drawing/2014/main" id="{7436691B-2E2A-DB52-9796-9EEFCFD71C56}"/>
              </a:ext>
            </a:extLst>
          </p:cNvPr>
          <p:cNvPicPr>
            <a:picLocks noChangeAspect="1"/>
          </p:cNvPicPr>
          <p:nvPr/>
        </p:nvPicPr>
        <p:blipFill>
          <a:blip r:embed="rId3"/>
          <a:stretch>
            <a:fillRect/>
          </a:stretch>
        </p:blipFill>
        <p:spPr>
          <a:xfrm>
            <a:off x="4786129" y="4959356"/>
            <a:ext cx="2619741" cy="1209844"/>
          </a:xfrm>
          <a:prstGeom prst="rect">
            <a:avLst/>
          </a:prstGeom>
        </p:spPr>
      </p:pic>
    </p:spTree>
    <p:extLst>
      <p:ext uri="{BB962C8B-B14F-4D97-AF65-F5344CB8AC3E}">
        <p14:creationId xmlns:p14="http://schemas.microsoft.com/office/powerpoint/2010/main" val="625884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CD6D-EA4E-EEA8-4CC0-E2BD71071C58}"/>
              </a:ext>
            </a:extLst>
          </p:cNvPr>
          <p:cNvSpPr>
            <a:spLocks noGrp="1"/>
          </p:cNvSpPr>
          <p:nvPr>
            <p:ph type="title"/>
          </p:nvPr>
        </p:nvSpPr>
        <p:spPr>
          <a:xfrm>
            <a:off x="8173212" y="499533"/>
            <a:ext cx="3401568" cy="1920240"/>
          </a:xfrm>
        </p:spPr>
        <p:txBody>
          <a:bodyPr anchor="b">
            <a:normAutofit/>
          </a:bodyPr>
          <a:lstStyle/>
          <a:p>
            <a:r>
              <a:rPr lang="en-US" sz="3700">
                <a:solidFill>
                  <a:srgbClr val="FFFFFF"/>
                </a:solidFill>
              </a:rPr>
              <a:t>Upcoming School Data Collection Deadlines </a:t>
            </a:r>
          </a:p>
        </p:txBody>
      </p:sp>
      <p:sp>
        <p:nvSpPr>
          <p:cNvPr id="3" name="Content Placeholder 2">
            <a:extLst>
              <a:ext uri="{FF2B5EF4-FFF2-40B4-BE49-F238E27FC236}">
                <a16:creationId xmlns:a16="http://schemas.microsoft.com/office/drawing/2014/main" id="{AA6DDBE9-1543-A9E1-EDB0-B3C4D74D2F2C}"/>
              </a:ext>
            </a:extLst>
          </p:cNvPr>
          <p:cNvSpPr>
            <a:spLocks noGrp="1"/>
          </p:cNvSpPr>
          <p:nvPr>
            <p:ph idx="1"/>
          </p:nvPr>
        </p:nvSpPr>
        <p:spPr>
          <a:xfrm>
            <a:off x="8173212" y="2419773"/>
            <a:ext cx="3401568" cy="3358092"/>
          </a:xfrm>
        </p:spPr>
        <p:txBody>
          <a:bodyPr>
            <a:normAutofit/>
          </a:bodyPr>
          <a:lstStyle/>
          <a:p>
            <a:endParaRPr lang="en-US" sz="1800" dirty="0">
              <a:solidFill>
                <a:srgbClr val="2370CD"/>
              </a:solidFill>
            </a:endParaRPr>
          </a:p>
          <a:p>
            <a:endParaRPr lang="en-US" sz="1800" dirty="0">
              <a:solidFill>
                <a:srgbClr val="2370CD"/>
              </a:solidFill>
            </a:endParaRPr>
          </a:p>
          <a:p>
            <a:pPr marL="0" indent="0">
              <a:buNone/>
            </a:pPr>
            <a:r>
              <a:rPr lang="en-US" sz="2900" b="1" dirty="0">
                <a:solidFill>
                  <a:schemeClr val="accent4">
                    <a:lumMod val="20000"/>
                    <a:lumOff val="80000"/>
                  </a:schemeClr>
                </a:solidFill>
              </a:rPr>
              <a:t>Resources:</a:t>
            </a:r>
          </a:p>
          <a:p>
            <a:r>
              <a:rPr lang="en-US" sz="2000" dirty="0">
                <a:solidFill>
                  <a:schemeClr val="accent4">
                    <a:lumMod val="20000"/>
                    <a:lumOff val="80000"/>
                  </a:schemeClr>
                </a:solidFill>
                <a:hlinkClick r:id="rId2"/>
              </a:rPr>
              <a:t>Charter Institute PS Admin Handbook</a:t>
            </a:r>
            <a:endParaRPr lang="en-US" sz="2000" dirty="0">
              <a:solidFill>
                <a:schemeClr val="accent4">
                  <a:lumMod val="20000"/>
                  <a:lumOff val="80000"/>
                </a:schemeClr>
              </a:solidFill>
            </a:endParaRPr>
          </a:p>
          <a:p>
            <a:r>
              <a:rPr lang="en-US" sz="2000" dirty="0">
                <a:solidFill>
                  <a:schemeClr val="accent4">
                    <a:lumMod val="20000"/>
                    <a:lumOff val="80000"/>
                  </a:schemeClr>
                </a:solidFill>
                <a:hlinkClick r:id="rId3"/>
              </a:rPr>
              <a:t>SCDE Data Collection Schedule</a:t>
            </a:r>
            <a:endParaRPr lang="en-US" sz="2000" dirty="0">
              <a:solidFill>
                <a:schemeClr val="accent4">
                  <a:lumMod val="20000"/>
                  <a:lumOff val="80000"/>
                </a:schemeClr>
              </a:solidFill>
            </a:endParaRPr>
          </a:p>
          <a:p>
            <a:endParaRPr lang="en-US" sz="2900" dirty="0">
              <a:solidFill>
                <a:schemeClr val="accent4">
                  <a:lumMod val="20000"/>
                  <a:lumOff val="80000"/>
                </a:schemeClr>
              </a:solidFill>
            </a:endParaRPr>
          </a:p>
          <a:p>
            <a:endParaRPr lang="en-US" sz="2900" dirty="0">
              <a:solidFill>
                <a:schemeClr val="accent4">
                  <a:lumMod val="20000"/>
                  <a:lumOff val="80000"/>
                </a:schemeClr>
              </a:solidFill>
            </a:endParaRPr>
          </a:p>
          <a:p>
            <a:endParaRPr lang="en-US" sz="2000" dirty="0">
              <a:solidFill>
                <a:schemeClr val="accent4">
                  <a:lumMod val="20000"/>
                  <a:lumOff val="80000"/>
                </a:schemeClr>
              </a:solidFill>
            </a:endParaRPr>
          </a:p>
        </p:txBody>
      </p:sp>
      <p:sp>
        <p:nvSpPr>
          <p:cNvPr id="7" name="Rectangle 2">
            <a:extLst>
              <a:ext uri="{FF2B5EF4-FFF2-40B4-BE49-F238E27FC236}">
                <a16:creationId xmlns:a16="http://schemas.microsoft.com/office/drawing/2014/main" id="{891B77FA-D66B-0DDB-5847-9E70B6700422}"/>
              </a:ext>
            </a:extLst>
          </p:cNvPr>
          <p:cNvSpPr>
            <a:spLocks noChangeArrowheads="1"/>
          </p:cNvSpPr>
          <p:nvPr/>
        </p:nvSpPr>
        <p:spPr bwMode="auto">
          <a:xfrm>
            <a:off x="2624138" y="25431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7132" tIns="0" rIns="-19044" bIns="0" numCol="1" anchor="ctr" anchorCtr="0" compatLnSpc="1">
            <a:prstTxWarp prst="textNoShape">
              <a:avLst/>
            </a:prstTxWarp>
            <a:spAutoFit/>
          </a:bodyPr>
          <a:lstStyle/>
          <a:p>
            <a:endParaRPr lang="en-US"/>
          </a:p>
        </p:txBody>
      </p:sp>
      <p:graphicFrame>
        <p:nvGraphicFramePr>
          <p:cNvPr id="11" name="Table 10">
            <a:extLst>
              <a:ext uri="{FF2B5EF4-FFF2-40B4-BE49-F238E27FC236}">
                <a16:creationId xmlns:a16="http://schemas.microsoft.com/office/drawing/2014/main" id="{7179B35B-D19B-D0D9-0173-D1E7FD1F95BB}"/>
              </a:ext>
            </a:extLst>
          </p:cNvPr>
          <p:cNvGraphicFramePr>
            <a:graphicFrameLocks noGrp="1"/>
          </p:cNvGraphicFramePr>
          <p:nvPr>
            <p:extLst>
              <p:ext uri="{D42A27DB-BD31-4B8C-83A1-F6EECF244321}">
                <p14:modId xmlns:p14="http://schemas.microsoft.com/office/powerpoint/2010/main" val="1207734327"/>
              </p:ext>
            </p:extLst>
          </p:nvPr>
        </p:nvGraphicFramePr>
        <p:xfrm>
          <a:off x="617220" y="499534"/>
          <a:ext cx="6539991" cy="5692112"/>
        </p:xfrm>
        <a:graphic>
          <a:graphicData uri="http://schemas.openxmlformats.org/drawingml/2006/table">
            <a:tbl>
              <a:tblPr firstRow="1" bandRow="1">
                <a:tableStyleId>{5C22544A-7EE6-4342-B048-85BDC9FD1C3A}</a:tableStyleId>
              </a:tblPr>
              <a:tblGrid>
                <a:gridCol w="2179997">
                  <a:extLst>
                    <a:ext uri="{9D8B030D-6E8A-4147-A177-3AD203B41FA5}">
                      <a16:colId xmlns:a16="http://schemas.microsoft.com/office/drawing/2014/main" val="516299430"/>
                    </a:ext>
                  </a:extLst>
                </a:gridCol>
                <a:gridCol w="2179997">
                  <a:extLst>
                    <a:ext uri="{9D8B030D-6E8A-4147-A177-3AD203B41FA5}">
                      <a16:colId xmlns:a16="http://schemas.microsoft.com/office/drawing/2014/main" val="2242497873"/>
                    </a:ext>
                  </a:extLst>
                </a:gridCol>
                <a:gridCol w="2179997">
                  <a:extLst>
                    <a:ext uri="{9D8B030D-6E8A-4147-A177-3AD203B41FA5}">
                      <a16:colId xmlns:a16="http://schemas.microsoft.com/office/drawing/2014/main" val="1986023556"/>
                    </a:ext>
                  </a:extLst>
                </a:gridCol>
              </a:tblGrid>
              <a:tr h="609869">
                <a:tc>
                  <a:txBody>
                    <a:bodyPr/>
                    <a:lstStyle/>
                    <a:p>
                      <a:pPr algn="ctr" rtl="0" fontAlgn="t"/>
                      <a:r>
                        <a:rPr lang="en-US" sz="1600" b="1" u="none" strike="noStrike">
                          <a:effectLst/>
                        </a:rPr>
                        <a:t>Data Being Collected</a:t>
                      </a:r>
                      <a:endParaRPr lang="en-US" sz="1600" b="1" i="0" u="none" strike="noStrike">
                        <a:solidFill>
                          <a:srgbClr val="31849B"/>
                        </a:solidFill>
                        <a:effectLst/>
                        <a:latin typeface="Cambria" panose="02040503050406030204" pitchFamily="18" charset="0"/>
                      </a:endParaRPr>
                    </a:p>
                  </a:txBody>
                  <a:tcPr marL="8409" marR="8409" marT="8409" marB="0"/>
                </a:tc>
                <a:tc>
                  <a:txBody>
                    <a:bodyPr/>
                    <a:lstStyle/>
                    <a:p>
                      <a:pPr algn="ctr" rtl="0" fontAlgn="t"/>
                      <a:r>
                        <a:rPr lang="en-US" sz="1600" b="1" u="none" strike="noStrike">
                          <a:effectLst/>
                        </a:rPr>
                        <a:t>Charter Institute at Erskine Deadline</a:t>
                      </a:r>
                      <a:endParaRPr lang="en-US" sz="1600" b="1" i="0" u="none" strike="noStrike">
                        <a:solidFill>
                          <a:srgbClr val="31849B"/>
                        </a:solidFill>
                        <a:effectLst/>
                        <a:latin typeface="Cambria" panose="02040503050406030204" pitchFamily="18" charset="0"/>
                      </a:endParaRPr>
                    </a:p>
                  </a:txBody>
                  <a:tcPr marL="8409" marR="8409" marT="8409" marB="0"/>
                </a:tc>
                <a:tc>
                  <a:txBody>
                    <a:bodyPr/>
                    <a:lstStyle/>
                    <a:p>
                      <a:pPr algn="ctr" rtl="0" fontAlgn="t"/>
                      <a:r>
                        <a:rPr lang="en-US" sz="1600" b="1" u="none" strike="noStrike" dirty="0">
                          <a:effectLst/>
                        </a:rPr>
                        <a:t>SCDE Deadline</a:t>
                      </a:r>
                      <a:endParaRPr lang="en-US" sz="1600" b="1" i="0" u="none" strike="noStrike" dirty="0">
                        <a:solidFill>
                          <a:srgbClr val="31849B"/>
                        </a:solidFill>
                        <a:effectLst/>
                        <a:latin typeface="Cambria" panose="02040503050406030204" pitchFamily="18" charset="0"/>
                      </a:endParaRPr>
                    </a:p>
                  </a:txBody>
                  <a:tcPr marL="8409" marR="8409" marT="8409" marB="0"/>
                </a:tc>
                <a:extLst>
                  <a:ext uri="{0D108BD9-81ED-4DB2-BD59-A6C34878D82A}">
                    <a16:rowId xmlns:a16="http://schemas.microsoft.com/office/drawing/2014/main" val="2754861003"/>
                  </a:ext>
                </a:extLst>
              </a:tr>
              <a:tr h="914804">
                <a:tc>
                  <a:txBody>
                    <a:bodyPr/>
                    <a:lstStyle/>
                    <a:p>
                      <a:pPr algn="l" rtl="0" fontAlgn="t"/>
                      <a:r>
                        <a:rPr lang="en-US" sz="1600" u="none" strike="noStrike">
                          <a:effectLst/>
                        </a:rPr>
                        <a:t>Summer Graduates/Transcripts in LWS</a:t>
                      </a:r>
                      <a:endParaRPr lang="en-US" sz="1600" b="1" i="0" u="none" strike="noStrike">
                        <a:solidFill>
                          <a:srgbClr val="FF0000"/>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August 12, 2023</a:t>
                      </a:r>
                      <a:endParaRPr lang="en-US" sz="1600" b="0" i="0" u="none" strike="noStrike">
                        <a:solidFill>
                          <a:srgbClr val="FF0000"/>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N/A</a:t>
                      </a:r>
                      <a:endParaRPr lang="en-US" sz="1600" b="0" i="0" u="none" strike="noStrike">
                        <a:solidFill>
                          <a:srgbClr val="FF0000"/>
                        </a:solidFill>
                        <a:effectLst/>
                        <a:latin typeface="Cambria" panose="02040503050406030204" pitchFamily="18" charset="0"/>
                      </a:endParaRPr>
                    </a:p>
                  </a:txBody>
                  <a:tcPr marL="8409" marR="8409" marT="8409" marB="0"/>
                </a:tc>
                <a:extLst>
                  <a:ext uri="{0D108BD9-81ED-4DB2-BD59-A6C34878D82A}">
                    <a16:rowId xmlns:a16="http://schemas.microsoft.com/office/drawing/2014/main" val="1907641714"/>
                  </a:ext>
                </a:extLst>
              </a:tr>
              <a:tr h="914804">
                <a:tc>
                  <a:txBody>
                    <a:bodyPr/>
                    <a:lstStyle/>
                    <a:p>
                      <a:pPr algn="l" rtl="0" fontAlgn="t"/>
                      <a:r>
                        <a:rPr lang="en-US" sz="1600" u="none" strike="noStrike">
                          <a:effectLst/>
                        </a:rPr>
                        <a:t>Summer School Data: CERDEP and Read to Succeed</a:t>
                      </a:r>
                      <a:endParaRPr lang="en-US" sz="1600" b="1"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August 12, 2023</a:t>
                      </a:r>
                      <a:endParaRPr lang="en-US" sz="1600" b="0"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September 1, 2023</a:t>
                      </a:r>
                      <a:endParaRPr lang="en-US" sz="1600" b="0" i="0" u="none" strike="noStrike">
                        <a:solidFill>
                          <a:srgbClr val="31849B"/>
                        </a:solidFill>
                        <a:effectLst/>
                        <a:latin typeface="Cambria" panose="02040503050406030204" pitchFamily="18" charset="0"/>
                      </a:endParaRPr>
                    </a:p>
                  </a:txBody>
                  <a:tcPr marL="8409" marR="8409" marT="8409" marB="0"/>
                </a:tc>
                <a:extLst>
                  <a:ext uri="{0D108BD9-81ED-4DB2-BD59-A6C34878D82A}">
                    <a16:rowId xmlns:a16="http://schemas.microsoft.com/office/drawing/2014/main" val="731779970"/>
                  </a:ext>
                </a:extLst>
              </a:tr>
              <a:tr h="1219739">
                <a:tc>
                  <a:txBody>
                    <a:bodyPr/>
                    <a:lstStyle/>
                    <a:p>
                      <a:pPr algn="l" rtl="0" fontAlgn="t"/>
                      <a:r>
                        <a:rPr lang="en-US" sz="1600" u="none" strike="noStrike" dirty="0">
                          <a:effectLst/>
                        </a:rPr>
                        <a:t>Precode: 4K and 5K Second File                                                                                                                                                                                                                                                                                                                                                                                                                                                                                                                                            Precode: SC Career Readiness (WIN)</a:t>
                      </a:r>
                      <a:endParaRPr lang="en-US" sz="1600" b="1" i="0" u="none" strike="noStrike" dirty="0">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August 12, 2023</a:t>
                      </a:r>
                      <a:endParaRPr lang="en-US" sz="1600" b="0"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August 18, 2023</a:t>
                      </a:r>
                      <a:endParaRPr lang="en-US" sz="1600" b="0" i="0" u="none" strike="noStrike">
                        <a:solidFill>
                          <a:srgbClr val="31849B"/>
                        </a:solidFill>
                        <a:effectLst/>
                        <a:latin typeface="Cambria" panose="02040503050406030204" pitchFamily="18" charset="0"/>
                      </a:endParaRPr>
                    </a:p>
                  </a:txBody>
                  <a:tcPr marL="8409" marR="8409" marT="8409" marB="0"/>
                </a:tc>
                <a:extLst>
                  <a:ext uri="{0D108BD9-81ED-4DB2-BD59-A6C34878D82A}">
                    <a16:rowId xmlns:a16="http://schemas.microsoft.com/office/drawing/2014/main" val="3676628357"/>
                  </a:ext>
                </a:extLst>
              </a:tr>
              <a:tr h="609869">
                <a:tc>
                  <a:txBody>
                    <a:bodyPr/>
                    <a:lstStyle/>
                    <a:p>
                      <a:pPr algn="l" rtl="0" fontAlgn="t"/>
                      <a:r>
                        <a:rPr lang="en-US" sz="1600" u="none" strike="noStrike">
                          <a:effectLst/>
                        </a:rPr>
                        <a:t>5th Day Enrollment Count Submission in LWS</a:t>
                      </a:r>
                      <a:endParaRPr lang="en-US" sz="1600" b="1" i="0" u="none" strike="noStrike">
                        <a:solidFill>
                          <a:srgbClr val="FF0000"/>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August 29, 2023</a:t>
                      </a:r>
                      <a:endParaRPr lang="en-US" sz="1600" b="0" i="0" u="none" strike="noStrike">
                        <a:solidFill>
                          <a:srgbClr val="FF0000"/>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N/A</a:t>
                      </a:r>
                      <a:endParaRPr lang="en-US" sz="1600" b="0" i="0" u="none" strike="noStrike">
                        <a:solidFill>
                          <a:srgbClr val="FF0000"/>
                        </a:solidFill>
                        <a:effectLst/>
                        <a:latin typeface="Cambria" panose="02040503050406030204" pitchFamily="18" charset="0"/>
                      </a:endParaRPr>
                    </a:p>
                  </a:txBody>
                  <a:tcPr marL="8409" marR="8409" marT="8409" marB="0"/>
                </a:tc>
                <a:extLst>
                  <a:ext uri="{0D108BD9-81ED-4DB2-BD59-A6C34878D82A}">
                    <a16:rowId xmlns:a16="http://schemas.microsoft.com/office/drawing/2014/main" val="3313765981"/>
                  </a:ext>
                </a:extLst>
              </a:tr>
              <a:tr h="609869">
                <a:tc>
                  <a:txBody>
                    <a:bodyPr/>
                    <a:lstStyle/>
                    <a:p>
                      <a:pPr algn="l" rtl="0" fontAlgn="t"/>
                      <a:r>
                        <a:rPr lang="en-US" sz="1600" u="none" strike="noStrike">
                          <a:effectLst/>
                        </a:rPr>
                        <a:t>Current Year Dropout Data</a:t>
                      </a:r>
                      <a:endParaRPr lang="en-US" sz="1600" b="1"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September 8, 2023</a:t>
                      </a:r>
                      <a:endParaRPr lang="en-US" sz="1600" b="0"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September 5-22, 2023</a:t>
                      </a:r>
                      <a:endParaRPr lang="en-US" sz="1600" b="0" i="0" u="none" strike="noStrike">
                        <a:solidFill>
                          <a:srgbClr val="31849B"/>
                        </a:solidFill>
                        <a:effectLst/>
                        <a:latin typeface="Cambria" panose="02040503050406030204" pitchFamily="18" charset="0"/>
                      </a:endParaRPr>
                    </a:p>
                  </a:txBody>
                  <a:tcPr marL="8409" marR="8409" marT="8409" marB="0"/>
                </a:tc>
                <a:extLst>
                  <a:ext uri="{0D108BD9-81ED-4DB2-BD59-A6C34878D82A}">
                    <a16:rowId xmlns:a16="http://schemas.microsoft.com/office/drawing/2014/main" val="2154143220"/>
                  </a:ext>
                </a:extLst>
              </a:tr>
              <a:tr h="813158">
                <a:tc>
                  <a:txBody>
                    <a:bodyPr/>
                    <a:lstStyle/>
                    <a:p>
                      <a:pPr algn="l" rtl="0" fontAlgn="t"/>
                      <a:r>
                        <a:rPr lang="pt-BR" sz="1600" u="none" strike="noStrike">
                          <a:effectLst/>
                        </a:rPr>
                        <a:t>Grade 2 Testing Precode Data (CogAT/IA)</a:t>
                      </a:r>
                      <a:endParaRPr lang="pt-BR" sz="1600" b="1"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a:effectLst/>
                        </a:rPr>
                        <a:t>August 26, 2023</a:t>
                      </a:r>
                      <a:endParaRPr lang="en-US" sz="1600" b="0" i="0" u="none" strike="noStrike">
                        <a:solidFill>
                          <a:srgbClr val="31849B"/>
                        </a:solidFill>
                        <a:effectLst/>
                        <a:latin typeface="Cambria" panose="02040503050406030204" pitchFamily="18" charset="0"/>
                      </a:endParaRPr>
                    </a:p>
                  </a:txBody>
                  <a:tcPr marL="8409" marR="8409" marT="8409" marB="0"/>
                </a:tc>
                <a:tc>
                  <a:txBody>
                    <a:bodyPr/>
                    <a:lstStyle/>
                    <a:p>
                      <a:pPr algn="l" rtl="0" fontAlgn="t"/>
                      <a:r>
                        <a:rPr lang="en-US" sz="1600" u="none" strike="noStrike" dirty="0">
                          <a:effectLst/>
                        </a:rPr>
                        <a:t>August 17 &amp; September 8, 2023</a:t>
                      </a:r>
                      <a:endParaRPr lang="en-US" sz="1600" b="0" i="0" u="none" strike="noStrike" dirty="0">
                        <a:solidFill>
                          <a:srgbClr val="31849B"/>
                        </a:solidFill>
                        <a:effectLst/>
                        <a:latin typeface="Cambria" panose="02040503050406030204" pitchFamily="18" charset="0"/>
                      </a:endParaRPr>
                    </a:p>
                  </a:txBody>
                  <a:tcPr marL="8409" marR="8409" marT="8409" marB="0"/>
                </a:tc>
                <a:extLst>
                  <a:ext uri="{0D108BD9-81ED-4DB2-BD59-A6C34878D82A}">
                    <a16:rowId xmlns:a16="http://schemas.microsoft.com/office/drawing/2014/main" val="3829328848"/>
                  </a:ext>
                </a:extLst>
              </a:tr>
            </a:tbl>
          </a:graphicData>
        </a:graphic>
      </p:graphicFrame>
    </p:spTree>
    <p:extLst>
      <p:ext uri="{BB962C8B-B14F-4D97-AF65-F5344CB8AC3E}">
        <p14:creationId xmlns:p14="http://schemas.microsoft.com/office/powerpoint/2010/main" val="21947060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33B9-BDE8-201D-1A0B-9D149FFC9E76}"/>
              </a:ext>
            </a:extLst>
          </p:cNvPr>
          <p:cNvSpPr>
            <a:spLocks noGrp="1"/>
          </p:cNvSpPr>
          <p:nvPr>
            <p:ph type="title"/>
          </p:nvPr>
        </p:nvSpPr>
        <p:spPr>
          <a:xfrm>
            <a:off x="4683125" y="499533"/>
            <a:ext cx="6562726" cy="1658198"/>
          </a:xfrm>
        </p:spPr>
        <p:txBody>
          <a:bodyPr>
            <a:normAutofit/>
          </a:bodyPr>
          <a:lstStyle/>
          <a:p>
            <a:r>
              <a:rPr lang="en-US">
                <a:solidFill>
                  <a:srgbClr val="4A5C61"/>
                </a:solidFill>
              </a:rPr>
              <a:t>Summer Graduate Process</a:t>
            </a:r>
          </a:p>
        </p:txBody>
      </p:sp>
      <p:pic>
        <p:nvPicPr>
          <p:cNvPr id="5" name="Picture 4" descr="A screenshot of a computer&#10;&#10;Description automatically generated">
            <a:extLst>
              <a:ext uri="{FF2B5EF4-FFF2-40B4-BE49-F238E27FC236}">
                <a16:creationId xmlns:a16="http://schemas.microsoft.com/office/drawing/2014/main" id="{AF6652E5-D72C-D2F6-D0FD-CFA073CE6ACF}"/>
              </a:ext>
            </a:extLst>
          </p:cNvPr>
          <p:cNvPicPr>
            <a:picLocks noChangeAspect="1"/>
          </p:cNvPicPr>
          <p:nvPr/>
        </p:nvPicPr>
        <p:blipFill rotWithShape="1">
          <a:blip r:embed="rId2"/>
          <a:srcRect l="3024" r="754" b="1"/>
          <a:stretch/>
        </p:blipFill>
        <p:spPr>
          <a:xfrm>
            <a:off x="20" y="-6418"/>
            <a:ext cx="4077443" cy="6864418"/>
          </a:xfrm>
          <a:prstGeom prst="rect">
            <a:avLst/>
          </a:prstGeom>
        </p:spPr>
      </p:pic>
      <p:sp>
        <p:nvSpPr>
          <p:cNvPr id="3" name="Content Placeholder 2">
            <a:extLst>
              <a:ext uri="{FF2B5EF4-FFF2-40B4-BE49-F238E27FC236}">
                <a16:creationId xmlns:a16="http://schemas.microsoft.com/office/drawing/2014/main" id="{D238E4C2-A003-FA76-EAFE-7BFCF9557B6C}"/>
              </a:ext>
            </a:extLst>
          </p:cNvPr>
          <p:cNvSpPr>
            <a:spLocks noGrp="1"/>
          </p:cNvSpPr>
          <p:nvPr>
            <p:ph idx="1"/>
          </p:nvPr>
        </p:nvSpPr>
        <p:spPr>
          <a:xfrm>
            <a:off x="4702557" y="2011680"/>
            <a:ext cx="6428994" cy="3766185"/>
          </a:xfrm>
        </p:spPr>
        <p:txBody>
          <a:bodyPr>
            <a:normAutofit/>
          </a:bodyPr>
          <a:lstStyle/>
          <a:p>
            <a:r>
              <a:rPr lang="en-US" dirty="0"/>
              <a:t>Select students or choose your graduate</a:t>
            </a:r>
          </a:p>
          <a:p>
            <a:r>
              <a:rPr lang="en-US" dirty="0"/>
              <a:t>Click School Enrollment &gt; Summer Graduate Process</a:t>
            </a:r>
          </a:p>
          <a:p>
            <a:endParaRPr lang="en-US" dirty="0"/>
          </a:p>
        </p:txBody>
      </p:sp>
      <p:sp>
        <p:nvSpPr>
          <p:cNvPr id="6" name="Rectangle 5">
            <a:extLst>
              <a:ext uri="{FF2B5EF4-FFF2-40B4-BE49-F238E27FC236}">
                <a16:creationId xmlns:a16="http://schemas.microsoft.com/office/drawing/2014/main" id="{DB72DA62-4D5A-AC32-3DE2-BAE3D456DD9A}"/>
              </a:ext>
            </a:extLst>
          </p:cNvPr>
          <p:cNvSpPr/>
          <p:nvPr/>
        </p:nvSpPr>
        <p:spPr>
          <a:xfrm>
            <a:off x="0" y="2705100"/>
            <a:ext cx="1181100" cy="1104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B0AC28-573B-B9C9-3882-10B36D1AE4AC}"/>
              </a:ext>
            </a:extLst>
          </p:cNvPr>
          <p:cNvSpPr/>
          <p:nvPr/>
        </p:nvSpPr>
        <p:spPr>
          <a:xfrm>
            <a:off x="1384300" y="6273800"/>
            <a:ext cx="2247900" cy="393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6655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33B9-BDE8-201D-1A0B-9D149FFC9E76}"/>
              </a:ext>
            </a:extLst>
          </p:cNvPr>
          <p:cNvSpPr>
            <a:spLocks noGrp="1"/>
          </p:cNvSpPr>
          <p:nvPr>
            <p:ph type="title"/>
          </p:nvPr>
        </p:nvSpPr>
        <p:spPr>
          <a:xfrm>
            <a:off x="456894" y="74120"/>
            <a:ext cx="10772775" cy="1658198"/>
          </a:xfrm>
        </p:spPr>
        <p:txBody>
          <a:bodyPr/>
          <a:lstStyle/>
          <a:p>
            <a:r>
              <a:rPr lang="en-US" dirty="0"/>
              <a:t>Summer Graduate Process</a:t>
            </a:r>
          </a:p>
        </p:txBody>
      </p:sp>
      <p:sp>
        <p:nvSpPr>
          <p:cNvPr id="3" name="Content Placeholder 2">
            <a:extLst>
              <a:ext uri="{FF2B5EF4-FFF2-40B4-BE49-F238E27FC236}">
                <a16:creationId xmlns:a16="http://schemas.microsoft.com/office/drawing/2014/main" id="{D238E4C2-A003-FA76-EAFE-7BFCF9557B6C}"/>
              </a:ext>
            </a:extLst>
          </p:cNvPr>
          <p:cNvSpPr>
            <a:spLocks noGrp="1"/>
          </p:cNvSpPr>
          <p:nvPr>
            <p:ph idx="1"/>
          </p:nvPr>
        </p:nvSpPr>
        <p:spPr>
          <a:xfrm>
            <a:off x="1103312" y="1468074"/>
            <a:ext cx="8946541" cy="4780326"/>
          </a:xfrm>
        </p:spPr>
        <p:txBody>
          <a:bodyPr/>
          <a:lstStyle/>
          <a:p>
            <a:r>
              <a:rPr lang="en-US" dirty="0"/>
              <a:t>Enter the Graduation Date in the Exit Date Box &amp; Hit Submit</a:t>
            </a:r>
            <a:br>
              <a:rPr lang="en-US" dirty="0"/>
            </a:br>
            <a:endParaRPr lang="en-US" dirty="0"/>
          </a:p>
          <a:p>
            <a:endParaRPr lang="en-US" dirty="0"/>
          </a:p>
        </p:txBody>
      </p:sp>
      <p:pic>
        <p:nvPicPr>
          <p:cNvPr id="5" name="Picture 4">
            <a:extLst>
              <a:ext uri="{FF2B5EF4-FFF2-40B4-BE49-F238E27FC236}">
                <a16:creationId xmlns:a16="http://schemas.microsoft.com/office/drawing/2014/main" id="{2B6B92E1-98BE-4D73-7E92-2519EEEF8520}"/>
              </a:ext>
            </a:extLst>
          </p:cNvPr>
          <p:cNvPicPr>
            <a:picLocks noChangeAspect="1"/>
          </p:cNvPicPr>
          <p:nvPr/>
        </p:nvPicPr>
        <p:blipFill>
          <a:blip r:embed="rId2"/>
          <a:stretch>
            <a:fillRect/>
          </a:stretch>
        </p:blipFill>
        <p:spPr>
          <a:xfrm>
            <a:off x="858416" y="1996562"/>
            <a:ext cx="10475167" cy="4108523"/>
          </a:xfrm>
          <a:prstGeom prst="rect">
            <a:avLst/>
          </a:prstGeom>
        </p:spPr>
      </p:pic>
    </p:spTree>
    <p:extLst>
      <p:ext uri="{BB962C8B-B14F-4D97-AF65-F5344CB8AC3E}">
        <p14:creationId xmlns:p14="http://schemas.microsoft.com/office/powerpoint/2010/main" val="785834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33B9-BDE8-201D-1A0B-9D149FFC9E76}"/>
              </a:ext>
            </a:extLst>
          </p:cNvPr>
          <p:cNvSpPr>
            <a:spLocks noGrp="1"/>
          </p:cNvSpPr>
          <p:nvPr>
            <p:ph type="title"/>
          </p:nvPr>
        </p:nvSpPr>
        <p:spPr>
          <a:xfrm>
            <a:off x="315913" y="0"/>
            <a:ext cx="10772775" cy="1658198"/>
          </a:xfrm>
        </p:spPr>
        <p:txBody>
          <a:bodyPr/>
          <a:lstStyle/>
          <a:p>
            <a:r>
              <a:rPr lang="en-US" dirty="0"/>
              <a:t>Summer Graduate Process</a:t>
            </a:r>
          </a:p>
        </p:txBody>
      </p:sp>
      <p:sp>
        <p:nvSpPr>
          <p:cNvPr id="3" name="Content Placeholder 2">
            <a:extLst>
              <a:ext uri="{FF2B5EF4-FFF2-40B4-BE49-F238E27FC236}">
                <a16:creationId xmlns:a16="http://schemas.microsoft.com/office/drawing/2014/main" id="{D238E4C2-A003-FA76-EAFE-7BFCF9557B6C}"/>
              </a:ext>
            </a:extLst>
          </p:cNvPr>
          <p:cNvSpPr>
            <a:spLocks noGrp="1"/>
          </p:cNvSpPr>
          <p:nvPr>
            <p:ph idx="1"/>
          </p:nvPr>
        </p:nvSpPr>
        <p:spPr>
          <a:xfrm>
            <a:off x="1103312" y="1548882"/>
            <a:ext cx="8946541" cy="4699518"/>
          </a:xfrm>
        </p:spPr>
        <p:txBody>
          <a:bodyPr/>
          <a:lstStyle/>
          <a:p>
            <a:r>
              <a:rPr lang="en-US" dirty="0"/>
              <a:t>This will populate a list at the bottom of your graduates and their info</a:t>
            </a:r>
          </a:p>
          <a:p>
            <a:r>
              <a:rPr lang="en-US" dirty="0"/>
              <a:t>Click “Perform Summer Graduate Process”</a:t>
            </a:r>
            <a:br>
              <a:rPr lang="en-US" dirty="0"/>
            </a:br>
            <a:endParaRPr lang="en-US" dirty="0"/>
          </a:p>
          <a:p>
            <a:endParaRPr lang="en-US" dirty="0"/>
          </a:p>
        </p:txBody>
      </p:sp>
      <p:pic>
        <p:nvPicPr>
          <p:cNvPr id="8" name="Picture 7">
            <a:extLst>
              <a:ext uri="{FF2B5EF4-FFF2-40B4-BE49-F238E27FC236}">
                <a16:creationId xmlns:a16="http://schemas.microsoft.com/office/drawing/2014/main" id="{C9E70CEB-A7B1-A722-AED8-96A611368EE0}"/>
              </a:ext>
            </a:extLst>
          </p:cNvPr>
          <p:cNvPicPr>
            <a:picLocks noChangeAspect="1"/>
          </p:cNvPicPr>
          <p:nvPr/>
        </p:nvPicPr>
        <p:blipFill>
          <a:blip r:embed="rId2"/>
          <a:stretch>
            <a:fillRect/>
          </a:stretch>
        </p:blipFill>
        <p:spPr>
          <a:xfrm>
            <a:off x="1581539" y="2481881"/>
            <a:ext cx="9028921" cy="4064640"/>
          </a:xfrm>
          <a:prstGeom prst="rect">
            <a:avLst/>
          </a:prstGeom>
        </p:spPr>
      </p:pic>
    </p:spTree>
    <p:extLst>
      <p:ext uri="{BB962C8B-B14F-4D97-AF65-F5344CB8AC3E}">
        <p14:creationId xmlns:p14="http://schemas.microsoft.com/office/powerpoint/2010/main" val="2427319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33B9-BDE8-201D-1A0B-9D149FFC9E76}"/>
              </a:ext>
            </a:extLst>
          </p:cNvPr>
          <p:cNvSpPr>
            <a:spLocks noGrp="1"/>
          </p:cNvSpPr>
          <p:nvPr>
            <p:ph type="title"/>
          </p:nvPr>
        </p:nvSpPr>
        <p:spPr>
          <a:xfrm>
            <a:off x="517524" y="158616"/>
            <a:ext cx="10772775" cy="1390266"/>
          </a:xfrm>
        </p:spPr>
        <p:txBody>
          <a:bodyPr/>
          <a:lstStyle/>
          <a:p>
            <a:r>
              <a:rPr lang="en-US" dirty="0"/>
              <a:t>Summer Graduate Process</a:t>
            </a:r>
          </a:p>
        </p:txBody>
      </p:sp>
      <p:sp>
        <p:nvSpPr>
          <p:cNvPr id="3" name="Content Placeholder 2">
            <a:extLst>
              <a:ext uri="{FF2B5EF4-FFF2-40B4-BE49-F238E27FC236}">
                <a16:creationId xmlns:a16="http://schemas.microsoft.com/office/drawing/2014/main" id="{D238E4C2-A003-FA76-EAFE-7BFCF9557B6C}"/>
              </a:ext>
            </a:extLst>
          </p:cNvPr>
          <p:cNvSpPr>
            <a:spLocks noGrp="1"/>
          </p:cNvSpPr>
          <p:nvPr>
            <p:ph idx="1"/>
          </p:nvPr>
        </p:nvSpPr>
        <p:spPr>
          <a:xfrm>
            <a:off x="1103312" y="1548882"/>
            <a:ext cx="8946541" cy="4699518"/>
          </a:xfrm>
        </p:spPr>
        <p:txBody>
          <a:bodyPr/>
          <a:lstStyle/>
          <a:p>
            <a:r>
              <a:rPr lang="en-US" dirty="0"/>
              <a:t>This will populate another button, “Begin Graduate Process.” Click this button.</a:t>
            </a:r>
          </a:p>
          <a:p>
            <a:r>
              <a:rPr lang="en-US" dirty="0"/>
              <a:t>Once you click that, it will run the process and give you a confirmation box that looks like this:</a:t>
            </a:r>
          </a:p>
          <a:p>
            <a:r>
              <a:rPr lang="en-US" dirty="0"/>
              <a:t>Press Ok.</a:t>
            </a:r>
          </a:p>
          <a:p>
            <a:endParaRPr lang="en-US" dirty="0"/>
          </a:p>
          <a:p>
            <a:endParaRPr lang="en-US" dirty="0"/>
          </a:p>
          <a:p>
            <a:endParaRPr lang="en-US" dirty="0"/>
          </a:p>
          <a:p>
            <a:r>
              <a:rPr lang="en-US" dirty="0"/>
              <a:t>At the bottom, it will show you what student was processed, their grade level and school (Graduated Students)</a:t>
            </a:r>
            <a:br>
              <a:rPr lang="en-US" dirty="0"/>
            </a:br>
            <a:endParaRPr lang="en-US" dirty="0"/>
          </a:p>
        </p:txBody>
      </p:sp>
      <p:pic>
        <p:nvPicPr>
          <p:cNvPr id="5" name="Picture 4">
            <a:extLst>
              <a:ext uri="{FF2B5EF4-FFF2-40B4-BE49-F238E27FC236}">
                <a16:creationId xmlns:a16="http://schemas.microsoft.com/office/drawing/2014/main" id="{CDFEC337-03D8-DF34-C8E0-10D78B8DED5C}"/>
              </a:ext>
            </a:extLst>
          </p:cNvPr>
          <p:cNvPicPr>
            <a:picLocks noChangeAspect="1"/>
          </p:cNvPicPr>
          <p:nvPr/>
        </p:nvPicPr>
        <p:blipFill>
          <a:blip r:embed="rId2"/>
          <a:stretch>
            <a:fillRect/>
          </a:stretch>
        </p:blipFill>
        <p:spPr>
          <a:xfrm>
            <a:off x="3895418" y="3111370"/>
            <a:ext cx="4401164" cy="1400370"/>
          </a:xfrm>
          <a:prstGeom prst="rect">
            <a:avLst/>
          </a:prstGeom>
        </p:spPr>
      </p:pic>
      <p:pic>
        <p:nvPicPr>
          <p:cNvPr id="7" name="Picture 6">
            <a:extLst>
              <a:ext uri="{FF2B5EF4-FFF2-40B4-BE49-F238E27FC236}">
                <a16:creationId xmlns:a16="http://schemas.microsoft.com/office/drawing/2014/main" id="{DDD298AC-AAA2-7AE3-1381-D533959196D6}"/>
              </a:ext>
            </a:extLst>
          </p:cNvPr>
          <p:cNvPicPr>
            <a:picLocks noChangeAspect="1"/>
          </p:cNvPicPr>
          <p:nvPr/>
        </p:nvPicPr>
        <p:blipFill>
          <a:blip r:embed="rId3"/>
          <a:stretch>
            <a:fillRect/>
          </a:stretch>
        </p:blipFill>
        <p:spPr>
          <a:xfrm>
            <a:off x="121114" y="5796192"/>
            <a:ext cx="11949772" cy="609090"/>
          </a:xfrm>
          <a:prstGeom prst="rect">
            <a:avLst/>
          </a:prstGeom>
        </p:spPr>
      </p:pic>
    </p:spTree>
    <p:extLst>
      <p:ext uri="{BB962C8B-B14F-4D97-AF65-F5344CB8AC3E}">
        <p14:creationId xmlns:p14="http://schemas.microsoft.com/office/powerpoint/2010/main" val="36610675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995BF0-8E87-4ECF-904C-D047955C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2C4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BEA90D-640A-47E4-A701-7EEEBE972769}"/>
              </a:ext>
            </a:extLst>
          </p:cNvPr>
          <p:cNvSpPr txBox="1"/>
          <p:nvPr/>
        </p:nvSpPr>
        <p:spPr>
          <a:xfrm>
            <a:off x="609601" y="4385066"/>
            <a:ext cx="10923638" cy="1317643"/>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7200" kern="1200" spc="-120" baseline="0">
                <a:solidFill>
                  <a:srgbClr val="FFFFFF"/>
                </a:solidFill>
                <a:latin typeface="+mj-lt"/>
                <a:ea typeface="+mj-ea"/>
                <a:cs typeface="+mj-cs"/>
              </a:rPr>
              <a:t>Coding Civil Rights Data</a:t>
            </a:r>
          </a:p>
        </p:txBody>
      </p:sp>
      <p:pic>
        <p:nvPicPr>
          <p:cNvPr id="8" name="Picture 7">
            <a:extLst>
              <a:ext uri="{FF2B5EF4-FFF2-40B4-BE49-F238E27FC236}">
                <a16:creationId xmlns:a16="http://schemas.microsoft.com/office/drawing/2014/main" id="{E8684CF1-7EF2-CABF-BBDF-261DADCB69D2}"/>
              </a:ext>
            </a:extLst>
          </p:cNvPr>
          <p:cNvPicPr>
            <a:picLocks noChangeAspect="1"/>
          </p:cNvPicPr>
          <p:nvPr/>
        </p:nvPicPr>
        <p:blipFill rotWithShape="1">
          <a:blip r:embed="rId2"/>
          <a:srcRect t="32433" b="29535"/>
          <a:stretch/>
        </p:blipFill>
        <p:spPr>
          <a:xfrm>
            <a:off x="1" y="10"/>
            <a:ext cx="12192000" cy="4242806"/>
          </a:xfrm>
          <a:prstGeom prst="rect">
            <a:avLst/>
          </a:prstGeom>
        </p:spPr>
      </p:pic>
    </p:spTree>
    <p:extLst>
      <p:ext uri="{BB962C8B-B14F-4D97-AF65-F5344CB8AC3E}">
        <p14:creationId xmlns:p14="http://schemas.microsoft.com/office/powerpoint/2010/main" val="2002925939"/>
      </p:ext>
    </p:extLst>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4FF0-FD6B-DFEE-9C06-0B5C94D53BE9}"/>
              </a:ext>
            </a:extLst>
          </p:cNvPr>
          <p:cNvSpPr>
            <a:spLocks noGrp="1"/>
          </p:cNvSpPr>
          <p:nvPr>
            <p:ph type="title"/>
          </p:nvPr>
        </p:nvSpPr>
        <p:spPr>
          <a:xfrm>
            <a:off x="657224" y="499533"/>
            <a:ext cx="10772775" cy="1658198"/>
          </a:xfrm>
        </p:spPr>
        <p:txBody>
          <a:bodyPr>
            <a:normAutofit/>
          </a:bodyPr>
          <a:lstStyle/>
          <a:p>
            <a:r>
              <a:rPr lang="en-US" dirty="0"/>
              <a:t>Civil Rights Data Collection</a:t>
            </a:r>
          </a:p>
        </p:txBody>
      </p:sp>
      <p:graphicFrame>
        <p:nvGraphicFramePr>
          <p:cNvPr id="5" name="Content Placeholder 2">
            <a:extLst>
              <a:ext uri="{FF2B5EF4-FFF2-40B4-BE49-F238E27FC236}">
                <a16:creationId xmlns:a16="http://schemas.microsoft.com/office/drawing/2014/main" id="{71552650-058E-856F-47AA-50EA3D15BDB1}"/>
              </a:ext>
            </a:extLst>
          </p:cNvPr>
          <p:cNvGraphicFramePr>
            <a:graphicFrameLocks noGrp="1"/>
          </p:cNvGraphicFramePr>
          <p:nvPr>
            <p:ph idx="1"/>
            <p:extLst>
              <p:ext uri="{D42A27DB-BD31-4B8C-83A1-F6EECF244321}">
                <p14:modId xmlns:p14="http://schemas.microsoft.com/office/powerpoint/2010/main" val="2311913718"/>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0815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2B8F3C-FDA8-47D9-B682-54EBFBF4590C}"/>
              </a:ext>
            </a:extLst>
          </p:cNvPr>
          <p:cNvPicPr>
            <a:picLocks noChangeAspect="1"/>
          </p:cNvPicPr>
          <p:nvPr/>
        </p:nvPicPr>
        <p:blipFill>
          <a:blip r:embed="rId3"/>
          <a:stretch>
            <a:fillRect/>
          </a:stretch>
        </p:blipFill>
        <p:spPr>
          <a:xfrm>
            <a:off x="5913353" y="641678"/>
            <a:ext cx="5755601" cy="4100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1DFC7FFD-9A29-461C-9A8D-066643D35C24}"/>
              </a:ext>
            </a:extLst>
          </p:cNvPr>
          <p:cNvSpPr>
            <a:spLocks noGrp="1"/>
          </p:cNvSpPr>
          <p:nvPr>
            <p:ph idx="1"/>
          </p:nvPr>
        </p:nvSpPr>
        <p:spPr>
          <a:xfrm>
            <a:off x="442126" y="884254"/>
            <a:ext cx="5426111" cy="5456247"/>
          </a:xfrm>
        </p:spPr>
        <p:txBody>
          <a:bodyPr vert="horz" lIns="91440" tIns="45720" rIns="91440" bIns="45720" rtlCol="0" anchor="t">
            <a:normAutofit/>
          </a:bodyPr>
          <a:lstStyle/>
          <a:p>
            <a:pPr>
              <a:lnSpc>
                <a:spcPct val="110000"/>
              </a:lnSpc>
              <a:buClrTx/>
              <a:buSzPct val="100000"/>
              <a:buFont typeface="Wingdings" panose="05000000000000000000" pitchFamily="2" charset="2"/>
              <a:buChar char="§"/>
            </a:pPr>
            <a:r>
              <a:rPr lang="en-US" sz="1600" b="1" dirty="0">
                <a:solidFill>
                  <a:schemeClr val="tx1"/>
                </a:solidFill>
              </a:rPr>
              <a:t>Student Data </a:t>
            </a:r>
            <a:r>
              <a:rPr lang="en-US" sz="1600" dirty="0">
                <a:solidFill>
                  <a:schemeClr val="tx1"/>
                </a:solidFill>
              </a:rPr>
              <a:t>that should be populated and accurate for CRDC</a:t>
            </a:r>
          </a:p>
          <a:p>
            <a:pPr lvl="1">
              <a:lnSpc>
                <a:spcPct val="110000"/>
              </a:lnSpc>
              <a:buClrTx/>
              <a:buSzPct val="100000"/>
              <a:buFont typeface="Wingdings" panose="05000000000000000000" pitchFamily="2" charset="2"/>
              <a:buChar char="§"/>
            </a:pPr>
            <a:r>
              <a:rPr lang="en-US" sz="1600" dirty="0">
                <a:solidFill>
                  <a:schemeClr val="tx1"/>
                </a:solidFill>
              </a:rPr>
              <a:t>Basic Demographic Information</a:t>
            </a:r>
            <a:r>
              <a:rPr lang="en-US" dirty="0">
                <a:solidFill>
                  <a:schemeClr val="tx1"/>
                </a:solidFill>
              </a:rPr>
              <a:t> </a:t>
            </a:r>
            <a:endParaRPr lang="en-US" sz="1600" dirty="0">
              <a:solidFill>
                <a:schemeClr val="tx1"/>
              </a:solidFill>
            </a:endParaRPr>
          </a:p>
          <a:p>
            <a:pPr lvl="1">
              <a:lnSpc>
                <a:spcPct val="110000"/>
              </a:lnSpc>
              <a:buClrTx/>
              <a:buSzPct val="100000"/>
              <a:buFont typeface="Wingdings" panose="05000000000000000000" pitchFamily="2" charset="2"/>
              <a:buChar char="§"/>
            </a:pPr>
            <a:r>
              <a:rPr lang="en-US" sz="1600" dirty="0">
                <a:solidFill>
                  <a:schemeClr val="tx1"/>
                </a:solidFill>
              </a:rPr>
              <a:t>Incidents in Incident Management</a:t>
            </a:r>
          </a:p>
          <a:p>
            <a:pPr lvl="1">
              <a:lnSpc>
                <a:spcPct val="110000"/>
              </a:lnSpc>
              <a:buClrTx/>
              <a:buSzPct val="100000"/>
              <a:buFont typeface="Wingdings" panose="05000000000000000000" pitchFamily="2" charset="2"/>
              <a:buChar char="§"/>
            </a:pPr>
            <a:r>
              <a:rPr lang="en-US" sz="1600" dirty="0">
                <a:solidFill>
                  <a:schemeClr val="tx1"/>
                </a:solidFill>
              </a:rPr>
              <a:t>All Enrollments</a:t>
            </a:r>
          </a:p>
          <a:p>
            <a:pPr lvl="1">
              <a:lnSpc>
                <a:spcPct val="110000"/>
              </a:lnSpc>
              <a:buClrTx/>
              <a:buSzPct val="100000"/>
              <a:buFont typeface="Wingdings" panose="05000000000000000000" pitchFamily="2" charset="2"/>
              <a:buChar char="§"/>
            </a:pPr>
            <a:r>
              <a:rPr lang="en-US" sz="1600" dirty="0">
                <a:solidFill>
                  <a:schemeClr val="tx1"/>
                </a:solidFill>
              </a:rPr>
              <a:t>Transfer Info to include entry and exit dates, exit code and grade level.</a:t>
            </a:r>
          </a:p>
          <a:p>
            <a:pPr lvl="1">
              <a:lnSpc>
                <a:spcPct val="110000"/>
              </a:lnSpc>
              <a:buClrTx/>
              <a:buSzPct val="100000"/>
              <a:buFont typeface="Wingdings" panose="05000000000000000000" pitchFamily="2" charset="2"/>
              <a:buChar char="§"/>
            </a:pPr>
            <a:r>
              <a:rPr lang="en-US" sz="1600" dirty="0">
                <a:solidFill>
                  <a:schemeClr val="tx1"/>
                </a:solidFill>
              </a:rPr>
              <a:t>Was the student retained – Retained Reason</a:t>
            </a:r>
          </a:p>
          <a:p>
            <a:pPr lvl="1">
              <a:lnSpc>
                <a:spcPct val="110000"/>
              </a:lnSpc>
              <a:buClrTx/>
              <a:buSzPct val="100000"/>
              <a:buFont typeface="Wingdings" panose="05000000000000000000" pitchFamily="2" charset="2"/>
              <a:buChar char="§"/>
            </a:pPr>
            <a:r>
              <a:rPr lang="en-US" sz="1600" dirty="0">
                <a:solidFill>
                  <a:schemeClr val="tx1"/>
                </a:solidFill>
              </a:rPr>
              <a:t>Make sure </a:t>
            </a:r>
            <a:r>
              <a:rPr lang="en-US" sz="1600" b="1" dirty="0">
                <a:solidFill>
                  <a:schemeClr val="tx1"/>
                </a:solidFill>
              </a:rPr>
              <a:t>Race, Ethnicity and Scheduling/Reporting Ethnicity</a:t>
            </a:r>
            <a:r>
              <a:rPr lang="en-US" sz="1600" dirty="0">
                <a:solidFill>
                  <a:schemeClr val="tx1"/>
                </a:solidFill>
              </a:rPr>
              <a:t> are populated correctly.</a:t>
            </a:r>
          </a:p>
          <a:p>
            <a:pPr lvl="1">
              <a:lnSpc>
                <a:spcPct val="110000"/>
              </a:lnSpc>
              <a:buClrTx/>
              <a:buSzPct val="100000"/>
              <a:buFont typeface="Wingdings" panose="05000000000000000000" pitchFamily="2" charset="2"/>
              <a:buChar char="§"/>
            </a:pPr>
            <a:r>
              <a:rPr lang="en-US" sz="1600" b="1" i="0" dirty="0">
                <a:solidFill>
                  <a:schemeClr val="tx1"/>
                </a:solidFill>
                <a:effectLst/>
              </a:rPr>
              <a:t>Instructional Setting</a:t>
            </a:r>
            <a:r>
              <a:rPr lang="en-US" sz="1600" i="0" dirty="0">
                <a:solidFill>
                  <a:schemeClr val="tx1"/>
                </a:solidFill>
                <a:effectLst/>
              </a:rPr>
              <a:t> needs to populated correctly.</a:t>
            </a:r>
          </a:p>
          <a:p>
            <a:pPr marL="457200" lvl="1" indent="0">
              <a:lnSpc>
                <a:spcPct val="110000"/>
              </a:lnSpc>
              <a:buClrTx/>
              <a:buSzPct val="100000"/>
              <a:buNone/>
            </a:pPr>
            <a:endParaRPr lang="en-US" sz="1600" dirty="0">
              <a:solidFill>
                <a:schemeClr val="tx1"/>
              </a:solidFill>
            </a:endParaRPr>
          </a:p>
          <a:p>
            <a:pPr>
              <a:lnSpc>
                <a:spcPct val="110000"/>
              </a:lnSpc>
              <a:buClrTx/>
              <a:buSzPct val="100000"/>
              <a:buFont typeface="Wingdings" panose="05000000000000000000" pitchFamily="2" charset="2"/>
              <a:buChar char="§"/>
            </a:pPr>
            <a:r>
              <a:rPr lang="en-US" sz="1600" i="1" dirty="0">
                <a:solidFill>
                  <a:schemeClr val="tx1"/>
                </a:solidFill>
              </a:rPr>
              <a:t>Compliance &gt; Civil Rights Data Collection (CRDC)</a:t>
            </a:r>
            <a:endParaRPr lang="en-US" sz="1600" dirty="0">
              <a:solidFill>
                <a:schemeClr val="tx1"/>
              </a:solidFill>
            </a:endParaRPr>
          </a:p>
          <a:p>
            <a:pPr lvl="1">
              <a:lnSpc>
                <a:spcPct val="110000"/>
              </a:lnSpc>
              <a:buClrTx/>
              <a:buSzPct val="100000"/>
              <a:buFont typeface="Wingdings" panose="05000000000000000000" pitchFamily="2" charset="2"/>
              <a:buChar char="§"/>
            </a:pPr>
            <a:r>
              <a:rPr lang="en-US" sz="1600" dirty="0">
                <a:solidFill>
                  <a:schemeClr val="tx1"/>
                </a:solidFill>
              </a:rPr>
              <a:t>Populate the CRDC page with “Yes” if the statement applies to the student f</a:t>
            </a:r>
            <a:r>
              <a:rPr lang="en-US" sz="1600" dirty="0">
                <a:solidFill>
                  <a:schemeClr val="tx1"/>
                </a:solidFill>
                <a:effectLst/>
                <a:ea typeface="Calibri" panose="020F0502020204030204" pitchFamily="34" charset="0"/>
              </a:rPr>
              <a:t>or those enrolled in the course sections that CRDC asks about</a:t>
            </a:r>
            <a:r>
              <a:rPr lang="en-US" sz="1600" dirty="0">
                <a:solidFill>
                  <a:schemeClr val="tx1"/>
                </a:solidFill>
              </a:rPr>
              <a:t>.</a:t>
            </a:r>
          </a:p>
          <a:p>
            <a:pPr lvl="1">
              <a:lnSpc>
                <a:spcPct val="110000"/>
              </a:lnSpc>
              <a:buFont typeface="Wingdings" panose="05000000000000000000" pitchFamily="2" charset="2"/>
              <a:buChar char="Ø"/>
            </a:pPr>
            <a:endParaRPr lang="en-US" sz="1200" dirty="0">
              <a:solidFill>
                <a:srgbClr val="FFFFFF"/>
              </a:solidFill>
            </a:endParaRPr>
          </a:p>
          <a:p>
            <a:pPr>
              <a:lnSpc>
                <a:spcPct val="110000"/>
              </a:lnSpc>
            </a:pPr>
            <a:endParaRPr lang="en-US" sz="1200" dirty="0">
              <a:solidFill>
                <a:srgbClr val="FFFFFF"/>
              </a:solidFill>
            </a:endParaRPr>
          </a:p>
          <a:p>
            <a:pPr>
              <a:lnSpc>
                <a:spcPct val="110000"/>
              </a:lnSpc>
            </a:pPr>
            <a:endParaRPr lang="en-US" sz="1200" dirty="0">
              <a:solidFill>
                <a:srgbClr val="FFFFFF"/>
              </a:solidFill>
            </a:endParaRPr>
          </a:p>
          <a:p>
            <a:pPr>
              <a:lnSpc>
                <a:spcPct val="110000"/>
              </a:lnSpc>
            </a:pPr>
            <a:endParaRPr lang="en-US" sz="1200" dirty="0">
              <a:solidFill>
                <a:srgbClr val="FFFFFF"/>
              </a:solidFill>
            </a:endParaRPr>
          </a:p>
        </p:txBody>
      </p:sp>
      <p:sp>
        <p:nvSpPr>
          <p:cNvPr id="7" name="Title 1">
            <a:extLst>
              <a:ext uri="{FF2B5EF4-FFF2-40B4-BE49-F238E27FC236}">
                <a16:creationId xmlns:a16="http://schemas.microsoft.com/office/drawing/2014/main" id="{DEBF4C77-0BB6-AA5B-360B-7DB1340B57C6}"/>
              </a:ext>
            </a:extLst>
          </p:cNvPr>
          <p:cNvSpPr txBox="1">
            <a:spLocks/>
          </p:cNvSpPr>
          <p:nvPr/>
        </p:nvSpPr>
        <p:spPr>
          <a:xfrm>
            <a:off x="523046" y="350256"/>
            <a:ext cx="5783060" cy="6212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Civil Rights Collection</a:t>
            </a:r>
          </a:p>
        </p:txBody>
      </p:sp>
      <p:sp>
        <p:nvSpPr>
          <p:cNvPr id="4" name="TextBox 3">
            <a:extLst>
              <a:ext uri="{FF2B5EF4-FFF2-40B4-BE49-F238E27FC236}">
                <a16:creationId xmlns:a16="http://schemas.microsoft.com/office/drawing/2014/main" id="{4E350343-FDB1-FB2E-9B9D-200569661CA9}"/>
              </a:ext>
            </a:extLst>
          </p:cNvPr>
          <p:cNvSpPr txBox="1"/>
          <p:nvPr/>
        </p:nvSpPr>
        <p:spPr>
          <a:xfrm>
            <a:off x="5913353" y="5015993"/>
            <a:ext cx="5836521" cy="1200329"/>
          </a:xfrm>
          <a:prstGeom prst="rect">
            <a:avLst/>
          </a:prstGeom>
          <a:noFill/>
        </p:spPr>
        <p:txBody>
          <a:bodyPr wrap="square" rtlCol="0">
            <a:spAutoFit/>
          </a:bodyPr>
          <a:lstStyle/>
          <a:p>
            <a:pPr algn="just"/>
            <a:r>
              <a:rPr lang="en-US" sz="1200"/>
              <a:t>Distance education courses must meet </a:t>
            </a:r>
            <a:r>
              <a:rPr lang="en-US" sz="1200" b="1"/>
              <a:t>all</a:t>
            </a:r>
            <a:r>
              <a:rPr lang="en-US" sz="1200"/>
              <a:t> of the following criteria: (1) be credit-granting; (2) be technology delivered via audio, video (live or prerecorded), the Internet, or other computer-based technology (e.g., via district network); and (3) have either (a) the instructor in a different location than the students and//or (b) the course content developed in, or delivered from, a different location than that of the students. </a:t>
            </a:r>
          </a:p>
        </p:txBody>
      </p:sp>
    </p:spTree>
    <p:extLst>
      <p:ext uri="{BB962C8B-B14F-4D97-AF65-F5344CB8AC3E}">
        <p14:creationId xmlns:p14="http://schemas.microsoft.com/office/powerpoint/2010/main" val="2993538461"/>
      </p:ext>
    </p:extLst>
  </p:cSld>
  <p:clrMapOvr>
    <a:masterClrMapping/>
  </p:clrMapOvr>
  <mc:AlternateContent xmlns:mc="http://schemas.openxmlformats.org/markup-compatibility/2006" xmlns:p14="http://schemas.microsoft.com/office/powerpoint/2010/main">
    <mc:Choice Requires="p14">
      <p:transition spd="slow" p14:dur="2000" advTm="44361"/>
    </mc:Choice>
    <mc:Fallback xmlns="">
      <p:transition spd="slow" advTm="44361"/>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C7FFD-9A29-461C-9A8D-066643D35C24}"/>
              </a:ext>
            </a:extLst>
          </p:cNvPr>
          <p:cNvSpPr>
            <a:spLocks noGrp="1"/>
          </p:cNvSpPr>
          <p:nvPr>
            <p:ph idx="1"/>
          </p:nvPr>
        </p:nvSpPr>
        <p:spPr>
          <a:xfrm>
            <a:off x="677334" y="1251750"/>
            <a:ext cx="3790950" cy="4224305"/>
          </a:xfrm>
        </p:spPr>
        <p:txBody>
          <a:bodyPr/>
          <a:lstStyle/>
          <a:p>
            <a:pPr>
              <a:buClrTx/>
              <a:buSzPct val="100000"/>
              <a:buFont typeface="Wingdings" panose="05000000000000000000" pitchFamily="2" charset="2"/>
              <a:buChar char="§"/>
            </a:pPr>
            <a:r>
              <a:rPr lang="en-US"/>
              <a:t>Teachers – Scroll to the bottom of the teacher’s Information page and click </a:t>
            </a:r>
            <a:r>
              <a:rPr lang="en-US" b="1"/>
              <a:t>Civil Rights Data Collection (CRDC)</a:t>
            </a:r>
          </a:p>
          <a:p>
            <a:pPr marL="0" indent="0">
              <a:buClrTx/>
              <a:buSzPct val="100000"/>
              <a:buNone/>
            </a:pPr>
            <a:endParaRPr lang="en-US" b="1"/>
          </a:p>
          <a:p>
            <a:pPr>
              <a:buClrTx/>
              <a:buSzPct val="100000"/>
              <a:buFont typeface="Wingdings" panose="05000000000000000000" pitchFamily="2" charset="2"/>
              <a:buChar char="§"/>
            </a:pPr>
            <a:r>
              <a:rPr lang="en-US"/>
              <a:t>Check a box if it applies to the teacher. </a:t>
            </a:r>
          </a:p>
          <a:p>
            <a:endParaRPr lang="en-US" b="1"/>
          </a:p>
          <a:p>
            <a:pPr lvl="1">
              <a:buFont typeface="Wingdings" panose="05000000000000000000" pitchFamily="2" charset="2"/>
              <a:buChar char="Ø"/>
            </a:pPr>
            <a:endParaRPr lang="en-US"/>
          </a:p>
          <a:p>
            <a:endParaRPr lang="en-US"/>
          </a:p>
          <a:p>
            <a:endParaRPr lang="en-US"/>
          </a:p>
          <a:p>
            <a:endParaRPr lang="en-US"/>
          </a:p>
        </p:txBody>
      </p:sp>
      <p:pic>
        <p:nvPicPr>
          <p:cNvPr id="5" name="Picture 4">
            <a:extLst>
              <a:ext uri="{FF2B5EF4-FFF2-40B4-BE49-F238E27FC236}">
                <a16:creationId xmlns:a16="http://schemas.microsoft.com/office/drawing/2014/main" id="{38903A32-DBFE-4CC8-BEE7-6F170090EE99}"/>
              </a:ext>
            </a:extLst>
          </p:cNvPr>
          <p:cNvPicPr>
            <a:picLocks noChangeAspect="1"/>
          </p:cNvPicPr>
          <p:nvPr/>
        </p:nvPicPr>
        <p:blipFill>
          <a:blip r:embed="rId3"/>
          <a:stretch>
            <a:fillRect/>
          </a:stretch>
        </p:blipFill>
        <p:spPr>
          <a:xfrm>
            <a:off x="4844333" y="1370763"/>
            <a:ext cx="3790950" cy="151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6591EE1B-39C2-43C7-8F9B-937C8F370EB7}"/>
              </a:ext>
            </a:extLst>
          </p:cNvPr>
          <p:cNvSpPr/>
          <p:nvPr/>
        </p:nvSpPr>
        <p:spPr>
          <a:xfrm>
            <a:off x="4975668" y="1730011"/>
            <a:ext cx="2139192" cy="234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27DC66-3F49-4B44-82B9-0E7A26DA02BC}"/>
              </a:ext>
            </a:extLst>
          </p:cNvPr>
          <p:cNvPicPr>
            <a:picLocks noChangeAspect="1"/>
          </p:cNvPicPr>
          <p:nvPr/>
        </p:nvPicPr>
        <p:blipFill>
          <a:blip r:embed="rId4"/>
          <a:stretch>
            <a:fillRect/>
          </a:stretch>
        </p:blipFill>
        <p:spPr>
          <a:xfrm>
            <a:off x="4975668" y="3116552"/>
            <a:ext cx="356995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3597AC93-C3B7-AC9A-09F7-6FA34DEFC6D2}"/>
              </a:ext>
            </a:extLst>
          </p:cNvPr>
          <p:cNvSpPr txBox="1">
            <a:spLocks/>
          </p:cNvSpPr>
          <p:nvPr/>
        </p:nvSpPr>
        <p:spPr>
          <a:xfrm>
            <a:off x="559108" y="518164"/>
            <a:ext cx="5783060" cy="6212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Civil Rights Data Collection</a:t>
            </a:r>
          </a:p>
        </p:txBody>
      </p:sp>
    </p:spTree>
    <p:extLst>
      <p:ext uri="{BB962C8B-B14F-4D97-AF65-F5344CB8AC3E}">
        <p14:creationId xmlns:p14="http://schemas.microsoft.com/office/powerpoint/2010/main" val="3408154794"/>
      </p:ext>
    </p:extLst>
  </p:cSld>
  <p:clrMapOvr>
    <a:masterClrMapping/>
  </p:clrMapOvr>
  <mc:AlternateContent xmlns:mc="http://schemas.openxmlformats.org/markup-compatibility/2006" xmlns:p14="http://schemas.microsoft.com/office/powerpoint/2010/main">
    <mc:Choice Requires="p14">
      <p:transition spd="slow" p14:dur="2000" advTm="13245"/>
    </mc:Choice>
    <mc:Fallback xmlns="">
      <p:transition spd="slow" advTm="13245"/>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C7FFD-9A29-461C-9A8D-066643D35C24}"/>
              </a:ext>
            </a:extLst>
          </p:cNvPr>
          <p:cNvSpPr>
            <a:spLocks noGrp="1"/>
          </p:cNvSpPr>
          <p:nvPr>
            <p:ph idx="1"/>
          </p:nvPr>
        </p:nvSpPr>
        <p:spPr>
          <a:xfrm>
            <a:off x="643467" y="1617785"/>
            <a:ext cx="4372416" cy="4506790"/>
          </a:xfrm>
        </p:spPr>
        <p:txBody>
          <a:bodyPr>
            <a:normAutofit lnSpcReduction="10000"/>
          </a:bodyPr>
          <a:lstStyle/>
          <a:p>
            <a:pPr>
              <a:buClrTx/>
              <a:buSzPct val="100000"/>
              <a:buFont typeface="Wingdings" panose="05000000000000000000" pitchFamily="2" charset="2"/>
              <a:buChar char="§"/>
            </a:pPr>
            <a:r>
              <a:rPr lang="en-US" dirty="0"/>
              <a:t>Sections that should have CRDC fields populated:</a:t>
            </a:r>
          </a:p>
          <a:p>
            <a:pPr lvl="1">
              <a:buClrTx/>
              <a:buSzPct val="100000"/>
              <a:buFont typeface="Wingdings" panose="05000000000000000000" pitchFamily="2" charset="2"/>
              <a:buChar char="§"/>
            </a:pPr>
            <a:r>
              <a:rPr lang="en-US" sz="1800" dirty="0"/>
              <a:t>Algebra I, Algebra II, Biology, Calculus, Chemistry, Computer Science, Geometry, Physics, General Mathematics, Advanced Mathematics, Advanced Placement and single-sex sections. </a:t>
            </a:r>
          </a:p>
          <a:p>
            <a:pPr>
              <a:buClrTx/>
              <a:buSzPct val="100000"/>
              <a:buFont typeface="Wingdings" panose="05000000000000000000" pitchFamily="2" charset="2"/>
              <a:buChar char="§"/>
            </a:pPr>
            <a:r>
              <a:rPr lang="en-US" i="1" dirty="0"/>
              <a:t>Start Page &gt; School Management &gt; Courses and Programs &gt; Course Sections &gt; if teaching one of the courses above, </a:t>
            </a:r>
            <a:r>
              <a:rPr lang="en-US" b="1" i="1" dirty="0"/>
              <a:t>click the course name</a:t>
            </a:r>
            <a:r>
              <a:rPr lang="en-US" i="1" dirty="0"/>
              <a:t> &gt; scroll to the bottom of the page and </a:t>
            </a:r>
            <a:r>
              <a:rPr lang="en-US" b="1" i="1" dirty="0"/>
              <a:t>click Civil Rights Data Collection (CRDC) </a:t>
            </a:r>
            <a:r>
              <a:rPr lang="en-US" i="1" dirty="0"/>
              <a:t>&gt; Populate School Questions</a:t>
            </a:r>
          </a:p>
          <a:p>
            <a:pPr lvl="1">
              <a:buFont typeface="Wingdings" panose="05000000000000000000" pitchFamily="2" charset="2"/>
              <a:buChar char="Ø"/>
            </a:pPr>
            <a:endParaRPr lang="en-US" sz="1300" dirty="0"/>
          </a:p>
          <a:p>
            <a:endParaRPr lang="en-US" sz="1300" dirty="0"/>
          </a:p>
          <a:p>
            <a:endParaRPr lang="en-US" sz="1300" dirty="0"/>
          </a:p>
          <a:p>
            <a:endParaRPr lang="en-US" sz="1300" dirty="0"/>
          </a:p>
        </p:txBody>
      </p:sp>
      <p:pic>
        <p:nvPicPr>
          <p:cNvPr id="5" name="Picture 4">
            <a:extLst>
              <a:ext uri="{FF2B5EF4-FFF2-40B4-BE49-F238E27FC236}">
                <a16:creationId xmlns:a16="http://schemas.microsoft.com/office/drawing/2014/main" id="{F997332C-382E-45B6-B621-87450D675071}"/>
              </a:ext>
            </a:extLst>
          </p:cNvPr>
          <p:cNvPicPr>
            <a:picLocks noChangeAspect="1"/>
          </p:cNvPicPr>
          <p:nvPr/>
        </p:nvPicPr>
        <p:blipFill>
          <a:blip r:embed="rId3"/>
          <a:stretch>
            <a:fillRect/>
          </a:stretch>
        </p:blipFill>
        <p:spPr>
          <a:xfrm>
            <a:off x="5302850" y="1302635"/>
            <a:ext cx="5840182" cy="4584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82372126-5E4F-1BB0-1B0A-C6A58AEACDC6}"/>
              </a:ext>
            </a:extLst>
          </p:cNvPr>
          <p:cNvSpPr>
            <a:spLocks noGrp="1"/>
          </p:cNvSpPr>
          <p:nvPr>
            <p:ph type="title"/>
          </p:nvPr>
        </p:nvSpPr>
        <p:spPr>
          <a:xfrm>
            <a:off x="462596" y="500263"/>
            <a:ext cx="8520630" cy="621285"/>
          </a:xfrm>
        </p:spPr>
        <p:txBody>
          <a:bodyPr anchor="ctr">
            <a:noAutofit/>
          </a:bodyPr>
          <a:lstStyle/>
          <a:p>
            <a:r>
              <a:rPr lang="en-US" sz="3600" dirty="0">
                <a:solidFill>
                  <a:schemeClr val="accent1"/>
                </a:solidFill>
              </a:rPr>
              <a:t>Civil Rights Data Collection</a:t>
            </a:r>
          </a:p>
        </p:txBody>
      </p:sp>
    </p:spTree>
    <p:extLst>
      <p:ext uri="{BB962C8B-B14F-4D97-AF65-F5344CB8AC3E}">
        <p14:creationId xmlns:p14="http://schemas.microsoft.com/office/powerpoint/2010/main" val="2895921077"/>
      </p:ext>
    </p:extLst>
  </p:cSld>
  <p:clrMapOvr>
    <a:masterClrMapping/>
  </p:clrMapOvr>
  <mc:AlternateContent xmlns:mc="http://schemas.openxmlformats.org/markup-compatibility/2006" xmlns:p14="http://schemas.microsoft.com/office/powerpoint/2010/main">
    <mc:Choice Requires="p14">
      <p:transition spd="slow" p14:dur="2000" advTm="36209"/>
    </mc:Choice>
    <mc:Fallback xmlns="">
      <p:transition spd="slow" advTm="36209"/>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2961F3-4854-4C72-B085-495036B19692}"/>
              </a:ext>
            </a:extLst>
          </p:cNvPr>
          <p:cNvSpPr>
            <a:spLocks noGrp="1"/>
          </p:cNvSpPr>
          <p:nvPr>
            <p:ph type="title"/>
          </p:nvPr>
        </p:nvSpPr>
        <p:spPr>
          <a:xfrm>
            <a:off x="5939870" y="1351047"/>
            <a:ext cx="5604429" cy="3066507"/>
          </a:xfrm>
        </p:spPr>
        <p:txBody>
          <a:bodyPr vert="horz" lIns="91440" tIns="45720" rIns="91440" bIns="45720" rtlCol="0" anchor="b">
            <a:normAutofit/>
          </a:bodyPr>
          <a:lstStyle/>
          <a:p>
            <a:r>
              <a:rPr lang="en-US" sz="6600" dirty="0"/>
              <a:t>Questions?</a:t>
            </a:r>
          </a:p>
        </p:txBody>
      </p:sp>
      <p:sp>
        <p:nvSpPr>
          <p:cNvPr id="2" name="Text Placeholder 1">
            <a:extLst>
              <a:ext uri="{FF2B5EF4-FFF2-40B4-BE49-F238E27FC236}">
                <a16:creationId xmlns:a16="http://schemas.microsoft.com/office/drawing/2014/main" id="{9BC069F8-F511-4D07-8B1A-4AC91CB65EB0}"/>
              </a:ext>
            </a:extLst>
          </p:cNvPr>
          <p:cNvSpPr>
            <a:spLocks noGrp="1"/>
          </p:cNvSpPr>
          <p:nvPr>
            <p:ph type="body" sz="half" idx="2"/>
          </p:nvPr>
        </p:nvSpPr>
        <p:spPr>
          <a:xfrm>
            <a:off x="5939871" y="4588329"/>
            <a:ext cx="5604429" cy="1621508"/>
          </a:xfrm>
        </p:spPr>
        <p:txBody>
          <a:bodyPr vert="horz" lIns="91440" tIns="45720" rIns="91440" bIns="45720" rtlCol="0" anchor="t">
            <a:normAutofit/>
          </a:bodyPr>
          <a:lstStyle/>
          <a:p>
            <a:r>
              <a:rPr lang="en-US" cap="all">
                <a:solidFill>
                  <a:schemeClr val="accent1">
                    <a:lumMod val="60000"/>
                    <a:lumOff val="40000"/>
                  </a:schemeClr>
                </a:solidFill>
              </a:rPr>
              <a:t>help@canteytech.com</a:t>
            </a:r>
          </a:p>
        </p:txBody>
      </p:sp>
      <p:pic>
        <p:nvPicPr>
          <p:cNvPr id="9" name="Graphic 8" descr="Email">
            <a:extLst>
              <a:ext uri="{FF2B5EF4-FFF2-40B4-BE49-F238E27FC236}">
                <a16:creationId xmlns:a16="http://schemas.microsoft.com/office/drawing/2014/main" id="{C2AEBD57-ECAC-8DAD-96F0-C1109D59BD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854" y="1433353"/>
            <a:ext cx="3990829" cy="3990829"/>
          </a:xfrm>
          <a:prstGeom prst="rect">
            <a:avLst/>
          </a:prstGeom>
          <a:effectLst/>
        </p:spPr>
      </p:pic>
    </p:spTree>
    <p:extLst>
      <p:ext uri="{BB962C8B-B14F-4D97-AF65-F5344CB8AC3E}">
        <p14:creationId xmlns:p14="http://schemas.microsoft.com/office/powerpoint/2010/main" val="40816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E2FE3A7B-DDFF-4F81-8AAE-11D96D138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3B92B4-B491-3300-ED45-B29A811841E1}"/>
              </a:ext>
            </a:extLst>
          </p:cNvPr>
          <p:cNvSpPr>
            <a:spLocks noGrp="1"/>
          </p:cNvSpPr>
          <p:nvPr>
            <p:ph type="title"/>
          </p:nvPr>
        </p:nvSpPr>
        <p:spPr>
          <a:xfrm>
            <a:off x="1286503" y="1285196"/>
            <a:ext cx="9607160" cy="2779429"/>
          </a:xfrm>
        </p:spPr>
        <p:txBody>
          <a:bodyPr vert="horz" lIns="91440" tIns="45720" rIns="91440" bIns="45720" rtlCol="0" anchor="b">
            <a:normAutofit/>
          </a:bodyPr>
          <a:lstStyle/>
          <a:p>
            <a:pPr algn="ctr">
              <a:lnSpc>
                <a:spcPct val="80000"/>
              </a:lnSpc>
            </a:pPr>
            <a:r>
              <a:rPr lang="en-US" sz="7200" b="1">
                <a:solidFill>
                  <a:srgbClr val="FFFFFF"/>
                </a:solidFill>
              </a:rPr>
              <a:t>No Shows</a:t>
            </a:r>
          </a:p>
        </p:txBody>
      </p:sp>
      <p:sp>
        <p:nvSpPr>
          <p:cNvPr id="4" name="Footer Placeholder 3">
            <a:extLst>
              <a:ext uri="{FF2B5EF4-FFF2-40B4-BE49-F238E27FC236}">
                <a16:creationId xmlns:a16="http://schemas.microsoft.com/office/drawing/2014/main" id="{615D5FCF-1FEE-01AA-4286-19AFE772C55A}"/>
              </a:ext>
            </a:extLst>
          </p:cNvPr>
          <p:cNvSpPr>
            <a:spLocks noGrp="1"/>
          </p:cNvSpPr>
          <p:nvPr>
            <p:ph type="ftr" sz="quarter" idx="11"/>
          </p:nvPr>
        </p:nvSpPr>
        <p:spPr>
          <a:xfrm>
            <a:off x="685800" y="6554697"/>
            <a:ext cx="5029200" cy="228600"/>
          </a:xfrm>
        </p:spPr>
        <p:txBody>
          <a:bodyPr vert="horz" lIns="91440" tIns="45720" rIns="91440" bIns="45720" rtlCol="0" anchor="ctr">
            <a:normAutofit/>
          </a:bodyPr>
          <a:lstStyle/>
          <a:p>
            <a:pPr>
              <a:lnSpc>
                <a:spcPct val="90000"/>
              </a:lnSpc>
              <a:spcAft>
                <a:spcPts val="600"/>
              </a:spcAft>
            </a:pPr>
            <a:r>
              <a:rPr lang="en-US">
                <a:solidFill>
                  <a:srgbClr val="FFFFFF">
                    <a:alpha val="80000"/>
                  </a:srgbClr>
                </a:solidFill>
              </a:rPr>
              <a:t>Cantey Technology</a:t>
            </a:r>
          </a:p>
        </p:txBody>
      </p:sp>
    </p:spTree>
    <p:extLst>
      <p:ext uri="{BB962C8B-B14F-4D97-AF65-F5344CB8AC3E}">
        <p14:creationId xmlns:p14="http://schemas.microsoft.com/office/powerpoint/2010/main" val="23701815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DABE-4E77-3AC2-76D1-EA68F95F5676}"/>
              </a:ext>
            </a:extLst>
          </p:cNvPr>
          <p:cNvSpPr>
            <a:spLocks noGrp="1"/>
          </p:cNvSpPr>
          <p:nvPr>
            <p:ph type="title"/>
          </p:nvPr>
        </p:nvSpPr>
        <p:spPr>
          <a:xfrm>
            <a:off x="657224" y="499533"/>
            <a:ext cx="10772775" cy="1658198"/>
          </a:xfrm>
        </p:spPr>
        <p:txBody>
          <a:bodyPr>
            <a:normAutofit/>
          </a:bodyPr>
          <a:lstStyle/>
          <a:p>
            <a:r>
              <a:rPr lang="en-US"/>
              <a:t>Types of No- Show Students</a:t>
            </a:r>
          </a:p>
        </p:txBody>
      </p:sp>
      <p:pic>
        <p:nvPicPr>
          <p:cNvPr id="32" name="Graphic 31" descr="Dictionary Remove">
            <a:extLst>
              <a:ext uri="{FF2B5EF4-FFF2-40B4-BE49-F238E27FC236}">
                <a16:creationId xmlns:a16="http://schemas.microsoft.com/office/drawing/2014/main" id="{9B31328B-51ED-980A-76B0-22BC2D7829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051" y="2104216"/>
            <a:ext cx="3383936" cy="3383936"/>
          </a:xfrm>
          <a:prstGeom prst="rect">
            <a:avLst/>
          </a:prstGeom>
        </p:spPr>
      </p:pic>
      <p:sp>
        <p:nvSpPr>
          <p:cNvPr id="3" name="Content Placeholder 2">
            <a:extLst>
              <a:ext uri="{FF2B5EF4-FFF2-40B4-BE49-F238E27FC236}">
                <a16:creationId xmlns:a16="http://schemas.microsoft.com/office/drawing/2014/main" id="{E15E550F-BF65-CA3E-2E90-086121AEC0BF}"/>
              </a:ext>
            </a:extLst>
          </p:cNvPr>
          <p:cNvSpPr>
            <a:spLocks noGrp="1"/>
          </p:cNvSpPr>
          <p:nvPr>
            <p:ph idx="1"/>
          </p:nvPr>
        </p:nvSpPr>
        <p:spPr>
          <a:xfrm>
            <a:off x="4641336" y="2011680"/>
            <a:ext cx="6789044" cy="3766185"/>
          </a:xfrm>
        </p:spPr>
        <p:txBody>
          <a:bodyPr>
            <a:normAutofit/>
          </a:bodyPr>
          <a:lstStyle/>
          <a:p>
            <a:r>
              <a:rPr lang="en-US" sz="2000" b="1"/>
              <a:t>No Show Student </a:t>
            </a:r>
            <a:r>
              <a:rPr lang="en-US" sz="2000"/>
              <a:t>– This is a student that was </a:t>
            </a:r>
            <a:r>
              <a:rPr lang="en-US" sz="2000" i="1"/>
              <a:t>expected</a:t>
            </a:r>
            <a:r>
              <a:rPr lang="en-US" sz="2000"/>
              <a:t> to attend your school for the current school year and was not a student at the end of the previous school year, but never shows up.</a:t>
            </a:r>
          </a:p>
          <a:p>
            <a:r>
              <a:rPr lang="en-US" sz="2000" b="1"/>
              <a:t>Returning Student No-Show</a:t>
            </a:r>
            <a:r>
              <a:rPr lang="en-US" sz="2000"/>
              <a:t>: This student attended the school in the previous year, was enrolled on the last day of school before summer and was expected to return after summer but does not show up for the current school year.</a:t>
            </a:r>
          </a:p>
          <a:p>
            <a:r>
              <a:rPr lang="en-US" sz="2000" b="1"/>
              <a:t>New Student No-Show</a:t>
            </a:r>
            <a:r>
              <a:rPr lang="en-US" sz="2000"/>
              <a:t>: This student went through the school’s enrollment process as a new student, but never shows up. This student has no prior enrollment history at the school.</a:t>
            </a:r>
          </a:p>
        </p:txBody>
      </p:sp>
      <p:sp>
        <p:nvSpPr>
          <p:cNvPr id="4" name="Footer Placeholder 3">
            <a:extLst>
              <a:ext uri="{FF2B5EF4-FFF2-40B4-BE49-F238E27FC236}">
                <a16:creationId xmlns:a16="http://schemas.microsoft.com/office/drawing/2014/main" id="{D6E85A92-18B5-6A0F-F683-11CB3C6DF7C9}"/>
              </a:ext>
            </a:extLst>
          </p:cNvPr>
          <p:cNvSpPr>
            <a:spLocks noGrp="1"/>
          </p:cNvSpPr>
          <p:nvPr>
            <p:ph type="ftr" sz="quarter" idx="11"/>
          </p:nvPr>
        </p:nvSpPr>
        <p:spPr>
          <a:xfrm>
            <a:off x="685800" y="6554697"/>
            <a:ext cx="5029200" cy="228600"/>
          </a:xfrm>
        </p:spPr>
        <p:txBody>
          <a:bodyPr>
            <a:normAutofit/>
          </a:bodyPr>
          <a:lstStyle/>
          <a:p>
            <a:pPr>
              <a:lnSpc>
                <a:spcPct val="90000"/>
              </a:lnSpc>
              <a:spcAft>
                <a:spcPts val="600"/>
              </a:spcAft>
            </a:pPr>
            <a:r>
              <a:rPr lang="en-US"/>
              <a:t>Cantey Technology</a:t>
            </a:r>
          </a:p>
        </p:txBody>
      </p:sp>
    </p:spTree>
    <p:extLst>
      <p:ext uri="{BB962C8B-B14F-4D97-AF65-F5344CB8AC3E}">
        <p14:creationId xmlns:p14="http://schemas.microsoft.com/office/powerpoint/2010/main" val="263449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CBF-1458-F0B2-3562-09818C6033C5}"/>
              </a:ext>
            </a:extLst>
          </p:cNvPr>
          <p:cNvSpPr>
            <a:spLocks noGrp="1"/>
          </p:cNvSpPr>
          <p:nvPr>
            <p:ph type="title"/>
          </p:nvPr>
        </p:nvSpPr>
        <p:spPr>
          <a:xfrm>
            <a:off x="657224" y="499533"/>
            <a:ext cx="10772775" cy="1658198"/>
          </a:xfrm>
        </p:spPr>
        <p:txBody>
          <a:bodyPr>
            <a:normAutofit/>
          </a:bodyPr>
          <a:lstStyle/>
          <a:p>
            <a:r>
              <a:rPr lang="en-US" dirty="0"/>
              <a:t>No-Show Students</a:t>
            </a:r>
          </a:p>
        </p:txBody>
      </p:sp>
      <p:sp>
        <p:nvSpPr>
          <p:cNvPr id="3" name="Content Placeholder 2">
            <a:extLst>
              <a:ext uri="{FF2B5EF4-FFF2-40B4-BE49-F238E27FC236}">
                <a16:creationId xmlns:a16="http://schemas.microsoft.com/office/drawing/2014/main" id="{8B34E3A4-4300-EDE4-80F8-7DEB7A816136}"/>
              </a:ext>
            </a:extLst>
          </p:cNvPr>
          <p:cNvSpPr>
            <a:spLocks noGrp="1"/>
          </p:cNvSpPr>
          <p:nvPr>
            <p:ph idx="1"/>
          </p:nvPr>
        </p:nvSpPr>
        <p:spPr>
          <a:xfrm>
            <a:off x="676656" y="2011680"/>
            <a:ext cx="6875611" cy="3766185"/>
          </a:xfrm>
        </p:spPr>
        <p:txBody>
          <a:bodyPr>
            <a:normAutofit/>
          </a:bodyPr>
          <a:lstStyle/>
          <a:p>
            <a:pPr marL="0" indent="0">
              <a:buNone/>
            </a:pPr>
            <a:r>
              <a:rPr lang="en-US" sz="2000" b="1"/>
              <a:t>When coding a No-Show student:</a:t>
            </a:r>
          </a:p>
          <a:p>
            <a:r>
              <a:rPr lang="en-US" sz="2000"/>
              <a:t>For the first 10-Days enter an absent code for the student attendance.</a:t>
            </a:r>
          </a:p>
          <a:p>
            <a:r>
              <a:rPr lang="en-US" sz="2000"/>
              <a:t>3 Consecutive absences you should start the process to follow Truancy regulation. </a:t>
            </a:r>
          </a:p>
          <a:p>
            <a:pPr lvl="1"/>
            <a:r>
              <a:rPr lang="en-US" sz="2000"/>
              <a:t>Truancy will only be implemented if the student attends schools at some point within the first 10-Days.</a:t>
            </a:r>
          </a:p>
          <a:p>
            <a:r>
              <a:rPr lang="en-US" sz="2000"/>
              <a:t>If a student does not show by the 11th Day, remove all absent codes back to the first day of school. Set them back to present.</a:t>
            </a:r>
          </a:p>
          <a:p>
            <a:r>
              <a:rPr lang="en-US" sz="2000"/>
              <a:t>If student is enrolled in section(s), drop them.</a:t>
            </a:r>
          </a:p>
        </p:txBody>
      </p:sp>
      <p:pic>
        <p:nvPicPr>
          <p:cNvPr id="8" name="Graphic 7" descr="Schoolhouse">
            <a:extLst>
              <a:ext uri="{FF2B5EF4-FFF2-40B4-BE49-F238E27FC236}">
                <a16:creationId xmlns:a16="http://schemas.microsoft.com/office/drawing/2014/main" id="{CEF58A48-72DA-63B3-DE45-41A1BD475B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6499" y="2235038"/>
            <a:ext cx="3383936" cy="3383936"/>
          </a:xfrm>
          <a:prstGeom prst="rect">
            <a:avLst/>
          </a:prstGeom>
        </p:spPr>
      </p:pic>
      <p:sp>
        <p:nvSpPr>
          <p:cNvPr id="4" name="Footer Placeholder 3">
            <a:extLst>
              <a:ext uri="{FF2B5EF4-FFF2-40B4-BE49-F238E27FC236}">
                <a16:creationId xmlns:a16="http://schemas.microsoft.com/office/drawing/2014/main" id="{01A2B7DA-55E0-DE18-7B2D-D99E42E7E13A}"/>
              </a:ext>
            </a:extLst>
          </p:cNvPr>
          <p:cNvSpPr>
            <a:spLocks noGrp="1"/>
          </p:cNvSpPr>
          <p:nvPr>
            <p:ph type="ftr" sz="quarter" idx="11"/>
          </p:nvPr>
        </p:nvSpPr>
        <p:spPr>
          <a:xfrm>
            <a:off x="685800" y="6554697"/>
            <a:ext cx="5029200" cy="228600"/>
          </a:xfrm>
        </p:spPr>
        <p:txBody>
          <a:bodyPr>
            <a:normAutofit/>
          </a:bodyPr>
          <a:lstStyle/>
          <a:p>
            <a:pPr>
              <a:lnSpc>
                <a:spcPct val="90000"/>
              </a:lnSpc>
              <a:spcAft>
                <a:spcPts val="600"/>
              </a:spcAft>
            </a:pPr>
            <a:r>
              <a:rPr lang="en-US"/>
              <a:t>Cantey Technology</a:t>
            </a:r>
          </a:p>
        </p:txBody>
      </p:sp>
    </p:spTree>
    <p:extLst>
      <p:ext uri="{BB962C8B-B14F-4D97-AF65-F5344CB8AC3E}">
        <p14:creationId xmlns:p14="http://schemas.microsoft.com/office/powerpoint/2010/main" val="158988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CBF-1458-F0B2-3562-09818C6033C5}"/>
              </a:ext>
            </a:extLst>
          </p:cNvPr>
          <p:cNvSpPr>
            <a:spLocks noGrp="1"/>
          </p:cNvSpPr>
          <p:nvPr>
            <p:ph type="title"/>
          </p:nvPr>
        </p:nvSpPr>
        <p:spPr>
          <a:xfrm>
            <a:off x="657224" y="499533"/>
            <a:ext cx="10772775" cy="1658198"/>
          </a:xfrm>
        </p:spPr>
        <p:txBody>
          <a:bodyPr>
            <a:normAutofit/>
          </a:bodyPr>
          <a:lstStyle/>
          <a:p>
            <a:r>
              <a:rPr lang="en-US" dirty="0"/>
              <a:t>No-Show Students</a:t>
            </a:r>
          </a:p>
        </p:txBody>
      </p:sp>
      <p:pic>
        <p:nvPicPr>
          <p:cNvPr id="8" name="Graphic 7" descr="Schoolhouse">
            <a:extLst>
              <a:ext uri="{FF2B5EF4-FFF2-40B4-BE49-F238E27FC236}">
                <a16:creationId xmlns:a16="http://schemas.microsoft.com/office/drawing/2014/main" id="{CEF58A48-72DA-63B3-DE45-41A1BD475B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051" y="2104216"/>
            <a:ext cx="3383936" cy="3383936"/>
          </a:xfrm>
          <a:prstGeom prst="rect">
            <a:avLst/>
          </a:prstGeom>
        </p:spPr>
      </p:pic>
      <p:sp>
        <p:nvSpPr>
          <p:cNvPr id="3" name="Content Placeholder 2">
            <a:extLst>
              <a:ext uri="{FF2B5EF4-FFF2-40B4-BE49-F238E27FC236}">
                <a16:creationId xmlns:a16="http://schemas.microsoft.com/office/drawing/2014/main" id="{8B34E3A4-4300-EDE4-80F8-7DEB7A816136}"/>
              </a:ext>
            </a:extLst>
          </p:cNvPr>
          <p:cNvSpPr>
            <a:spLocks noGrp="1"/>
          </p:cNvSpPr>
          <p:nvPr>
            <p:ph idx="1"/>
          </p:nvPr>
        </p:nvSpPr>
        <p:spPr>
          <a:xfrm>
            <a:off x="4641336" y="2011680"/>
            <a:ext cx="6789044" cy="3766185"/>
          </a:xfrm>
        </p:spPr>
        <p:txBody>
          <a:bodyPr>
            <a:normAutofit/>
          </a:bodyPr>
          <a:lstStyle/>
          <a:p>
            <a:r>
              <a:rPr lang="en-US"/>
              <a:t>Transfer the Student Out of School</a:t>
            </a:r>
          </a:p>
          <a:p>
            <a:r>
              <a:rPr lang="en-US"/>
              <a:t>Entry Date and Exit Date are the same. It will be the first day the student was supposed to start school.</a:t>
            </a:r>
          </a:p>
          <a:p>
            <a:r>
              <a:rPr lang="en-US"/>
              <a:t>Exit Code: NS (No-Show/Never Enrolled)</a:t>
            </a:r>
          </a:p>
          <a:p>
            <a:r>
              <a:rPr lang="en-US"/>
              <a:t>Exit Comment: Enter “No Show”</a:t>
            </a:r>
          </a:p>
          <a:p>
            <a:r>
              <a:rPr lang="en-US"/>
              <a:t>Populate “No Show Reason” on the SC Student Information page</a:t>
            </a:r>
          </a:p>
          <a:p>
            <a:r>
              <a:rPr lang="en-US"/>
              <a:t>Possible Drop Out (Grade 7 – 12). If status of student is “unknown.”</a:t>
            </a:r>
          </a:p>
        </p:txBody>
      </p:sp>
      <p:sp>
        <p:nvSpPr>
          <p:cNvPr id="4" name="Footer Placeholder 3">
            <a:extLst>
              <a:ext uri="{FF2B5EF4-FFF2-40B4-BE49-F238E27FC236}">
                <a16:creationId xmlns:a16="http://schemas.microsoft.com/office/drawing/2014/main" id="{01A2B7DA-55E0-DE18-7B2D-D99E42E7E13A}"/>
              </a:ext>
            </a:extLst>
          </p:cNvPr>
          <p:cNvSpPr>
            <a:spLocks noGrp="1"/>
          </p:cNvSpPr>
          <p:nvPr>
            <p:ph type="ftr" sz="quarter" idx="11"/>
          </p:nvPr>
        </p:nvSpPr>
        <p:spPr>
          <a:xfrm>
            <a:off x="685800" y="6554697"/>
            <a:ext cx="5029200" cy="228600"/>
          </a:xfrm>
        </p:spPr>
        <p:txBody>
          <a:bodyPr>
            <a:normAutofit/>
          </a:bodyPr>
          <a:lstStyle/>
          <a:p>
            <a:pPr>
              <a:lnSpc>
                <a:spcPct val="90000"/>
              </a:lnSpc>
              <a:spcAft>
                <a:spcPts val="600"/>
              </a:spcAft>
            </a:pPr>
            <a:r>
              <a:rPr lang="en-US"/>
              <a:t>Cantey Technology</a:t>
            </a:r>
          </a:p>
        </p:txBody>
      </p:sp>
    </p:spTree>
    <p:extLst>
      <p:ext uri="{BB962C8B-B14F-4D97-AF65-F5344CB8AC3E}">
        <p14:creationId xmlns:p14="http://schemas.microsoft.com/office/powerpoint/2010/main" val="120049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7CBF-1458-F0B2-3562-09818C6033C5}"/>
              </a:ext>
            </a:extLst>
          </p:cNvPr>
          <p:cNvSpPr>
            <a:spLocks noGrp="1"/>
          </p:cNvSpPr>
          <p:nvPr>
            <p:ph type="title"/>
          </p:nvPr>
        </p:nvSpPr>
        <p:spPr>
          <a:xfrm>
            <a:off x="8173212" y="499533"/>
            <a:ext cx="3401568" cy="1920240"/>
          </a:xfrm>
        </p:spPr>
        <p:txBody>
          <a:bodyPr anchor="b">
            <a:normAutofit/>
          </a:bodyPr>
          <a:lstStyle/>
          <a:p>
            <a:r>
              <a:rPr lang="en-US" sz="4000">
                <a:solidFill>
                  <a:srgbClr val="FFFFFF"/>
                </a:solidFill>
              </a:rPr>
              <a:t>No-Show Students</a:t>
            </a:r>
          </a:p>
        </p:txBody>
      </p:sp>
      <p:pic>
        <p:nvPicPr>
          <p:cNvPr id="6" name="Picture 5">
            <a:extLst>
              <a:ext uri="{FF2B5EF4-FFF2-40B4-BE49-F238E27FC236}">
                <a16:creationId xmlns:a16="http://schemas.microsoft.com/office/drawing/2014/main" id="{E148A02A-0915-4F63-FC2F-D1D28A5DC5CA}"/>
              </a:ext>
            </a:extLst>
          </p:cNvPr>
          <p:cNvPicPr>
            <a:picLocks noChangeAspect="1"/>
          </p:cNvPicPr>
          <p:nvPr/>
        </p:nvPicPr>
        <p:blipFill rotWithShape="1">
          <a:blip r:embed="rId2"/>
          <a:srcRect r="27813" b="2"/>
          <a:stretch/>
        </p:blipFill>
        <p:spPr>
          <a:xfrm>
            <a:off x="633999" y="640080"/>
            <a:ext cx="6278529" cy="5588101"/>
          </a:xfrm>
          <a:prstGeom prst="rect">
            <a:avLst/>
          </a:prstGeom>
        </p:spPr>
      </p:pic>
      <p:sp>
        <p:nvSpPr>
          <p:cNvPr id="3" name="Content Placeholder 2">
            <a:extLst>
              <a:ext uri="{FF2B5EF4-FFF2-40B4-BE49-F238E27FC236}">
                <a16:creationId xmlns:a16="http://schemas.microsoft.com/office/drawing/2014/main" id="{8B34E3A4-4300-EDE4-80F8-7DEB7A816136}"/>
              </a:ext>
            </a:extLst>
          </p:cNvPr>
          <p:cNvSpPr>
            <a:spLocks noGrp="1"/>
          </p:cNvSpPr>
          <p:nvPr>
            <p:ph idx="1"/>
          </p:nvPr>
        </p:nvSpPr>
        <p:spPr>
          <a:xfrm>
            <a:off x="8173212" y="2419773"/>
            <a:ext cx="3401568" cy="3358092"/>
          </a:xfrm>
        </p:spPr>
        <p:txBody>
          <a:bodyPr>
            <a:normAutofit/>
          </a:bodyPr>
          <a:lstStyle/>
          <a:p>
            <a:r>
              <a:rPr lang="en-US" sz="1800" dirty="0"/>
              <a:t>School Enrollment &gt; Transfer Out Of School </a:t>
            </a:r>
          </a:p>
          <a:p>
            <a:r>
              <a:rPr lang="en-US" sz="1800" dirty="0"/>
              <a:t>Entry Date and Exit Date are the same. It will be the first day the student was supposed to start school.</a:t>
            </a:r>
          </a:p>
          <a:p>
            <a:r>
              <a:rPr lang="en-US" sz="1800" dirty="0"/>
              <a:t>Exit Code: NS (No-Show/Never Enrolled)</a:t>
            </a:r>
          </a:p>
          <a:p>
            <a:r>
              <a:rPr lang="en-US" sz="1800" dirty="0"/>
              <a:t>Exit Comment: Enter “No Show”</a:t>
            </a:r>
          </a:p>
        </p:txBody>
      </p:sp>
      <p:sp>
        <p:nvSpPr>
          <p:cNvPr id="4" name="Footer Placeholder 3">
            <a:extLst>
              <a:ext uri="{FF2B5EF4-FFF2-40B4-BE49-F238E27FC236}">
                <a16:creationId xmlns:a16="http://schemas.microsoft.com/office/drawing/2014/main" id="{01A2B7DA-55E0-DE18-7B2D-D99E42E7E13A}"/>
              </a:ext>
            </a:extLst>
          </p:cNvPr>
          <p:cNvSpPr>
            <a:spLocks noGrp="1"/>
          </p:cNvSpPr>
          <p:nvPr>
            <p:ph type="ftr" sz="quarter" idx="11"/>
          </p:nvPr>
        </p:nvSpPr>
        <p:spPr>
          <a:xfrm>
            <a:off x="685800" y="6554697"/>
            <a:ext cx="5029200" cy="228600"/>
          </a:xfrm>
        </p:spPr>
        <p:txBody>
          <a:bodyPr>
            <a:normAutofit/>
          </a:bodyPr>
          <a:lstStyle/>
          <a:p>
            <a:pPr>
              <a:lnSpc>
                <a:spcPct val="90000"/>
              </a:lnSpc>
              <a:spcAft>
                <a:spcPts val="600"/>
              </a:spcAft>
            </a:pPr>
            <a:r>
              <a:rPr lang="en-US"/>
              <a:t>Cantey Technology</a:t>
            </a:r>
          </a:p>
        </p:txBody>
      </p:sp>
    </p:spTree>
    <p:extLst>
      <p:ext uri="{BB962C8B-B14F-4D97-AF65-F5344CB8AC3E}">
        <p14:creationId xmlns:p14="http://schemas.microsoft.com/office/powerpoint/2010/main" val="260898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B7A2-851A-952E-92DA-17306126D9E6}"/>
              </a:ext>
            </a:extLst>
          </p:cNvPr>
          <p:cNvSpPr>
            <a:spLocks noGrp="1"/>
          </p:cNvSpPr>
          <p:nvPr>
            <p:ph type="title"/>
          </p:nvPr>
        </p:nvSpPr>
        <p:spPr>
          <a:xfrm>
            <a:off x="643467" y="321734"/>
            <a:ext cx="10905066" cy="1135737"/>
          </a:xfrm>
        </p:spPr>
        <p:txBody>
          <a:bodyPr>
            <a:normAutofit/>
          </a:bodyPr>
          <a:lstStyle/>
          <a:p>
            <a:r>
              <a:rPr lang="en-US" sz="3600"/>
              <a:t>No-Show Students</a:t>
            </a:r>
          </a:p>
        </p:txBody>
      </p:sp>
      <p:sp>
        <p:nvSpPr>
          <p:cNvPr id="3" name="Content Placeholder 2">
            <a:extLst>
              <a:ext uri="{FF2B5EF4-FFF2-40B4-BE49-F238E27FC236}">
                <a16:creationId xmlns:a16="http://schemas.microsoft.com/office/drawing/2014/main" id="{3F80035D-813E-1C3D-ECE8-EEB9B2FEADAB}"/>
              </a:ext>
            </a:extLst>
          </p:cNvPr>
          <p:cNvSpPr>
            <a:spLocks noGrp="1"/>
          </p:cNvSpPr>
          <p:nvPr>
            <p:ph idx="1"/>
          </p:nvPr>
        </p:nvSpPr>
        <p:spPr>
          <a:xfrm>
            <a:off x="643469" y="1782981"/>
            <a:ext cx="5346784" cy="4393982"/>
          </a:xfrm>
        </p:spPr>
        <p:txBody>
          <a:bodyPr>
            <a:normAutofit/>
          </a:bodyPr>
          <a:lstStyle/>
          <a:p>
            <a:r>
              <a:rPr lang="en-US" sz="2000" dirty="0"/>
              <a:t>Populate “No Show Reason” on the SC Student Information page (Select Student &gt;Compliance &gt; South Carolina Student Information Page)</a:t>
            </a:r>
          </a:p>
          <a:p>
            <a:pPr marL="0" indent="0">
              <a:buNone/>
            </a:pPr>
            <a:endParaRPr lang="en-US" sz="2000" dirty="0"/>
          </a:p>
          <a:p>
            <a:r>
              <a:rPr lang="en-US" sz="2000" dirty="0"/>
              <a:t>Possible Drop Out (Grade 7 – 12). If status of student is “unknown”.</a:t>
            </a:r>
          </a:p>
          <a:p>
            <a:r>
              <a:rPr lang="en-US" sz="2000" dirty="0"/>
              <a:t>Populate: Dropout Reason &amp; Dropout Date</a:t>
            </a:r>
          </a:p>
          <a:p>
            <a:pPr marL="0" indent="0">
              <a:buNone/>
            </a:pPr>
            <a:endParaRPr lang="en-US" sz="2000" dirty="0"/>
          </a:p>
          <a:p>
            <a:endParaRPr lang="en-US" sz="2000" dirty="0"/>
          </a:p>
        </p:txBody>
      </p:sp>
      <p:sp>
        <p:nvSpPr>
          <p:cNvPr id="4" name="Footer Placeholder 3">
            <a:extLst>
              <a:ext uri="{FF2B5EF4-FFF2-40B4-BE49-F238E27FC236}">
                <a16:creationId xmlns:a16="http://schemas.microsoft.com/office/drawing/2014/main" id="{DF613580-A5D8-DB0D-95CA-66F2439A7C7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Cantey Technology</a:t>
            </a:r>
          </a:p>
        </p:txBody>
      </p:sp>
      <p:pic>
        <p:nvPicPr>
          <p:cNvPr id="9" name="Picture 8">
            <a:extLst>
              <a:ext uri="{FF2B5EF4-FFF2-40B4-BE49-F238E27FC236}">
                <a16:creationId xmlns:a16="http://schemas.microsoft.com/office/drawing/2014/main" id="{2B23484C-021A-CF65-D89B-89EB5145C36B}"/>
              </a:ext>
            </a:extLst>
          </p:cNvPr>
          <p:cNvPicPr>
            <a:picLocks noChangeAspect="1"/>
          </p:cNvPicPr>
          <p:nvPr/>
        </p:nvPicPr>
        <p:blipFill>
          <a:blip r:embed="rId2"/>
          <a:stretch>
            <a:fillRect/>
          </a:stretch>
        </p:blipFill>
        <p:spPr>
          <a:xfrm>
            <a:off x="6294731" y="1301128"/>
            <a:ext cx="4254387" cy="2116558"/>
          </a:xfrm>
          <a:prstGeom prst="rect">
            <a:avLst/>
          </a:prstGeom>
        </p:spPr>
      </p:pic>
      <p:pic>
        <p:nvPicPr>
          <p:cNvPr id="11" name="Picture 10">
            <a:extLst>
              <a:ext uri="{FF2B5EF4-FFF2-40B4-BE49-F238E27FC236}">
                <a16:creationId xmlns:a16="http://schemas.microsoft.com/office/drawing/2014/main" id="{C3C252BF-40F1-5721-FB3D-A22B50D9E19F}"/>
              </a:ext>
            </a:extLst>
          </p:cNvPr>
          <p:cNvPicPr>
            <a:picLocks noChangeAspect="1"/>
          </p:cNvPicPr>
          <p:nvPr/>
        </p:nvPicPr>
        <p:blipFill>
          <a:blip r:embed="rId3"/>
          <a:stretch>
            <a:fillRect/>
          </a:stretch>
        </p:blipFill>
        <p:spPr>
          <a:xfrm>
            <a:off x="6306373" y="3440315"/>
            <a:ext cx="4353720" cy="1208157"/>
          </a:xfrm>
          <a:prstGeom prst="rect">
            <a:avLst/>
          </a:prstGeom>
        </p:spPr>
      </p:pic>
    </p:spTree>
    <p:extLst>
      <p:ext uri="{BB962C8B-B14F-4D97-AF65-F5344CB8AC3E}">
        <p14:creationId xmlns:p14="http://schemas.microsoft.com/office/powerpoint/2010/main" val="253627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ED10-7841-9D8B-79A7-C8EB060ED88D}"/>
              </a:ext>
            </a:extLst>
          </p:cNvPr>
          <p:cNvSpPr>
            <a:spLocks noGrp="1"/>
          </p:cNvSpPr>
          <p:nvPr>
            <p:ph type="title"/>
          </p:nvPr>
        </p:nvSpPr>
        <p:spPr>
          <a:xfrm>
            <a:off x="1913468" y="570706"/>
            <a:ext cx="9440332" cy="1325563"/>
          </a:xfrm>
        </p:spPr>
        <p:txBody>
          <a:bodyPr>
            <a:normAutofit/>
          </a:bodyPr>
          <a:lstStyle/>
          <a:p>
            <a:r>
              <a:rPr lang="en-US" sz="4400" dirty="0"/>
              <a:t>No-Show Student: Scenario 1</a:t>
            </a:r>
          </a:p>
        </p:txBody>
      </p:sp>
      <p:sp>
        <p:nvSpPr>
          <p:cNvPr id="37" name="Content Placeholder 2">
            <a:extLst>
              <a:ext uri="{FF2B5EF4-FFF2-40B4-BE49-F238E27FC236}">
                <a16:creationId xmlns:a16="http://schemas.microsoft.com/office/drawing/2014/main" id="{F9642550-7E26-F79D-E1E1-890DC7EB11E0}"/>
              </a:ext>
            </a:extLst>
          </p:cNvPr>
          <p:cNvSpPr>
            <a:spLocks noGrp="1"/>
          </p:cNvSpPr>
          <p:nvPr>
            <p:ph idx="1"/>
          </p:nvPr>
        </p:nvSpPr>
        <p:spPr>
          <a:xfrm>
            <a:off x="838200" y="1825625"/>
            <a:ext cx="10515600" cy="4351338"/>
          </a:xfrm>
        </p:spPr>
        <p:txBody>
          <a:bodyPr>
            <a:normAutofit/>
          </a:bodyPr>
          <a:lstStyle/>
          <a:p>
            <a:pPr marL="0" indent="0">
              <a:buNone/>
            </a:pPr>
            <a:r>
              <a:rPr lang="en-US" b="1" dirty="0"/>
              <a:t>Students transferring after the End of Year Process before the new school year starts &amp; Records request from out-of-district school has been received:</a:t>
            </a:r>
          </a:p>
          <a:p>
            <a:r>
              <a:rPr lang="en-US" dirty="0"/>
              <a:t>No Show the student as of the first day of school.</a:t>
            </a:r>
          </a:p>
          <a:p>
            <a:r>
              <a:rPr lang="en-US" dirty="0"/>
              <a:t>Populate “No Show Reason Transferred” and populate school transfer information or out of state transfer. </a:t>
            </a:r>
          </a:p>
          <a:p>
            <a:r>
              <a:rPr lang="en-US" dirty="0"/>
              <a:t>Keep all supporting documentation (records request or transcript request or withdrawal form) i.e. for drop-out, grad rate, etc. reporting purposes.</a:t>
            </a:r>
          </a:p>
          <a:p>
            <a:pPr marL="0" indent="0">
              <a:buNone/>
            </a:pPr>
            <a:endParaRPr lang="en-US" dirty="0"/>
          </a:p>
        </p:txBody>
      </p:sp>
      <p:sp>
        <p:nvSpPr>
          <p:cNvPr id="4" name="Footer Placeholder 3">
            <a:extLst>
              <a:ext uri="{FF2B5EF4-FFF2-40B4-BE49-F238E27FC236}">
                <a16:creationId xmlns:a16="http://schemas.microsoft.com/office/drawing/2014/main" id="{7C366C29-6C0D-B88A-C961-683E9C7E16A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Cantey Technology</a:t>
            </a:r>
          </a:p>
        </p:txBody>
      </p:sp>
      <p:pic>
        <p:nvPicPr>
          <p:cNvPr id="8" name="Graphic 7" descr="Classroom">
            <a:extLst>
              <a:ext uri="{FF2B5EF4-FFF2-40B4-BE49-F238E27FC236}">
                <a16:creationId xmlns:a16="http://schemas.microsoft.com/office/drawing/2014/main" id="{DEECFFE4-582F-BD7E-3B32-E07720D7B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91668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97CB-16E3-4CAA-A594-72A46297D51A}"/>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a:solidFill>
                  <a:srgbClr val="EBEBEB"/>
                </a:solidFill>
              </a:rPr>
              <a:t>Welcome</a:t>
            </a:r>
          </a:p>
        </p:txBody>
      </p:sp>
      <p:pic>
        <p:nvPicPr>
          <p:cNvPr id="5" name="Content Placeholder 4" descr="Photo of school study group enjoying learning">
            <a:extLst>
              <a:ext uri="{FF2B5EF4-FFF2-40B4-BE49-F238E27FC236}">
                <a16:creationId xmlns:a16="http://schemas.microsoft.com/office/drawing/2014/main" id="{DA1D57E2-7DAE-4F93-9E26-91B7C6015B5A}"/>
              </a:ext>
            </a:extLst>
          </p:cNvPr>
          <p:cNvPicPr>
            <a:picLocks noGrp="1" noChangeAspect="1"/>
          </p:cNvPicPr>
          <p:nvPr>
            <p:ph idx="1"/>
          </p:nvPr>
        </p:nvPicPr>
        <p:blipFill rotWithShape="1">
          <a:blip r:embed="rId3"/>
          <a:srcRect t="25151" r="-1" b="13160"/>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Tree>
    <p:extLst>
      <p:ext uri="{BB962C8B-B14F-4D97-AF65-F5344CB8AC3E}">
        <p14:creationId xmlns:p14="http://schemas.microsoft.com/office/powerpoint/2010/main" val="231834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ED10-7841-9D8B-79A7-C8EB060ED88D}"/>
              </a:ext>
            </a:extLst>
          </p:cNvPr>
          <p:cNvSpPr>
            <a:spLocks noGrp="1"/>
          </p:cNvSpPr>
          <p:nvPr>
            <p:ph type="title"/>
          </p:nvPr>
        </p:nvSpPr>
        <p:spPr>
          <a:xfrm>
            <a:off x="1771020" y="500062"/>
            <a:ext cx="9440332" cy="1325563"/>
          </a:xfrm>
        </p:spPr>
        <p:txBody>
          <a:bodyPr>
            <a:normAutofit/>
          </a:bodyPr>
          <a:lstStyle/>
          <a:p>
            <a:r>
              <a:rPr lang="en-US" sz="4400" dirty="0"/>
              <a:t>No-Show Student: Scenario 1</a:t>
            </a:r>
          </a:p>
        </p:txBody>
      </p:sp>
      <p:sp>
        <p:nvSpPr>
          <p:cNvPr id="37" name="Content Placeholder 2">
            <a:extLst>
              <a:ext uri="{FF2B5EF4-FFF2-40B4-BE49-F238E27FC236}">
                <a16:creationId xmlns:a16="http://schemas.microsoft.com/office/drawing/2014/main" id="{F9642550-7E26-F79D-E1E1-890DC7EB11E0}"/>
              </a:ext>
            </a:extLst>
          </p:cNvPr>
          <p:cNvSpPr>
            <a:spLocks noGrp="1"/>
          </p:cNvSpPr>
          <p:nvPr>
            <p:ph idx="1"/>
          </p:nvPr>
        </p:nvSpPr>
        <p:spPr>
          <a:xfrm>
            <a:off x="838200" y="1825625"/>
            <a:ext cx="10515600" cy="4351338"/>
          </a:xfrm>
        </p:spPr>
        <p:txBody>
          <a:bodyPr>
            <a:normAutofit/>
          </a:bodyPr>
          <a:lstStyle/>
          <a:p>
            <a:pPr marL="0" indent="0">
              <a:buNone/>
            </a:pPr>
            <a:r>
              <a:rPr lang="en-US" dirty="0"/>
              <a:t>For this scenario because school has not started yet:</a:t>
            </a:r>
          </a:p>
          <a:p>
            <a:r>
              <a:rPr lang="en-US" dirty="0"/>
              <a:t>If entering the first day of school as the Exit Date, understand the student will be placed into Transfer Pending mode and will not completely transfer out of the school until midnight of the first day of school.</a:t>
            </a:r>
          </a:p>
        </p:txBody>
      </p:sp>
      <p:sp>
        <p:nvSpPr>
          <p:cNvPr id="4" name="Footer Placeholder 3">
            <a:extLst>
              <a:ext uri="{FF2B5EF4-FFF2-40B4-BE49-F238E27FC236}">
                <a16:creationId xmlns:a16="http://schemas.microsoft.com/office/drawing/2014/main" id="{7C366C29-6C0D-B88A-C961-683E9C7E16A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Cantey Technology</a:t>
            </a:r>
          </a:p>
        </p:txBody>
      </p:sp>
      <p:pic>
        <p:nvPicPr>
          <p:cNvPr id="8" name="Graphic 7" descr="Classroom">
            <a:extLst>
              <a:ext uri="{FF2B5EF4-FFF2-40B4-BE49-F238E27FC236}">
                <a16:creationId xmlns:a16="http://schemas.microsoft.com/office/drawing/2014/main" id="{DEECFFE4-582F-BD7E-3B32-E07720D7B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pic>
        <p:nvPicPr>
          <p:cNvPr id="5" name="Picture 4">
            <a:extLst>
              <a:ext uri="{FF2B5EF4-FFF2-40B4-BE49-F238E27FC236}">
                <a16:creationId xmlns:a16="http://schemas.microsoft.com/office/drawing/2014/main" id="{DA0AE782-1AFA-602F-A53C-AC2F245AFBF6}"/>
              </a:ext>
            </a:extLst>
          </p:cNvPr>
          <p:cNvPicPr>
            <a:picLocks noChangeAspect="1"/>
          </p:cNvPicPr>
          <p:nvPr/>
        </p:nvPicPr>
        <p:blipFill>
          <a:blip r:embed="rId4"/>
          <a:stretch>
            <a:fillRect/>
          </a:stretch>
        </p:blipFill>
        <p:spPr>
          <a:xfrm>
            <a:off x="1295400" y="3815026"/>
            <a:ext cx="3400900" cy="1448002"/>
          </a:xfrm>
          <a:prstGeom prst="rect">
            <a:avLst/>
          </a:prstGeom>
        </p:spPr>
      </p:pic>
      <p:pic>
        <p:nvPicPr>
          <p:cNvPr id="7" name="Picture 6">
            <a:extLst>
              <a:ext uri="{FF2B5EF4-FFF2-40B4-BE49-F238E27FC236}">
                <a16:creationId xmlns:a16="http://schemas.microsoft.com/office/drawing/2014/main" id="{0E4E8151-F3F3-6BA2-B32C-F7F158008906}"/>
              </a:ext>
            </a:extLst>
          </p:cNvPr>
          <p:cNvPicPr>
            <a:picLocks noChangeAspect="1"/>
          </p:cNvPicPr>
          <p:nvPr/>
        </p:nvPicPr>
        <p:blipFill>
          <a:blip r:embed="rId5"/>
          <a:stretch>
            <a:fillRect/>
          </a:stretch>
        </p:blipFill>
        <p:spPr>
          <a:xfrm>
            <a:off x="5095448" y="4129395"/>
            <a:ext cx="6115904" cy="819264"/>
          </a:xfrm>
          <a:prstGeom prst="rect">
            <a:avLst/>
          </a:prstGeom>
        </p:spPr>
      </p:pic>
    </p:spTree>
    <p:extLst>
      <p:ext uri="{BB962C8B-B14F-4D97-AF65-F5344CB8AC3E}">
        <p14:creationId xmlns:p14="http://schemas.microsoft.com/office/powerpoint/2010/main" val="132620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ED10-7841-9D8B-79A7-C8EB060ED88D}"/>
              </a:ext>
            </a:extLst>
          </p:cNvPr>
          <p:cNvSpPr>
            <a:spLocks noGrp="1"/>
          </p:cNvSpPr>
          <p:nvPr>
            <p:ph type="title"/>
          </p:nvPr>
        </p:nvSpPr>
        <p:spPr>
          <a:xfrm>
            <a:off x="1913468" y="500062"/>
            <a:ext cx="9440332" cy="1325563"/>
          </a:xfrm>
        </p:spPr>
        <p:txBody>
          <a:bodyPr>
            <a:normAutofit/>
          </a:bodyPr>
          <a:lstStyle/>
          <a:p>
            <a:r>
              <a:rPr lang="en-US" sz="4400" dirty="0"/>
              <a:t>No-Show Student: Scenario 1</a:t>
            </a:r>
          </a:p>
        </p:txBody>
      </p:sp>
      <p:sp>
        <p:nvSpPr>
          <p:cNvPr id="37" name="Content Placeholder 2">
            <a:extLst>
              <a:ext uri="{FF2B5EF4-FFF2-40B4-BE49-F238E27FC236}">
                <a16:creationId xmlns:a16="http://schemas.microsoft.com/office/drawing/2014/main" id="{F9642550-7E26-F79D-E1E1-890DC7EB11E0}"/>
              </a:ext>
            </a:extLst>
          </p:cNvPr>
          <p:cNvSpPr>
            <a:spLocks noGrp="1"/>
          </p:cNvSpPr>
          <p:nvPr>
            <p:ph idx="1"/>
          </p:nvPr>
        </p:nvSpPr>
        <p:spPr>
          <a:xfrm>
            <a:off x="838200" y="1825625"/>
            <a:ext cx="10515600" cy="4351338"/>
          </a:xfrm>
        </p:spPr>
        <p:txBody>
          <a:bodyPr>
            <a:normAutofit/>
          </a:bodyPr>
          <a:lstStyle/>
          <a:p>
            <a:pPr marL="0" indent="0">
              <a:buNone/>
            </a:pPr>
            <a:r>
              <a:rPr lang="en-US" i="1" dirty="0"/>
              <a:t>Recommendation:</a:t>
            </a:r>
            <a:endParaRPr lang="en-US" dirty="0"/>
          </a:p>
          <a:p>
            <a:r>
              <a:rPr lang="en-US" dirty="0"/>
              <a:t>When transferring a student out for the Exit Date use the Current Date.</a:t>
            </a:r>
          </a:p>
          <a:p>
            <a:endParaRPr lang="en-US" i="1" dirty="0"/>
          </a:p>
        </p:txBody>
      </p:sp>
      <p:sp>
        <p:nvSpPr>
          <p:cNvPr id="4" name="Footer Placeholder 3">
            <a:extLst>
              <a:ext uri="{FF2B5EF4-FFF2-40B4-BE49-F238E27FC236}">
                <a16:creationId xmlns:a16="http://schemas.microsoft.com/office/drawing/2014/main" id="{7C366C29-6C0D-B88A-C961-683E9C7E16A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Cantey Technology</a:t>
            </a:r>
          </a:p>
        </p:txBody>
      </p:sp>
      <p:pic>
        <p:nvPicPr>
          <p:cNvPr id="8" name="Graphic 7" descr="Classroom">
            <a:extLst>
              <a:ext uri="{FF2B5EF4-FFF2-40B4-BE49-F238E27FC236}">
                <a16:creationId xmlns:a16="http://schemas.microsoft.com/office/drawing/2014/main" id="{DEECFFE4-582F-BD7E-3B32-E07720D7B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pic>
        <p:nvPicPr>
          <p:cNvPr id="13" name="Picture 12">
            <a:extLst>
              <a:ext uri="{FF2B5EF4-FFF2-40B4-BE49-F238E27FC236}">
                <a16:creationId xmlns:a16="http://schemas.microsoft.com/office/drawing/2014/main" id="{1A7AE79C-1913-E07D-5F15-563FAF55C798}"/>
              </a:ext>
            </a:extLst>
          </p:cNvPr>
          <p:cNvPicPr>
            <a:picLocks noChangeAspect="1"/>
          </p:cNvPicPr>
          <p:nvPr/>
        </p:nvPicPr>
        <p:blipFill>
          <a:blip r:embed="rId4"/>
          <a:stretch>
            <a:fillRect/>
          </a:stretch>
        </p:blipFill>
        <p:spPr>
          <a:xfrm>
            <a:off x="2842758" y="3137258"/>
            <a:ext cx="6506483" cy="2086266"/>
          </a:xfrm>
          <a:prstGeom prst="rect">
            <a:avLst/>
          </a:prstGeom>
        </p:spPr>
      </p:pic>
    </p:spTree>
    <p:extLst>
      <p:ext uri="{BB962C8B-B14F-4D97-AF65-F5344CB8AC3E}">
        <p14:creationId xmlns:p14="http://schemas.microsoft.com/office/powerpoint/2010/main" val="5693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ED10-7841-9D8B-79A7-C8EB060ED88D}"/>
              </a:ext>
            </a:extLst>
          </p:cNvPr>
          <p:cNvSpPr>
            <a:spLocks noGrp="1"/>
          </p:cNvSpPr>
          <p:nvPr>
            <p:ph type="title"/>
          </p:nvPr>
        </p:nvSpPr>
        <p:spPr>
          <a:xfrm>
            <a:off x="1913468" y="627823"/>
            <a:ext cx="9440332" cy="1325563"/>
          </a:xfrm>
        </p:spPr>
        <p:txBody>
          <a:bodyPr>
            <a:normAutofit/>
          </a:bodyPr>
          <a:lstStyle/>
          <a:p>
            <a:r>
              <a:rPr lang="en-US" sz="4400" dirty="0"/>
              <a:t>No-Show Student: Scenario 1</a:t>
            </a:r>
          </a:p>
        </p:txBody>
      </p:sp>
      <p:sp>
        <p:nvSpPr>
          <p:cNvPr id="37" name="Content Placeholder 2">
            <a:extLst>
              <a:ext uri="{FF2B5EF4-FFF2-40B4-BE49-F238E27FC236}">
                <a16:creationId xmlns:a16="http://schemas.microsoft.com/office/drawing/2014/main" id="{F9642550-7E26-F79D-E1E1-890DC7EB11E0}"/>
              </a:ext>
            </a:extLst>
          </p:cNvPr>
          <p:cNvSpPr>
            <a:spLocks noGrp="1"/>
          </p:cNvSpPr>
          <p:nvPr>
            <p:ph idx="1"/>
          </p:nvPr>
        </p:nvSpPr>
        <p:spPr>
          <a:xfrm>
            <a:off x="838200" y="1825625"/>
            <a:ext cx="10515600" cy="4351338"/>
          </a:xfrm>
        </p:spPr>
        <p:txBody>
          <a:bodyPr>
            <a:normAutofit/>
          </a:bodyPr>
          <a:lstStyle/>
          <a:p>
            <a:pPr marL="0" indent="0">
              <a:buNone/>
            </a:pPr>
            <a:r>
              <a:rPr lang="en-US" i="1" dirty="0"/>
              <a:t>Recommendation (cont.):</a:t>
            </a:r>
            <a:endParaRPr lang="en-US" dirty="0"/>
          </a:p>
          <a:p>
            <a:r>
              <a:rPr lang="en-US" dirty="0"/>
              <a:t>Once the student is transferred out, go back to the </a:t>
            </a:r>
            <a:r>
              <a:rPr lang="en-US" b="1" dirty="0"/>
              <a:t>Transfer Info </a:t>
            </a:r>
            <a:r>
              <a:rPr lang="en-US" dirty="0"/>
              <a:t>page, Click </a:t>
            </a:r>
            <a:r>
              <a:rPr lang="en-US" b="1" dirty="0"/>
              <a:t>Entry Date</a:t>
            </a:r>
            <a:endParaRPr lang="en-US" i="1" dirty="0"/>
          </a:p>
        </p:txBody>
      </p:sp>
      <p:sp>
        <p:nvSpPr>
          <p:cNvPr id="4" name="Footer Placeholder 3">
            <a:extLst>
              <a:ext uri="{FF2B5EF4-FFF2-40B4-BE49-F238E27FC236}">
                <a16:creationId xmlns:a16="http://schemas.microsoft.com/office/drawing/2014/main" id="{7C366C29-6C0D-B88A-C961-683E9C7E16A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Cantey Technology</a:t>
            </a:r>
          </a:p>
        </p:txBody>
      </p:sp>
      <p:pic>
        <p:nvPicPr>
          <p:cNvPr id="8" name="Graphic 7" descr="Classroom">
            <a:extLst>
              <a:ext uri="{FF2B5EF4-FFF2-40B4-BE49-F238E27FC236}">
                <a16:creationId xmlns:a16="http://schemas.microsoft.com/office/drawing/2014/main" id="{DEECFFE4-582F-BD7E-3B32-E07720D7B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pic>
        <p:nvPicPr>
          <p:cNvPr id="5" name="Picture 4">
            <a:extLst>
              <a:ext uri="{FF2B5EF4-FFF2-40B4-BE49-F238E27FC236}">
                <a16:creationId xmlns:a16="http://schemas.microsoft.com/office/drawing/2014/main" id="{576065AD-67B0-FA4A-E7D2-43CDAB981044}"/>
              </a:ext>
            </a:extLst>
          </p:cNvPr>
          <p:cNvPicPr>
            <a:picLocks noChangeAspect="1"/>
          </p:cNvPicPr>
          <p:nvPr/>
        </p:nvPicPr>
        <p:blipFill>
          <a:blip r:embed="rId4"/>
          <a:stretch>
            <a:fillRect/>
          </a:stretch>
        </p:blipFill>
        <p:spPr>
          <a:xfrm>
            <a:off x="759295" y="3425989"/>
            <a:ext cx="4325102" cy="1329844"/>
          </a:xfrm>
          <a:prstGeom prst="rect">
            <a:avLst/>
          </a:prstGeom>
        </p:spPr>
      </p:pic>
      <p:pic>
        <p:nvPicPr>
          <p:cNvPr id="7" name="Picture 6">
            <a:extLst>
              <a:ext uri="{FF2B5EF4-FFF2-40B4-BE49-F238E27FC236}">
                <a16:creationId xmlns:a16="http://schemas.microsoft.com/office/drawing/2014/main" id="{ABB6BEB0-D93E-F566-27A3-99CA4E6C5F1A}"/>
              </a:ext>
            </a:extLst>
          </p:cNvPr>
          <p:cNvPicPr>
            <a:picLocks noChangeAspect="1"/>
          </p:cNvPicPr>
          <p:nvPr/>
        </p:nvPicPr>
        <p:blipFill>
          <a:blip r:embed="rId5"/>
          <a:stretch>
            <a:fillRect/>
          </a:stretch>
        </p:blipFill>
        <p:spPr>
          <a:xfrm>
            <a:off x="5084397" y="3429000"/>
            <a:ext cx="6821924" cy="1326833"/>
          </a:xfrm>
          <a:prstGeom prst="rect">
            <a:avLst/>
          </a:prstGeom>
        </p:spPr>
      </p:pic>
    </p:spTree>
    <p:extLst>
      <p:ext uri="{BB962C8B-B14F-4D97-AF65-F5344CB8AC3E}">
        <p14:creationId xmlns:p14="http://schemas.microsoft.com/office/powerpoint/2010/main" val="3817555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ED10-7841-9D8B-79A7-C8EB060ED88D}"/>
              </a:ext>
            </a:extLst>
          </p:cNvPr>
          <p:cNvSpPr>
            <a:spLocks noGrp="1"/>
          </p:cNvSpPr>
          <p:nvPr>
            <p:ph type="title"/>
          </p:nvPr>
        </p:nvSpPr>
        <p:spPr>
          <a:xfrm>
            <a:off x="1904329" y="570706"/>
            <a:ext cx="9440332" cy="1325563"/>
          </a:xfrm>
        </p:spPr>
        <p:txBody>
          <a:bodyPr>
            <a:normAutofit/>
          </a:bodyPr>
          <a:lstStyle/>
          <a:p>
            <a:r>
              <a:rPr lang="en-US" sz="4400" dirty="0"/>
              <a:t>No-Show Student: Scenario 1</a:t>
            </a:r>
          </a:p>
        </p:txBody>
      </p:sp>
      <p:sp>
        <p:nvSpPr>
          <p:cNvPr id="37" name="Content Placeholder 2">
            <a:extLst>
              <a:ext uri="{FF2B5EF4-FFF2-40B4-BE49-F238E27FC236}">
                <a16:creationId xmlns:a16="http://schemas.microsoft.com/office/drawing/2014/main" id="{F9642550-7E26-F79D-E1E1-890DC7EB11E0}"/>
              </a:ext>
            </a:extLst>
          </p:cNvPr>
          <p:cNvSpPr>
            <a:spLocks noGrp="1"/>
          </p:cNvSpPr>
          <p:nvPr>
            <p:ph idx="1"/>
          </p:nvPr>
        </p:nvSpPr>
        <p:spPr>
          <a:xfrm>
            <a:off x="838200" y="1825625"/>
            <a:ext cx="10515600" cy="4351338"/>
          </a:xfrm>
        </p:spPr>
        <p:txBody>
          <a:bodyPr>
            <a:normAutofit/>
          </a:bodyPr>
          <a:lstStyle/>
          <a:p>
            <a:pPr marL="0" indent="0">
              <a:buNone/>
            </a:pPr>
            <a:r>
              <a:rPr lang="en-US" i="1" dirty="0"/>
              <a:t>Recommendation (cont.):</a:t>
            </a:r>
            <a:endParaRPr lang="en-US" dirty="0"/>
          </a:p>
          <a:p>
            <a:r>
              <a:rPr lang="en-US" dirty="0"/>
              <a:t>Change the </a:t>
            </a:r>
            <a:r>
              <a:rPr lang="en-US" b="1" dirty="0"/>
              <a:t>Exit Date</a:t>
            </a:r>
            <a:r>
              <a:rPr lang="en-US" dirty="0"/>
              <a:t> to the first day of school &amp; </a:t>
            </a:r>
            <a:r>
              <a:rPr lang="en-US" b="1" dirty="0"/>
              <a:t>Submit </a:t>
            </a:r>
            <a:r>
              <a:rPr lang="en-US" dirty="0"/>
              <a:t>to save.</a:t>
            </a:r>
            <a:endParaRPr lang="en-US" i="1" dirty="0"/>
          </a:p>
        </p:txBody>
      </p:sp>
      <p:sp>
        <p:nvSpPr>
          <p:cNvPr id="4" name="Footer Placeholder 3">
            <a:extLst>
              <a:ext uri="{FF2B5EF4-FFF2-40B4-BE49-F238E27FC236}">
                <a16:creationId xmlns:a16="http://schemas.microsoft.com/office/drawing/2014/main" id="{7C366C29-6C0D-B88A-C961-683E9C7E16A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Cantey Technology</a:t>
            </a:r>
          </a:p>
        </p:txBody>
      </p:sp>
      <p:pic>
        <p:nvPicPr>
          <p:cNvPr id="8" name="Graphic 7" descr="Classroom">
            <a:extLst>
              <a:ext uri="{FF2B5EF4-FFF2-40B4-BE49-F238E27FC236}">
                <a16:creationId xmlns:a16="http://schemas.microsoft.com/office/drawing/2014/main" id="{DEECFFE4-582F-BD7E-3B32-E07720D7B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pic>
        <p:nvPicPr>
          <p:cNvPr id="6" name="Picture 5">
            <a:extLst>
              <a:ext uri="{FF2B5EF4-FFF2-40B4-BE49-F238E27FC236}">
                <a16:creationId xmlns:a16="http://schemas.microsoft.com/office/drawing/2014/main" id="{FAF9733D-B2D2-AB29-047E-41026039119A}"/>
              </a:ext>
            </a:extLst>
          </p:cNvPr>
          <p:cNvPicPr>
            <a:picLocks noChangeAspect="1"/>
          </p:cNvPicPr>
          <p:nvPr/>
        </p:nvPicPr>
        <p:blipFill>
          <a:blip r:embed="rId4"/>
          <a:stretch>
            <a:fillRect/>
          </a:stretch>
        </p:blipFill>
        <p:spPr>
          <a:xfrm>
            <a:off x="686471" y="2975948"/>
            <a:ext cx="5244826" cy="2865015"/>
          </a:xfrm>
          <a:prstGeom prst="rect">
            <a:avLst/>
          </a:prstGeom>
        </p:spPr>
      </p:pic>
      <p:pic>
        <p:nvPicPr>
          <p:cNvPr id="10" name="Picture 9">
            <a:extLst>
              <a:ext uri="{FF2B5EF4-FFF2-40B4-BE49-F238E27FC236}">
                <a16:creationId xmlns:a16="http://schemas.microsoft.com/office/drawing/2014/main" id="{6E53F0E2-BE5F-7D9A-5486-CC349C9B1AA8}"/>
              </a:ext>
            </a:extLst>
          </p:cNvPr>
          <p:cNvPicPr>
            <a:picLocks noChangeAspect="1"/>
          </p:cNvPicPr>
          <p:nvPr/>
        </p:nvPicPr>
        <p:blipFill>
          <a:blip r:embed="rId5"/>
          <a:stretch>
            <a:fillRect/>
          </a:stretch>
        </p:blipFill>
        <p:spPr>
          <a:xfrm>
            <a:off x="4865040" y="3687206"/>
            <a:ext cx="6887536" cy="1495634"/>
          </a:xfrm>
          <a:prstGeom prst="rect">
            <a:avLst/>
          </a:prstGeom>
        </p:spPr>
      </p:pic>
    </p:spTree>
    <p:extLst>
      <p:ext uri="{BB962C8B-B14F-4D97-AF65-F5344CB8AC3E}">
        <p14:creationId xmlns:p14="http://schemas.microsoft.com/office/powerpoint/2010/main" val="1070600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0598-6198-8191-43D5-DA2C5D3EDBB4}"/>
              </a:ext>
            </a:extLst>
          </p:cNvPr>
          <p:cNvSpPr>
            <a:spLocks noGrp="1"/>
          </p:cNvSpPr>
          <p:nvPr>
            <p:ph type="title"/>
          </p:nvPr>
        </p:nvSpPr>
        <p:spPr>
          <a:xfrm>
            <a:off x="645130" y="609601"/>
            <a:ext cx="9404723" cy="1400530"/>
          </a:xfrm>
        </p:spPr>
        <p:txBody>
          <a:bodyPr>
            <a:normAutofit/>
          </a:bodyPr>
          <a:lstStyle/>
          <a:p>
            <a:r>
              <a:rPr lang="en-US" sz="4400" dirty="0"/>
              <a:t>No-Show Student: Scenario 2</a:t>
            </a:r>
            <a:endParaRPr lang="en-US" dirty="0"/>
          </a:p>
        </p:txBody>
      </p:sp>
      <p:sp>
        <p:nvSpPr>
          <p:cNvPr id="3" name="Content Placeholder 2">
            <a:extLst>
              <a:ext uri="{FF2B5EF4-FFF2-40B4-BE49-F238E27FC236}">
                <a16:creationId xmlns:a16="http://schemas.microsoft.com/office/drawing/2014/main" id="{0CB0E863-EE35-FE71-4241-1EB40B13CF6A}"/>
              </a:ext>
            </a:extLst>
          </p:cNvPr>
          <p:cNvSpPr>
            <a:spLocks noGrp="1"/>
          </p:cNvSpPr>
          <p:nvPr>
            <p:ph idx="1"/>
          </p:nvPr>
        </p:nvSpPr>
        <p:spPr/>
        <p:txBody>
          <a:bodyPr>
            <a:normAutofit/>
          </a:bodyPr>
          <a:lstStyle/>
          <a:p>
            <a:pPr marL="0" indent="0">
              <a:buNone/>
            </a:pPr>
            <a:r>
              <a:rPr lang="en-US" b="1" dirty="0"/>
              <a:t>Students who rolled over who never showed up.</a:t>
            </a:r>
          </a:p>
          <a:p>
            <a:pPr lvl="1"/>
            <a:r>
              <a:rPr lang="en-US" dirty="0"/>
              <a:t>Mark the student absent for the first 10 days of school</a:t>
            </a:r>
          </a:p>
          <a:p>
            <a:pPr lvl="1"/>
            <a:r>
              <a:rPr lang="en-US" dirty="0"/>
              <a:t>Parent contact should be made during those 10 days </a:t>
            </a:r>
          </a:p>
          <a:p>
            <a:pPr lvl="1"/>
            <a:r>
              <a:rPr lang="en-US" dirty="0"/>
              <a:t>On the 11th day, the student is withdrawn as a No-Show</a:t>
            </a:r>
          </a:p>
          <a:p>
            <a:pPr lvl="2"/>
            <a:r>
              <a:rPr lang="en-US" dirty="0"/>
              <a:t>All attendance should be removed</a:t>
            </a:r>
          </a:p>
          <a:p>
            <a:pPr lvl="2"/>
            <a:r>
              <a:rPr lang="en-US" dirty="0"/>
              <a:t>Entry Date and Exit Date should be the first day of school</a:t>
            </a:r>
          </a:p>
          <a:p>
            <a:pPr lvl="1"/>
            <a:r>
              <a:rPr lang="en-US" dirty="0"/>
              <a:t>Students in grades levels 7-12 will be reported as dropouts</a:t>
            </a:r>
          </a:p>
          <a:p>
            <a:pPr lvl="1"/>
            <a:r>
              <a:rPr lang="en-US" dirty="0"/>
              <a:t>Populate the Dropout Reason and Dropout Date (dropout date should be the first day of school)</a:t>
            </a:r>
          </a:p>
        </p:txBody>
      </p:sp>
      <p:sp>
        <p:nvSpPr>
          <p:cNvPr id="4" name="Footer Placeholder 3">
            <a:extLst>
              <a:ext uri="{FF2B5EF4-FFF2-40B4-BE49-F238E27FC236}">
                <a16:creationId xmlns:a16="http://schemas.microsoft.com/office/drawing/2014/main" id="{C0B3AB39-B50E-EB18-E83F-6496F4B8A080}"/>
              </a:ext>
            </a:extLst>
          </p:cNvPr>
          <p:cNvSpPr>
            <a:spLocks noGrp="1"/>
          </p:cNvSpPr>
          <p:nvPr>
            <p:ph type="ftr" sz="quarter" idx="11"/>
          </p:nvPr>
        </p:nvSpPr>
        <p:spPr/>
        <p:txBody>
          <a:bodyPr/>
          <a:lstStyle/>
          <a:p>
            <a:r>
              <a:rPr lang="en-US"/>
              <a:t>Cantey Technology</a:t>
            </a:r>
          </a:p>
        </p:txBody>
      </p:sp>
    </p:spTree>
    <p:extLst>
      <p:ext uri="{BB962C8B-B14F-4D97-AF65-F5344CB8AC3E}">
        <p14:creationId xmlns:p14="http://schemas.microsoft.com/office/powerpoint/2010/main" val="65587069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BD8B-E946-ECAB-2A17-891FD3DD72BF}"/>
              </a:ext>
            </a:extLst>
          </p:cNvPr>
          <p:cNvSpPr>
            <a:spLocks noGrp="1"/>
          </p:cNvSpPr>
          <p:nvPr>
            <p:ph type="title"/>
          </p:nvPr>
        </p:nvSpPr>
        <p:spPr/>
        <p:txBody>
          <a:bodyPr/>
          <a:lstStyle/>
          <a:p>
            <a:r>
              <a:rPr lang="en-US" dirty="0"/>
              <a:t>No-Show Student: Scenario 3</a:t>
            </a:r>
          </a:p>
        </p:txBody>
      </p:sp>
      <p:sp>
        <p:nvSpPr>
          <p:cNvPr id="3" name="Content Placeholder 2">
            <a:extLst>
              <a:ext uri="{FF2B5EF4-FFF2-40B4-BE49-F238E27FC236}">
                <a16:creationId xmlns:a16="http://schemas.microsoft.com/office/drawing/2014/main" id="{6B28B235-94AB-078F-FA50-E6F590F32B1B}"/>
              </a:ext>
            </a:extLst>
          </p:cNvPr>
          <p:cNvSpPr>
            <a:spLocks noGrp="1"/>
          </p:cNvSpPr>
          <p:nvPr>
            <p:ph idx="1"/>
          </p:nvPr>
        </p:nvSpPr>
        <p:spPr/>
        <p:txBody>
          <a:bodyPr/>
          <a:lstStyle/>
          <a:p>
            <a:pPr marL="0" indent="0">
              <a:buNone/>
            </a:pPr>
            <a:r>
              <a:rPr lang="en-US" b="1" dirty="0"/>
              <a:t>Students who missed up to the first 9 days of schools</a:t>
            </a:r>
          </a:p>
          <a:p>
            <a:pPr lvl="1"/>
            <a:r>
              <a:rPr lang="en-US" dirty="0"/>
              <a:t>The student is enrolled as of the first day of school </a:t>
            </a:r>
          </a:p>
          <a:p>
            <a:pPr lvl="1"/>
            <a:r>
              <a:rPr lang="en-US" dirty="0"/>
              <a:t>Attendance should be taken as of day 1</a:t>
            </a:r>
          </a:p>
          <a:p>
            <a:pPr lvl="1"/>
            <a:r>
              <a:rPr lang="en-US" dirty="0"/>
              <a:t>Absences should be coded excused or unexcused </a:t>
            </a:r>
          </a:p>
          <a:p>
            <a:pPr lvl="1"/>
            <a:r>
              <a:rPr lang="en-US" dirty="0"/>
              <a:t>Truancy notification should be made, and a Truancy intervention plan developed if the student missed 3 consecutive unexcused absences or a total of 5 unexcused absences</a:t>
            </a:r>
          </a:p>
          <a:p>
            <a:pPr lvl="1"/>
            <a:r>
              <a:rPr lang="en-US" dirty="0"/>
              <a:t>No attendance should be removed</a:t>
            </a:r>
          </a:p>
        </p:txBody>
      </p:sp>
      <p:sp>
        <p:nvSpPr>
          <p:cNvPr id="4" name="Footer Placeholder 3">
            <a:extLst>
              <a:ext uri="{FF2B5EF4-FFF2-40B4-BE49-F238E27FC236}">
                <a16:creationId xmlns:a16="http://schemas.microsoft.com/office/drawing/2014/main" id="{D27166D1-4186-0653-7709-BD9987992779}"/>
              </a:ext>
            </a:extLst>
          </p:cNvPr>
          <p:cNvSpPr>
            <a:spLocks noGrp="1"/>
          </p:cNvSpPr>
          <p:nvPr>
            <p:ph type="ftr" sz="quarter" idx="11"/>
          </p:nvPr>
        </p:nvSpPr>
        <p:spPr/>
        <p:txBody>
          <a:bodyPr/>
          <a:lstStyle/>
          <a:p>
            <a:r>
              <a:rPr lang="en-US"/>
              <a:t>Cantey Technology</a:t>
            </a:r>
          </a:p>
        </p:txBody>
      </p:sp>
    </p:spTree>
    <p:extLst>
      <p:ext uri="{BB962C8B-B14F-4D97-AF65-F5344CB8AC3E}">
        <p14:creationId xmlns:p14="http://schemas.microsoft.com/office/powerpoint/2010/main" val="250083235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BD8B-E946-ECAB-2A17-891FD3DD72BF}"/>
              </a:ext>
            </a:extLst>
          </p:cNvPr>
          <p:cNvSpPr>
            <a:spLocks noGrp="1"/>
          </p:cNvSpPr>
          <p:nvPr>
            <p:ph type="title"/>
          </p:nvPr>
        </p:nvSpPr>
        <p:spPr/>
        <p:txBody>
          <a:bodyPr/>
          <a:lstStyle/>
          <a:p>
            <a:r>
              <a:rPr lang="en-US" dirty="0"/>
              <a:t>No-Show Student: Scenario 4</a:t>
            </a:r>
          </a:p>
        </p:txBody>
      </p:sp>
      <p:sp>
        <p:nvSpPr>
          <p:cNvPr id="3" name="Content Placeholder 2">
            <a:extLst>
              <a:ext uri="{FF2B5EF4-FFF2-40B4-BE49-F238E27FC236}">
                <a16:creationId xmlns:a16="http://schemas.microsoft.com/office/drawing/2014/main" id="{6B28B235-94AB-078F-FA50-E6F590F32B1B}"/>
              </a:ext>
            </a:extLst>
          </p:cNvPr>
          <p:cNvSpPr>
            <a:spLocks noGrp="1"/>
          </p:cNvSpPr>
          <p:nvPr>
            <p:ph idx="1"/>
          </p:nvPr>
        </p:nvSpPr>
        <p:spPr/>
        <p:txBody>
          <a:bodyPr/>
          <a:lstStyle/>
          <a:p>
            <a:pPr marL="0" indent="0">
              <a:buNone/>
            </a:pPr>
            <a:r>
              <a:rPr lang="en-US" b="1" dirty="0"/>
              <a:t>Students who missed 10 days but show up on day 11</a:t>
            </a:r>
          </a:p>
          <a:p>
            <a:pPr lvl="1"/>
            <a:r>
              <a:rPr lang="en-US" dirty="0"/>
              <a:t>The student is enrolled as of the first day of school </a:t>
            </a:r>
          </a:p>
          <a:p>
            <a:pPr lvl="1"/>
            <a:r>
              <a:rPr lang="en-US" dirty="0"/>
              <a:t>Attendance should be taken as of day 1</a:t>
            </a:r>
          </a:p>
          <a:p>
            <a:pPr lvl="1"/>
            <a:r>
              <a:rPr lang="en-US" dirty="0"/>
              <a:t>Absences should be coded excused or unexcused </a:t>
            </a:r>
          </a:p>
          <a:p>
            <a:pPr lvl="1"/>
            <a:r>
              <a:rPr lang="en-US" dirty="0"/>
              <a:t>Truancy notification should be made, and a Truancy intervention plan developed if the student missed 3 consecutive unexcused absences or a total of 5 unexcused absences</a:t>
            </a:r>
          </a:p>
          <a:p>
            <a:pPr lvl="1"/>
            <a:r>
              <a:rPr lang="en-US" dirty="0"/>
              <a:t>No attendance should be removed</a:t>
            </a:r>
          </a:p>
        </p:txBody>
      </p:sp>
      <p:sp>
        <p:nvSpPr>
          <p:cNvPr id="4" name="Footer Placeholder 3">
            <a:extLst>
              <a:ext uri="{FF2B5EF4-FFF2-40B4-BE49-F238E27FC236}">
                <a16:creationId xmlns:a16="http://schemas.microsoft.com/office/drawing/2014/main" id="{D27166D1-4186-0653-7709-BD9987992779}"/>
              </a:ext>
            </a:extLst>
          </p:cNvPr>
          <p:cNvSpPr>
            <a:spLocks noGrp="1"/>
          </p:cNvSpPr>
          <p:nvPr>
            <p:ph type="ftr" sz="quarter" idx="11"/>
          </p:nvPr>
        </p:nvSpPr>
        <p:spPr/>
        <p:txBody>
          <a:bodyPr/>
          <a:lstStyle/>
          <a:p>
            <a:r>
              <a:rPr lang="en-US"/>
              <a:t>Cantey Technology</a:t>
            </a:r>
          </a:p>
        </p:txBody>
      </p:sp>
    </p:spTree>
    <p:extLst>
      <p:ext uri="{BB962C8B-B14F-4D97-AF65-F5344CB8AC3E}">
        <p14:creationId xmlns:p14="http://schemas.microsoft.com/office/powerpoint/2010/main" val="380550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06EF-8D8F-4829-9289-7BCACD54719A}"/>
              </a:ext>
            </a:extLst>
          </p:cNvPr>
          <p:cNvSpPr>
            <a:spLocks noGrp="1"/>
          </p:cNvSpPr>
          <p:nvPr>
            <p:ph type="title"/>
          </p:nvPr>
        </p:nvSpPr>
        <p:spPr>
          <a:xfrm>
            <a:off x="657224" y="499533"/>
            <a:ext cx="10772775" cy="1658198"/>
          </a:xfrm>
        </p:spPr>
        <p:txBody>
          <a:bodyPr>
            <a:normAutofit/>
          </a:bodyPr>
          <a:lstStyle/>
          <a:p>
            <a:r>
              <a:rPr lang="en-US"/>
              <a:t>Withdrawal Reminders</a:t>
            </a:r>
          </a:p>
        </p:txBody>
      </p:sp>
      <p:graphicFrame>
        <p:nvGraphicFramePr>
          <p:cNvPr id="7" name="Content Placeholder 2">
            <a:extLst>
              <a:ext uri="{FF2B5EF4-FFF2-40B4-BE49-F238E27FC236}">
                <a16:creationId xmlns:a16="http://schemas.microsoft.com/office/drawing/2014/main" id="{F429D8F8-7CF3-CC3E-50D4-9858AADEE800}"/>
              </a:ext>
            </a:extLst>
          </p:cNvPr>
          <p:cNvGraphicFramePr>
            <a:graphicFrameLocks noGrp="1"/>
          </p:cNvGraphicFramePr>
          <p:nvPr>
            <p:ph idx="1"/>
            <p:extLst>
              <p:ext uri="{D42A27DB-BD31-4B8C-83A1-F6EECF244321}">
                <p14:modId xmlns:p14="http://schemas.microsoft.com/office/powerpoint/2010/main" val="2221100878"/>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04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 name="Rectangle 9">
            <a:extLst>
              <a:ext uri="{FF2B5EF4-FFF2-40B4-BE49-F238E27FC236}">
                <a16:creationId xmlns:a16="http://schemas.microsoft.com/office/drawing/2014/main" id="{1E24A02E-5FD2-428E-A1E4-FDF96B0B6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08B93E-0C39-407B-943D-71F2BAFB4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DAB9-8F45-DD9E-F6F9-CDE0357BBA59}"/>
              </a:ext>
            </a:extLst>
          </p:cNvPr>
          <p:cNvSpPr>
            <a:spLocks noGrp="1"/>
          </p:cNvSpPr>
          <p:nvPr>
            <p:ph type="title"/>
          </p:nvPr>
        </p:nvSpPr>
        <p:spPr>
          <a:xfrm>
            <a:off x="603503" y="770466"/>
            <a:ext cx="9292209" cy="4123267"/>
          </a:xfrm>
        </p:spPr>
        <p:txBody>
          <a:bodyPr vert="horz" lIns="91440" tIns="45720" rIns="91440" bIns="45720" rtlCol="0" anchor="b">
            <a:normAutofit/>
          </a:bodyPr>
          <a:lstStyle/>
          <a:p>
            <a:pPr>
              <a:lnSpc>
                <a:spcPct val="80000"/>
              </a:lnSpc>
            </a:pPr>
            <a:r>
              <a:rPr lang="en-US" sz="9600">
                <a:solidFill>
                  <a:schemeClr val="accent1">
                    <a:lumMod val="75000"/>
                  </a:schemeClr>
                </a:solidFill>
              </a:rPr>
              <a:t>Breakout Sessions</a:t>
            </a:r>
          </a:p>
        </p:txBody>
      </p:sp>
      <p:sp>
        <p:nvSpPr>
          <p:cNvPr id="14" name="Rectangle 13">
            <a:extLst>
              <a:ext uri="{FF2B5EF4-FFF2-40B4-BE49-F238E27FC236}">
                <a16:creationId xmlns:a16="http://schemas.microsoft.com/office/drawing/2014/main" id="{7C7E1896-2992-48D4-85AC-95AB8AB1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15466"/>
            <a:ext cx="12192000" cy="16425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43DA8E-D2F1-BA1C-446E-97454467A687}"/>
              </a:ext>
            </a:extLst>
          </p:cNvPr>
          <p:cNvSpPr>
            <a:spLocks noGrp="1"/>
          </p:cNvSpPr>
          <p:nvPr>
            <p:ph idx="1"/>
          </p:nvPr>
        </p:nvSpPr>
        <p:spPr>
          <a:xfrm>
            <a:off x="667512" y="5537199"/>
            <a:ext cx="9228201" cy="800545"/>
          </a:xfrm>
        </p:spPr>
        <p:txBody>
          <a:bodyPr vert="horz" lIns="91440" tIns="45720" rIns="91440" bIns="45720" rtlCol="0">
            <a:normAutofit/>
          </a:bodyPr>
          <a:lstStyle/>
          <a:p>
            <a:pPr marL="0" indent="0">
              <a:buNone/>
            </a:pPr>
            <a:r>
              <a:rPr lang="en-US" sz="3600">
                <a:solidFill>
                  <a:srgbClr val="FFFFFF"/>
                </a:solidFill>
                <a:latin typeface="+mj-lt"/>
              </a:rPr>
              <a:t>9:30 AM – 10:10 AM</a:t>
            </a:r>
          </a:p>
        </p:txBody>
      </p:sp>
    </p:spTree>
    <p:extLst>
      <p:ext uri="{BB962C8B-B14F-4D97-AF65-F5344CB8AC3E}">
        <p14:creationId xmlns:p14="http://schemas.microsoft.com/office/powerpoint/2010/main" val="309860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Isosceles Triangle 11">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Freeform: Shape 13">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16" name="Straight Connector 15">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20" name="Isosceles Triangle 19">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8D0B63E6-F05F-4C31-99A8-B5E8F9201B17}"/>
              </a:ext>
            </a:extLst>
          </p:cNvPr>
          <p:cNvSpPr>
            <a:spLocks noGrp="1"/>
          </p:cNvSpPr>
          <p:nvPr>
            <p:ph type="ctrTitle"/>
          </p:nvPr>
        </p:nvSpPr>
        <p:spPr>
          <a:xfrm>
            <a:off x="829734" y="854529"/>
            <a:ext cx="5799665" cy="5148943"/>
          </a:xfrm>
        </p:spPr>
        <p:txBody>
          <a:bodyPr anchor="ctr">
            <a:normAutofit/>
          </a:bodyPr>
          <a:lstStyle/>
          <a:p>
            <a:r>
              <a:rPr lang="en-US" sz="6000"/>
              <a:t>Truancy and Chronic Absenteeism</a:t>
            </a:r>
          </a:p>
        </p:txBody>
      </p:sp>
    </p:spTree>
    <p:extLst>
      <p:ext uri="{BB962C8B-B14F-4D97-AF65-F5344CB8AC3E}">
        <p14:creationId xmlns:p14="http://schemas.microsoft.com/office/powerpoint/2010/main" val="36345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Hourglass and a calendar">
            <a:extLst>
              <a:ext uri="{FF2B5EF4-FFF2-40B4-BE49-F238E27FC236}">
                <a16:creationId xmlns:a16="http://schemas.microsoft.com/office/drawing/2014/main" id="{F22D22B0-8FBF-E564-2FC8-6DADAE7D0C4A}"/>
              </a:ext>
            </a:extLst>
          </p:cNvPr>
          <p:cNvPicPr>
            <a:picLocks noChangeAspect="1"/>
          </p:cNvPicPr>
          <p:nvPr/>
        </p:nvPicPr>
        <p:blipFill rotWithShape="1">
          <a:blip r:embed="rId2">
            <a:alphaModFix amt="35000"/>
          </a:blip>
          <a:srcRect t="16045"/>
          <a:stretch/>
        </p:blipFill>
        <p:spPr>
          <a:xfrm>
            <a:off x="20" y="10"/>
            <a:ext cx="12191980" cy="6857990"/>
          </a:xfrm>
          <a:prstGeom prst="rect">
            <a:avLst/>
          </a:prstGeom>
        </p:spPr>
      </p:pic>
      <p:sp>
        <p:nvSpPr>
          <p:cNvPr id="2" name="Title 1">
            <a:extLst>
              <a:ext uri="{FF2B5EF4-FFF2-40B4-BE49-F238E27FC236}">
                <a16:creationId xmlns:a16="http://schemas.microsoft.com/office/drawing/2014/main" id="{5501DC46-C2CC-48C1-B74A-EF415538E30C}"/>
              </a:ext>
            </a:extLst>
          </p:cNvPr>
          <p:cNvSpPr>
            <a:spLocks noGrp="1"/>
          </p:cNvSpPr>
          <p:nvPr>
            <p:ph type="title"/>
          </p:nvPr>
        </p:nvSpPr>
        <p:spPr>
          <a:xfrm>
            <a:off x="657606" y="113640"/>
            <a:ext cx="10772775" cy="1658198"/>
          </a:xfrm>
        </p:spPr>
        <p:txBody>
          <a:bodyPr>
            <a:normAutofit/>
          </a:bodyPr>
          <a:lstStyle/>
          <a:p>
            <a:r>
              <a:rPr lang="en-US" dirty="0">
                <a:solidFill>
                  <a:schemeClr val="tx1"/>
                </a:solidFill>
              </a:rPr>
              <a:t>Agenda</a:t>
            </a:r>
          </a:p>
        </p:txBody>
      </p:sp>
      <p:sp>
        <p:nvSpPr>
          <p:cNvPr id="17" name="Content Placeholder 2">
            <a:extLst>
              <a:ext uri="{FF2B5EF4-FFF2-40B4-BE49-F238E27FC236}">
                <a16:creationId xmlns:a16="http://schemas.microsoft.com/office/drawing/2014/main" id="{8BD18A8E-A6AD-49E9-8C71-B5EE9B19853A}"/>
              </a:ext>
            </a:extLst>
          </p:cNvPr>
          <p:cNvSpPr>
            <a:spLocks noGrp="1"/>
          </p:cNvSpPr>
          <p:nvPr>
            <p:ph idx="1"/>
          </p:nvPr>
        </p:nvSpPr>
        <p:spPr>
          <a:xfrm>
            <a:off x="657606" y="1771838"/>
            <a:ext cx="10753725" cy="4773336"/>
          </a:xfrm>
        </p:spPr>
        <p:txBody>
          <a:bodyPr>
            <a:normAutofit fontScale="92500" lnSpcReduction="10000"/>
          </a:bodyPr>
          <a:lstStyle/>
          <a:p>
            <a:pPr>
              <a:buFont typeface="Wingdings" panose="05000000000000000000" pitchFamily="2" charset="2"/>
              <a:buChar char="v"/>
            </a:pPr>
            <a:r>
              <a:rPr lang="en-US" dirty="0">
                <a:solidFill>
                  <a:schemeClr val="tx1"/>
                </a:solidFill>
              </a:rPr>
              <a:t>Part I: Introduction</a:t>
            </a:r>
          </a:p>
          <a:p>
            <a:pPr marL="274320" lvl="4" indent="0">
              <a:buNone/>
            </a:pPr>
            <a:r>
              <a:rPr lang="en-US" dirty="0">
                <a:solidFill>
                  <a:schemeClr val="tx1"/>
                </a:solidFill>
              </a:rPr>
              <a:t>Welcome, New Schools, Celebrations</a:t>
            </a:r>
          </a:p>
          <a:p>
            <a:pPr marL="274320" lvl="3" indent="0">
              <a:buNone/>
            </a:pPr>
            <a:r>
              <a:rPr lang="en-US" dirty="0">
                <a:solidFill>
                  <a:schemeClr val="tx1"/>
                </a:solidFill>
              </a:rPr>
              <a:t>Training Opportunities</a:t>
            </a:r>
          </a:p>
          <a:p>
            <a:pPr marL="274320" lvl="3" indent="0">
              <a:buNone/>
            </a:pPr>
            <a:r>
              <a:rPr lang="en-US" dirty="0">
                <a:solidFill>
                  <a:schemeClr val="tx1"/>
                </a:solidFill>
              </a:rPr>
              <a:t>Upcoming School Data Collection Deadlines</a:t>
            </a:r>
          </a:p>
          <a:p>
            <a:pPr marL="274320" lvl="3" indent="0">
              <a:buNone/>
            </a:pPr>
            <a:r>
              <a:rPr lang="en-US" dirty="0">
                <a:solidFill>
                  <a:schemeClr val="tx1"/>
                </a:solidFill>
              </a:rPr>
              <a:t>No Shows</a:t>
            </a:r>
          </a:p>
          <a:p>
            <a:pPr lvl="0">
              <a:buFont typeface="Wingdings" panose="05000000000000000000" pitchFamily="2" charset="2"/>
              <a:buChar char="v"/>
            </a:pPr>
            <a:r>
              <a:rPr lang="en-US" dirty="0">
                <a:solidFill>
                  <a:schemeClr val="tx1"/>
                </a:solidFill>
              </a:rPr>
              <a:t>Part II: Break Out Sessions</a:t>
            </a:r>
          </a:p>
          <a:p>
            <a:pPr marL="256032" lvl="1" indent="0">
              <a:buNone/>
            </a:pPr>
            <a:r>
              <a:rPr lang="en-US" sz="1800" dirty="0">
                <a:solidFill>
                  <a:schemeClr val="tx1"/>
                </a:solidFill>
              </a:rPr>
              <a:t>Truancy &amp; Chronic Absenteeism with Chryse</a:t>
            </a:r>
          </a:p>
          <a:p>
            <a:pPr marL="256032" lvl="1" indent="0">
              <a:buNone/>
            </a:pPr>
            <a:r>
              <a:rPr lang="en-US" sz="1800" dirty="0">
                <a:solidFill>
                  <a:schemeClr val="tx1"/>
                </a:solidFill>
              </a:rPr>
              <a:t>Fall Precode with Jenn</a:t>
            </a:r>
          </a:p>
          <a:p>
            <a:pPr marL="256032" lvl="1" indent="0">
              <a:buNone/>
            </a:pPr>
            <a:r>
              <a:rPr lang="en-US" sz="1800" dirty="0">
                <a:solidFill>
                  <a:schemeClr val="tx1"/>
                </a:solidFill>
              </a:rPr>
              <a:t>5</a:t>
            </a:r>
            <a:r>
              <a:rPr lang="en-US" sz="1800" baseline="30000" dirty="0">
                <a:solidFill>
                  <a:schemeClr val="tx1"/>
                </a:solidFill>
              </a:rPr>
              <a:t>th</a:t>
            </a:r>
            <a:r>
              <a:rPr lang="en-US" sz="1800" dirty="0">
                <a:solidFill>
                  <a:schemeClr val="tx1"/>
                </a:solidFill>
              </a:rPr>
              <a:t> Day Reporting with Leticia</a:t>
            </a:r>
          </a:p>
          <a:p>
            <a:pPr marL="256032" lvl="1" indent="0">
              <a:buNone/>
            </a:pPr>
            <a:r>
              <a:rPr lang="en-US" sz="1800" dirty="0">
                <a:solidFill>
                  <a:schemeClr val="tx1"/>
                </a:solidFill>
              </a:rPr>
              <a:t>Updates from CIE with Jason</a:t>
            </a:r>
          </a:p>
          <a:p>
            <a:pPr lvl="0">
              <a:buFont typeface="Wingdings" panose="05000000000000000000" pitchFamily="2" charset="2"/>
              <a:buChar char="v"/>
            </a:pPr>
            <a:r>
              <a:rPr lang="en-US" dirty="0">
                <a:solidFill>
                  <a:schemeClr val="tx1"/>
                </a:solidFill>
              </a:rPr>
              <a:t>Part III: Middle/High Schools</a:t>
            </a:r>
          </a:p>
          <a:p>
            <a:pPr marL="256032" lvl="1" indent="0">
              <a:buNone/>
            </a:pPr>
            <a:r>
              <a:rPr lang="en-US" sz="1800" dirty="0">
                <a:solidFill>
                  <a:schemeClr val="tx1"/>
                </a:solidFill>
              </a:rPr>
              <a:t>Current Year Dropout Data</a:t>
            </a:r>
          </a:p>
          <a:p>
            <a:pPr marL="256032" lvl="1" indent="0">
              <a:buNone/>
            </a:pPr>
            <a:r>
              <a:rPr lang="en-US" sz="1800" dirty="0">
                <a:solidFill>
                  <a:schemeClr val="tx1"/>
                </a:solidFill>
              </a:rPr>
              <a:t>Historical Grade Entry and Demo</a:t>
            </a:r>
          </a:p>
          <a:p>
            <a:pPr marL="256032" lvl="1" indent="0">
              <a:buNone/>
            </a:pPr>
            <a:r>
              <a:rPr lang="en-US" sz="1800" dirty="0">
                <a:solidFill>
                  <a:schemeClr val="tx1"/>
                </a:solidFill>
              </a:rPr>
              <a:t>Summer Graduation Process Demo</a:t>
            </a:r>
          </a:p>
          <a:p>
            <a:pPr marL="256032" lvl="1" indent="0">
              <a:buNone/>
            </a:pPr>
            <a:r>
              <a:rPr lang="en-US" sz="1800" dirty="0">
                <a:solidFill>
                  <a:schemeClr val="tx1"/>
                </a:solidFill>
              </a:rPr>
              <a:t>Coding Civil Rights Data</a:t>
            </a:r>
          </a:p>
          <a:p>
            <a:pPr lvl="0"/>
            <a:endParaRPr lang="en-US" dirty="0">
              <a:solidFill>
                <a:schemeClr val="tx1"/>
              </a:solidFill>
            </a:endParaRPr>
          </a:p>
          <a:p>
            <a:pPr lvl="0"/>
            <a:endParaRPr lang="en-US" dirty="0">
              <a:solidFill>
                <a:schemeClr val="tx1"/>
              </a:solidFill>
            </a:endParaRPr>
          </a:p>
          <a:p>
            <a:pPr marL="0" lvl="0" indent="0">
              <a:buNone/>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75878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9C1C-2E03-4616-B8EC-C0963827F832}"/>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r>
              <a:rPr lang="en-US" sz="6000"/>
              <a:t>Truancy</a:t>
            </a:r>
          </a:p>
        </p:txBody>
      </p:sp>
    </p:spTree>
    <p:extLst>
      <p:ext uri="{BB962C8B-B14F-4D97-AF65-F5344CB8AC3E}">
        <p14:creationId xmlns:p14="http://schemas.microsoft.com/office/powerpoint/2010/main" val="2385081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1" name="Rectangle 20">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6242F2B0-4E0D-4AD9-976E-AEA735046B34}"/>
              </a:ext>
            </a:extLst>
          </p:cNvPr>
          <p:cNvSpPr/>
          <p:nvPr/>
        </p:nvSpPr>
        <p:spPr>
          <a:xfrm>
            <a:off x="254935" y="667642"/>
            <a:ext cx="6753305" cy="5418321"/>
          </a:xfrm>
          <a:prstGeom prst="rect">
            <a:avLst/>
          </a:prstGeom>
        </p:spPr>
        <p:txBody>
          <a:bodyPr vert="horz" lIns="91440" tIns="45720" rIns="91440" bIns="45720" rtlCol="0" anchor="ctr">
            <a:normAutofit/>
          </a:bodyPr>
          <a:lstStyle/>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 child (student) ages 6 to 17 years meets the definition of a truant when the child (student) has three consecutive unlawful absences or a total of five unlawful absences (within a school year).</a:t>
            </a:r>
          </a:p>
          <a:p>
            <a:pPr marL="285750" marR="0" lvl="0" indent="-28575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Only full-day unlawful absences contribute to truancy.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Lawful absences including Out-of-School Suspensions do not impact truancy.</a:t>
            </a:r>
          </a:p>
        </p:txBody>
      </p:sp>
      <p:sp>
        <p:nvSpPr>
          <p:cNvPr id="23" name="Rectangle 22">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5" name="Straight Connector 24">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Isosceles Triangle 32">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Isosceles Triangle 40">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AE37CAA-3B73-44D9-B598-3DAB2AAA2D09}"/>
              </a:ext>
            </a:extLst>
          </p:cNvPr>
          <p:cNvSpPr>
            <a:spLocks noGrp="1"/>
          </p:cNvSpPr>
          <p:nvPr>
            <p:ph type="title"/>
          </p:nvPr>
        </p:nvSpPr>
        <p:spPr>
          <a:xfrm>
            <a:off x="7829658" y="1253067"/>
            <a:ext cx="3371742" cy="4351866"/>
          </a:xfrm>
        </p:spPr>
        <p:txBody>
          <a:bodyPr vert="horz" lIns="91440" tIns="45720" rIns="91440" bIns="45720" rtlCol="0" anchor="ctr">
            <a:normAutofit/>
          </a:bodyPr>
          <a:lstStyle/>
          <a:p>
            <a:r>
              <a:rPr lang="en-US" b="0" i="0" cap="all">
                <a:solidFill>
                  <a:schemeClr val="bg1"/>
                </a:solidFill>
                <a:effectLst/>
              </a:rPr>
              <a:t>When is a Student Classified as Truant?</a:t>
            </a:r>
          </a:p>
        </p:txBody>
      </p:sp>
    </p:spTree>
    <p:extLst>
      <p:ext uri="{BB962C8B-B14F-4D97-AF65-F5344CB8AC3E}">
        <p14:creationId xmlns:p14="http://schemas.microsoft.com/office/powerpoint/2010/main" val="2658453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546EE-922B-4214-9D74-54AD58DD0A68}"/>
              </a:ext>
            </a:extLst>
          </p:cNvPr>
          <p:cNvSpPr>
            <a:spLocks noGrp="1"/>
          </p:cNvSpPr>
          <p:nvPr>
            <p:ph type="title"/>
          </p:nvPr>
        </p:nvSpPr>
        <p:spPr>
          <a:xfrm>
            <a:off x="400497" y="190150"/>
            <a:ext cx="9070673" cy="1320800"/>
          </a:xfrm>
        </p:spPr>
        <p:txBody>
          <a:bodyPr vert="horz" lIns="91440" tIns="45720" rIns="91440" bIns="45720" rtlCol="0" anchor="t">
            <a:normAutofit/>
          </a:bodyPr>
          <a:lstStyle/>
          <a:p>
            <a:r>
              <a:rPr lang="en-US" b="0" i="0" kern="1200" cap="all" dirty="0">
                <a:solidFill>
                  <a:schemeClr val="tx1"/>
                </a:solidFill>
                <a:effectLst/>
                <a:latin typeface="+mj-lt"/>
                <a:ea typeface="+mj-ea"/>
                <a:cs typeface="+mj-cs"/>
              </a:rPr>
              <a:t>REGULATIONS &amp; LAWS GOVERNING TRUANCY</a:t>
            </a:r>
            <a:endParaRPr lang="en-US" b="0" i="0" kern="1200" cap="all">
              <a:solidFill>
                <a:schemeClr val="tx1"/>
              </a:solidFill>
              <a:effectLst/>
              <a:latin typeface="+mj-lt"/>
              <a:ea typeface="+mj-ea"/>
              <a:cs typeface="+mj-cs"/>
            </a:endParaRPr>
          </a:p>
        </p:txBody>
      </p:sp>
      <p:sp>
        <p:nvSpPr>
          <p:cNvPr id="3" name="Content Placeholder 2">
            <a:extLst>
              <a:ext uri="{FF2B5EF4-FFF2-40B4-BE49-F238E27FC236}">
                <a16:creationId xmlns:a16="http://schemas.microsoft.com/office/drawing/2014/main" id="{D9CF5EB5-F804-42BF-8B83-CEE3FED9AB57}"/>
              </a:ext>
            </a:extLst>
          </p:cNvPr>
          <p:cNvSpPr txBox="1">
            <a:spLocks/>
          </p:cNvSpPr>
          <p:nvPr/>
        </p:nvSpPr>
        <p:spPr>
          <a:xfrm>
            <a:off x="333979" y="1930400"/>
            <a:ext cx="10090388" cy="443684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0" marR="0" lvl="0" indent="-457200" algn="l" defTabSz="914400" rtl="0" eaLnBrk="1" fontAlgn="auto" latinLnBrk="0" hangingPunct="1">
              <a:lnSpc>
                <a:spcPct val="120000"/>
              </a:lnSpc>
              <a:spcBef>
                <a:spcPts val="1000"/>
              </a:spcBef>
              <a:spcAft>
                <a:spcPts val="0"/>
              </a:spcAft>
              <a:buClr>
                <a:srgbClr val="932313"/>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State Board </a:t>
            </a: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Regulation:</a:t>
            </a:r>
            <a:endPar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971550" marR="0" lvl="1" indent="-457200" algn="l" defTabSz="914400" rtl="0" eaLnBrk="1" fontAlgn="auto" latinLnBrk="0" hangingPunct="1">
              <a:lnSpc>
                <a:spcPct val="120000"/>
              </a:lnSpc>
              <a:spcBef>
                <a:spcPts val="1000"/>
              </a:spcBef>
              <a:spcAft>
                <a:spcPts val="0"/>
              </a:spcAft>
              <a:buClr>
                <a:srgbClr val="932313"/>
              </a:buClr>
              <a:buSzPct val="100000"/>
              <a:buFont typeface="Wingdings" panose="05000000000000000000" pitchFamily="2" charset="2"/>
              <a:buChar char="§"/>
              <a:tabLst/>
              <a:defRPr/>
            </a:pPr>
            <a:r>
              <a:rPr kumimoji="0" lang="en-US" sz="2600" b="0" i="0" u="none" strike="noStrike" kern="1200" cap="none" spc="0" normalizeH="0" baseline="0" noProof="0" dirty="0">
                <a:ln>
                  <a:noFill/>
                </a:ln>
                <a:solidFill>
                  <a:prstClr val="white"/>
                </a:solidFill>
                <a:effectLst/>
                <a:uLnTx/>
                <a:uFillTx/>
                <a:latin typeface="Trebuchet MS" panose="020B0603020202020204"/>
                <a:ea typeface="+mn-ea"/>
                <a:cs typeface="+mn-cs"/>
              </a:rPr>
              <a:t>Student Attendance R.43-274</a:t>
            </a:r>
          </a:p>
          <a:p>
            <a:pPr marL="971550" marR="0" lvl="1" indent="-457200" algn="l" defTabSz="914400" rtl="0" eaLnBrk="1" fontAlgn="auto" latinLnBrk="0" hangingPunct="1">
              <a:lnSpc>
                <a:spcPct val="120000"/>
              </a:lnSpc>
              <a:spcBef>
                <a:spcPts val="1000"/>
              </a:spcBef>
              <a:spcAft>
                <a:spcPts val="0"/>
              </a:spcAft>
              <a:buClr>
                <a:srgbClr val="932313"/>
              </a:buClr>
              <a:buSzPct val="100000"/>
              <a:buFont typeface="Wingdings" panose="05000000000000000000" pitchFamily="2" charset="2"/>
              <a:buChar char="§"/>
              <a:tabLst/>
              <a:defRPr/>
            </a:pPr>
            <a:r>
              <a:rPr kumimoji="0" lang="en-US" sz="26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2"/>
              </a:rPr>
              <a:t>https://ed.sc.gov/index.cfm?LinkServID=C27C05BB-0716-7048-590443881932F1A6</a:t>
            </a:r>
            <a:endParaRPr kumimoji="0" lang="en-US" sz="26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571500" marR="0" lvl="0" indent="-457200" algn="l" defTabSz="914400" rtl="0" eaLnBrk="1" fontAlgn="auto" latinLnBrk="0" hangingPunct="1">
              <a:lnSpc>
                <a:spcPct val="120000"/>
              </a:lnSpc>
              <a:spcBef>
                <a:spcPts val="1000"/>
              </a:spcBef>
              <a:spcAft>
                <a:spcPts val="0"/>
              </a:spcAft>
              <a:buClr>
                <a:srgbClr val="932313"/>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SC Code of Laws:</a:t>
            </a:r>
          </a:p>
          <a:p>
            <a:pPr marL="971550" marR="0" lvl="1" indent="-457200" algn="l" defTabSz="914400" rtl="0" eaLnBrk="1" fontAlgn="auto" latinLnBrk="0" hangingPunct="1">
              <a:lnSpc>
                <a:spcPct val="120000"/>
              </a:lnSpc>
              <a:spcBef>
                <a:spcPts val="1000"/>
              </a:spcBef>
              <a:spcAft>
                <a:spcPts val="0"/>
              </a:spcAft>
              <a:buClr>
                <a:srgbClr val="932313"/>
              </a:buClr>
              <a:buSzPct val="100000"/>
              <a:buFont typeface="Wingdings" panose="05000000000000000000" pitchFamily="2" charset="2"/>
              <a:buChar char="§"/>
              <a:tabLst/>
              <a:defRPr/>
            </a:pPr>
            <a:r>
              <a:rPr kumimoji="0" lang="en-US" sz="2600" b="0" i="0" u="none" strike="noStrike" kern="1200" cap="none" spc="0" normalizeH="0" baseline="0" noProof="0" dirty="0">
                <a:ln>
                  <a:noFill/>
                </a:ln>
                <a:solidFill>
                  <a:prstClr val="white"/>
                </a:solidFill>
                <a:effectLst/>
                <a:uLnTx/>
                <a:uFillTx/>
                <a:latin typeface="Trebuchet MS" panose="020B0603020202020204"/>
                <a:ea typeface="+mn-ea"/>
                <a:cs typeface="+mn-cs"/>
              </a:rPr>
              <a:t>Attendance of Pupils: 59-65-10 to 59-65-280</a:t>
            </a:r>
          </a:p>
          <a:p>
            <a:pPr marL="971550" marR="0" lvl="1" indent="-457200" algn="l" defTabSz="914400" rtl="0" eaLnBrk="1" fontAlgn="auto" latinLnBrk="0" hangingPunct="1">
              <a:lnSpc>
                <a:spcPct val="120000"/>
              </a:lnSpc>
              <a:spcBef>
                <a:spcPts val="1000"/>
              </a:spcBef>
              <a:spcAft>
                <a:spcPts val="0"/>
              </a:spcAft>
              <a:buClr>
                <a:srgbClr val="932313"/>
              </a:buClr>
              <a:buSzPct val="100000"/>
              <a:buFont typeface="Wingdings" panose="05000000000000000000" pitchFamily="2" charset="2"/>
              <a:buChar char="§"/>
              <a:tabLst/>
              <a:defRPr/>
            </a:pPr>
            <a:r>
              <a:rPr kumimoji="0" lang="en-US" sz="26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3"/>
              </a:rPr>
              <a:t>https://www.scstatehouse.gov/code/t59c065.php</a:t>
            </a:r>
            <a:endParaRPr kumimoji="0" lang="en-US" sz="26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342900" marR="0" lvl="0"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1609780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7">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3DABCBBA-4B50-4F96-9992-D9CA234CDD40}"/>
              </a:ext>
            </a:extLst>
          </p:cNvPr>
          <p:cNvSpPr>
            <a:spLocks noGrp="1"/>
          </p:cNvSpPr>
          <p:nvPr>
            <p:ph type="title"/>
          </p:nvPr>
        </p:nvSpPr>
        <p:spPr>
          <a:xfrm>
            <a:off x="678123" y="97071"/>
            <a:ext cx="8922145" cy="1087656"/>
          </a:xfrm>
        </p:spPr>
        <p:txBody>
          <a:bodyPr vert="horz" lIns="91440" tIns="45720" rIns="91440" bIns="45720" rtlCol="0" anchor="b">
            <a:normAutofit fontScale="90000"/>
          </a:bodyPr>
          <a:lstStyle/>
          <a:p>
            <a:r>
              <a:rPr lang="en-US" sz="4800" kern="1200" dirty="0">
                <a:solidFill>
                  <a:schemeClr val="accent1"/>
                </a:solidFill>
                <a:latin typeface="+mj-lt"/>
                <a:ea typeface="+mj-ea"/>
                <a:cs typeface="+mj-cs"/>
              </a:rPr>
              <a:t>Lawful &amp; Unlawful </a:t>
            </a:r>
            <a:r>
              <a:rPr lang="en-US" sz="4800" kern="1200">
                <a:solidFill>
                  <a:schemeClr val="accent1"/>
                </a:solidFill>
                <a:latin typeface="+mj-lt"/>
                <a:ea typeface="+mj-ea"/>
                <a:cs typeface="+mj-cs"/>
              </a:rPr>
              <a:t>Absence Types</a:t>
            </a:r>
          </a:p>
        </p:txBody>
      </p:sp>
      <p:graphicFrame>
        <p:nvGraphicFramePr>
          <p:cNvPr id="3" name="Table 2">
            <a:extLst>
              <a:ext uri="{FF2B5EF4-FFF2-40B4-BE49-F238E27FC236}">
                <a16:creationId xmlns:a16="http://schemas.microsoft.com/office/drawing/2014/main" id="{E7E75A7D-4DA9-4643-BD61-1909851EAB6E}"/>
              </a:ext>
            </a:extLst>
          </p:cNvPr>
          <p:cNvGraphicFramePr>
            <a:graphicFrameLocks noGrp="1"/>
          </p:cNvGraphicFramePr>
          <p:nvPr/>
        </p:nvGraphicFramePr>
        <p:xfrm>
          <a:off x="742440" y="1416672"/>
          <a:ext cx="8588886" cy="4529482"/>
        </p:xfrm>
        <a:graphic>
          <a:graphicData uri="http://schemas.openxmlformats.org/drawingml/2006/table">
            <a:tbl>
              <a:tblPr firstRow="1" bandRow="1">
                <a:solidFill>
                  <a:srgbClr val="F2F2F2">
                    <a:alpha val="30196"/>
                  </a:srgbClr>
                </a:solidFill>
                <a:tableStyleId>{5C22544A-7EE6-4342-B048-85BDC9FD1C3A}</a:tableStyleId>
              </a:tblPr>
              <a:tblGrid>
                <a:gridCol w="4290954">
                  <a:extLst>
                    <a:ext uri="{9D8B030D-6E8A-4147-A177-3AD203B41FA5}">
                      <a16:colId xmlns:a16="http://schemas.microsoft.com/office/drawing/2014/main" val="641489402"/>
                    </a:ext>
                  </a:extLst>
                </a:gridCol>
                <a:gridCol w="4297932">
                  <a:extLst>
                    <a:ext uri="{9D8B030D-6E8A-4147-A177-3AD203B41FA5}">
                      <a16:colId xmlns:a16="http://schemas.microsoft.com/office/drawing/2014/main" val="2506330519"/>
                    </a:ext>
                  </a:extLst>
                </a:gridCol>
              </a:tblGrid>
              <a:tr h="418063">
                <a:tc>
                  <a:txBody>
                    <a:bodyPr/>
                    <a:lstStyle/>
                    <a:p>
                      <a:r>
                        <a:rPr lang="en-US" sz="1400" b="1" cap="none" spc="0">
                          <a:solidFill>
                            <a:schemeClr val="bg1"/>
                          </a:solidFill>
                          <a:latin typeface="Trebuchet MS" panose="020B0603020202020204" pitchFamily="34" charset="0"/>
                          <a:cs typeface="Times New Roman" panose="02020603050405020304" pitchFamily="18" charset="0"/>
                        </a:rPr>
                        <a:t>Lawful Absences </a:t>
                      </a:r>
                      <a:r>
                        <a:rPr lang="en-US" sz="1400" b="0" cap="none" spc="0">
                          <a:solidFill>
                            <a:schemeClr val="bg1"/>
                          </a:solidFill>
                          <a:latin typeface="Trebuchet MS" panose="020B0603020202020204" pitchFamily="34" charset="0"/>
                          <a:cs typeface="Times New Roman" panose="02020603050405020304" pitchFamily="18" charset="0"/>
                        </a:rPr>
                        <a:t>include but are not limited to:</a:t>
                      </a:r>
                      <a:endParaRPr lang="en-US" sz="1400" b="0" cap="none" spc="0" dirty="0">
                        <a:solidFill>
                          <a:schemeClr val="bg1"/>
                        </a:solidFill>
                        <a:latin typeface="Trebuchet MS" panose="020B0603020202020204" pitchFamily="34" charset="0"/>
                        <a:cs typeface="Times New Roman" panose="02020603050405020304" pitchFamily="18" charset="0"/>
                      </a:endParaRPr>
                    </a:p>
                  </a:txBody>
                  <a:tcPr marL="102516" marR="64213" marT="78859" marB="78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cap="none" spc="0">
                          <a:solidFill>
                            <a:schemeClr val="bg1"/>
                          </a:solidFill>
                          <a:latin typeface="Trebuchet MS" panose="020B0603020202020204" pitchFamily="34" charset="0"/>
                          <a:cs typeface="Times New Roman" panose="02020603050405020304" pitchFamily="18" charset="0"/>
                        </a:rPr>
                        <a:t>Unlawful Absences </a:t>
                      </a:r>
                      <a:r>
                        <a:rPr lang="en-US" sz="1400" b="0" cap="none" spc="0">
                          <a:solidFill>
                            <a:schemeClr val="bg1"/>
                          </a:solidFill>
                          <a:latin typeface="Trebuchet MS" panose="020B0603020202020204" pitchFamily="34" charset="0"/>
                          <a:cs typeface="Times New Roman" panose="02020603050405020304" pitchFamily="18" charset="0"/>
                        </a:rPr>
                        <a:t>include but are not limited to:</a:t>
                      </a:r>
                      <a:endParaRPr lang="en-US" sz="1400" b="0" cap="none" spc="0" dirty="0">
                        <a:solidFill>
                          <a:schemeClr val="bg1"/>
                        </a:solidFill>
                        <a:latin typeface="Trebuchet MS" panose="020B0603020202020204" pitchFamily="34" charset="0"/>
                        <a:cs typeface="Times New Roman" panose="02020603050405020304" pitchFamily="18" charset="0"/>
                      </a:endParaRPr>
                    </a:p>
                  </a:txBody>
                  <a:tcPr marL="102516" marR="64213" marT="78859" marB="78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63786414"/>
                  </a:ext>
                </a:extLst>
              </a:tr>
              <a:tr h="3712289">
                <a:tc>
                  <a:txBody>
                    <a:bodyPr/>
                    <a:lstStyle/>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caused by a student’s own illness </a:t>
                      </a:r>
                    </a:p>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due to an illness or death in the student’s immediate family</a:t>
                      </a:r>
                    </a:p>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due to a recognized religious holiday of the student’s faith</a:t>
                      </a:r>
                    </a:p>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 Absences due to activities that are approved in advance by the principal </a:t>
                      </a:r>
                    </a:p>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sz="1800" b="0" i="1" u="sng"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Suspension is not </a:t>
                      </a:r>
                      <a:r>
                        <a:rPr kumimoji="0" lang="en-US" sz="1800" b="0" i="1"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to be counted as an unlawful absence for Truancy purposes</a:t>
                      </a:r>
                      <a:endParaRPr kumimoji="0" lang="en-US" sz="1800" b="0" i="1" u="none" strike="noStrike" kern="1200" cap="none" spc="0" normalizeH="0" baseline="0" noProof="0" dirty="0">
                        <a:ln>
                          <a:noFill/>
                        </a:ln>
                        <a:solidFill>
                          <a:schemeClr val="tx1"/>
                        </a:solidFill>
                        <a:effectLst/>
                        <a:uLnTx/>
                        <a:uFillTx/>
                        <a:latin typeface="Trebuchet MS" panose="020B0603020202020204" pitchFamily="34" charset="0"/>
                        <a:ea typeface="+mn-ea"/>
                        <a:cs typeface="Times New Roman" panose="02020603050405020304" pitchFamily="18" charset="0"/>
                      </a:endParaRPr>
                    </a:p>
                  </a:txBody>
                  <a:tcPr marL="102516" marR="64213" marT="78859" marB="788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alpha val="30196"/>
                      </a:schemeClr>
                    </a:solidFill>
                  </a:tcPr>
                </a:tc>
                <a:tc>
                  <a:txBody>
                    <a:bodyPr/>
                    <a:lstStyle/>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alt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of a student without the knowledge of his or her parents</a:t>
                      </a:r>
                    </a:p>
                    <a:p>
                      <a:pPr marL="285750" marR="0" lvl="0" indent="-285750" algn="l" defTabSz="914400" rtl="0" eaLnBrk="1" fontAlgn="auto" latinLnBrk="0" hangingPunct="1">
                        <a:lnSpc>
                          <a:spcPct val="110000"/>
                        </a:lnSpc>
                        <a:spcBef>
                          <a:spcPts val="700"/>
                        </a:spcBef>
                        <a:spcAft>
                          <a:spcPts val="0"/>
                        </a:spcAft>
                        <a:buClr>
                          <a:srgbClr val="44546A"/>
                        </a:buClr>
                        <a:buSzTx/>
                        <a:buFont typeface="Wingdings" panose="05000000000000000000" pitchFamily="2" charset="2"/>
                        <a:buChar char="§"/>
                        <a:tabLst/>
                        <a:defRPr/>
                      </a:pPr>
                      <a:r>
                        <a:rPr kumimoji="0" lang="en-US" alt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of a student without acceptable cause with the knowledge of his or her parent</a:t>
                      </a:r>
                      <a:endParaRPr kumimoji="0" lang="en-US" altLang="en-US" sz="1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Times New Roman" panose="02020603050405020304" pitchFamily="18" charset="0"/>
                      </a:endParaRPr>
                    </a:p>
                  </a:txBody>
                  <a:tcPr marL="102516" marR="64213" marT="78859" marB="788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alpha val="30196"/>
                      </a:schemeClr>
                    </a:solidFill>
                  </a:tcPr>
                </a:tc>
                <a:extLst>
                  <a:ext uri="{0D108BD9-81ED-4DB2-BD59-A6C34878D82A}">
                    <a16:rowId xmlns:a16="http://schemas.microsoft.com/office/drawing/2014/main" val="1530991309"/>
                  </a:ext>
                </a:extLst>
              </a:tr>
            </a:tbl>
          </a:graphicData>
        </a:graphic>
      </p:graphicFrame>
      <p:sp>
        <p:nvSpPr>
          <p:cNvPr id="4" name="Title 1">
            <a:extLst>
              <a:ext uri="{FF2B5EF4-FFF2-40B4-BE49-F238E27FC236}">
                <a16:creationId xmlns:a16="http://schemas.microsoft.com/office/drawing/2014/main" id="{16ECCCCB-092B-2D0A-5C46-07BCD9B48F9F}"/>
              </a:ext>
            </a:extLst>
          </p:cNvPr>
          <p:cNvSpPr txBox="1">
            <a:spLocks/>
          </p:cNvSpPr>
          <p:nvPr/>
        </p:nvSpPr>
        <p:spPr>
          <a:xfrm>
            <a:off x="400497" y="190150"/>
            <a:ext cx="907067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all"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549676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9A7327-16DA-A919-B832-27F717B293F5}"/>
              </a:ext>
            </a:extLst>
          </p:cNvPr>
          <p:cNvPicPr>
            <a:picLocks noChangeAspect="1"/>
          </p:cNvPicPr>
          <p:nvPr/>
        </p:nvPicPr>
        <p:blipFill rotWithShape="1">
          <a:blip r:embed="rId2"/>
          <a:srcRect l="4072" t="11366"/>
          <a:stretch/>
        </p:blipFill>
        <p:spPr>
          <a:xfrm>
            <a:off x="4137317" y="1575056"/>
            <a:ext cx="6823608" cy="5157052"/>
          </a:xfrm>
          <a:prstGeom prst="rect">
            <a:avLst/>
          </a:prstGeom>
          <a:ln w="28575">
            <a:solidFill>
              <a:schemeClr val="accent1"/>
            </a:solid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D3139DB8-4BE6-4FC2-BFD0-9B2ECF2C8052}"/>
              </a:ext>
            </a:extLst>
          </p:cNvPr>
          <p:cNvSpPr txBox="1"/>
          <p:nvPr/>
        </p:nvSpPr>
        <p:spPr>
          <a:xfrm>
            <a:off x="730203" y="1084157"/>
            <a:ext cx="9952074" cy="40011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panose="020B0603020202020204"/>
                <a:ea typeface="+mn-ea"/>
                <a:cs typeface="+mn-cs"/>
              </a:rPr>
              <a:t>PS Start Page &gt; Search and Select Student &gt; Compliance &gt; Truancy</a:t>
            </a:r>
          </a:p>
        </p:txBody>
      </p:sp>
      <p:pic>
        <p:nvPicPr>
          <p:cNvPr id="5" name="Picture 4">
            <a:extLst>
              <a:ext uri="{FF2B5EF4-FFF2-40B4-BE49-F238E27FC236}">
                <a16:creationId xmlns:a16="http://schemas.microsoft.com/office/drawing/2014/main" id="{4A7B77DC-ECB5-5803-D7B9-90BFE70FE214}"/>
              </a:ext>
            </a:extLst>
          </p:cNvPr>
          <p:cNvPicPr>
            <a:picLocks noChangeAspect="1"/>
          </p:cNvPicPr>
          <p:nvPr/>
        </p:nvPicPr>
        <p:blipFill rotWithShape="1">
          <a:blip r:embed="rId3"/>
          <a:srcRect b="46515"/>
          <a:stretch/>
        </p:blipFill>
        <p:spPr>
          <a:xfrm>
            <a:off x="348174" y="1936646"/>
            <a:ext cx="3237951" cy="2943267"/>
          </a:xfrm>
          <a:prstGeom prst="rect">
            <a:avLst/>
          </a:prstGeom>
          <a:ln w="28575">
            <a:solidFill>
              <a:schemeClr val="accent1"/>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FAA904D3-0A54-CAE5-26F1-F38F0D2D95D9}"/>
              </a:ext>
            </a:extLst>
          </p:cNvPr>
          <p:cNvSpPr/>
          <p:nvPr/>
        </p:nvSpPr>
        <p:spPr>
          <a:xfrm>
            <a:off x="1900057" y="3924287"/>
            <a:ext cx="746536" cy="34394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le 1">
            <a:extLst>
              <a:ext uri="{FF2B5EF4-FFF2-40B4-BE49-F238E27FC236}">
                <a16:creationId xmlns:a16="http://schemas.microsoft.com/office/drawing/2014/main" id="{82901DF3-011A-8ED2-C5D0-79421049B19B}"/>
              </a:ext>
            </a:extLst>
          </p:cNvPr>
          <p:cNvSpPr txBox="1">
            <a:spLocks/>
          </p:cNvSpPr>
          <p:nvPr/>
        </p:nvSpPr>
        <p:spPr>
          <a:xfrm>
            <a:off x="678123" y="97071"/>
            <a:ext cx="7673801" cy="108765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932313"/>
                </a:solidFill>
                <a:effectLst/>
                <a:uLnTx/>
                <a:uFillTx/>
                <a:latin typeface="Trebuchet MS" panose="020B0603020202020204"/>
                <a:ea typeface="+mj-ea"/>
                <a:cs typeface="+mj-cs"/>
              </a:rPr>
              <a:t>Student Truancy Page</a:t>
            </a:r>
          </a:p>
        </p:txBody>
      </p:sp>
      <p:sp>
        <p:nvSpPr>
          <p:cNvPr id="11" name="Rectangle 10">
            <a:extLst>
              <a:ext uri="{FF2B5EF4-FFF2-40B4-BE49-F238E27FC236}">
                <a16:creationId xmlns:a16="http://schemas.microsoft.com/office/drawing/2014/main" id="{C86CCB1F-FA71-CB84-535E-6DFBA1AF19D6}"/>
              </a:ext>
            </a:extLst>
          </p:cNvPr>
          <p:cNvSpPr/>
          <p:nvPr/>
        </p:nvSpPr>
        <p:spPr>
          <a:xfrm>
            <a:off x="6851528" y="2723972"/>
            <a:ext cx="659219" cy="206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7D71E846-2383-536F-6BDF-71C8DE46F037}"/>
              </a:ext>
            </a:extLst>
          </p:cNvPr>
          <p:cNvSpPr/>
          <p:nvPr/>
        </p:nvSpPr>
        <p:spPr>
          <a:xfrm>
            <a:off x="6826641" y="3557140"/>
            <a:ext cx="1368211" cy="206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 name="TextBox 12">
            <a:extLst>
              <a:ext uri="{FF2B5EF4-FFF2-40B4-BE49-F238E27FC236}">
                <a16:creationId xmlns:a16="http://schemas.microsoft.com/office/drawing/2014/main" id="{80D489BE-E505-4E61-0735-6691FBC5C1BF}"/>
              </a:ext>
            </a:extLst>
          </p:cNvPr>
          <p:cNvSpPr txBox="1"/>
          <p:nvPr/>
        </p:nvSpPr>
        <p:spPr>
          <a:xfrm>
            <a:off x="10619280" y="2808114"/>
            <a:ext cx="1490723" cy="1200329"/>
          </a:xfrm>
          <a:prstGeom prst="rect">
            <a:avLst/>
          </a:prstGeom>
          <a:solidFill>
            <a:schemeClr val="accent3">
              <a:lumMod val="40000"/>
              <a:lumOff val="60000"/>
            </a:schemeClr>
          </a:solidFill>
          <a:ln w="28575">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List of the student’s unlawful absences</a:t>
            </a:r>
          </a:p>
        </p:txBody>
      </p:sp>
      <p:sp>
        <p:nvSpPr>
          <p:cNvPr id="14" name="TextBox 13">
            <a:extLst>
              <a:ext uri="{FF2B5EF4-FFF2-40B4-BE49-F238E27FC236}">
                <a16:creationId xmlns:a16="http://schemas.microsoft.com/office/drawing/2014/main" id="{3DD39EA2-8E0C-D8CE-DC3A-556698C8EC0E}"/>
              </a:ext>
            </a:extLst>
          </p:cNvPr>
          <p:cNvSpPr txBox="1"/>
          <p:nvPr/>
        </p:nvSpPr>
        <p:spPr>
          <a:xfrm>
            <a:off x="7866164" y="4545394"/>
            <a:ext cx="4243839" cy="1200329"/>
          </a:xfrm>
          <a:prstGeom prst="rect">
            <a:avLst/>
          </a:prstGeom>
          <a:solidFill>
            <a:schemeClr val="accent3">
              <a:lumMod val="40000"/>
              <a:lumOff val="60000"/>
            </a:schemeClr>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Section contains: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Total full day unlawful absences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Truancy Indicator (Is the student flagged as truant?)</a:t>
            </a:r>
          </a:p>
        </p:txBody>
      </p:sp>
      <p:sp>
        <p:nvSpPr>
          <p:cNvPr id="15" name="Trapezoid 14">
            <a:extLst>
              <a:ext uri="{FF2B5EF4-FFF2-40B4-BE49-F238E27FC236}">
                <a16:creationId xmlns:a16="http://schemas.microsoft.com/office/drawing/2014/main" id="{27292BF4-85E9-2FAD-83F9-6E786A94F29B}"/>
              </a:ext>
            </a:extLst>
          </p:cNvPr>
          <p:cNvSpPr/>
          <p:nvPr/>
        </p:nvSpPr>
        <p:spPr>
          <a:xfrm rot="5400000">
            <a:off x="3262058" y="3346322"/>
            <a:ext cx="259793" cy="1490723"/>
          </a:xfrm>
          <a:prstGeom prst="trapezoid">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Trapezoid 16">
            <a:extLst>
              <a:ext uri="{FF2B5EF4-FFF2-40B4-BE49-F238E27FC236}">
                <a16:creationId xmlns:a16="http://schemas.microsoft.com/office/drawing/2014/main" id="{5823142A-20D2-D33A-6628-FFC2A7CE5128}"/>
              </a:ext>
            </a:extLst>
          </p:cNvPr>
          <p:cNvSpPr/>
          <p:nvPr/>
        </p:nvSpPr>
        <p:spPr>
          <a:xfrm rot="16200000">
            <a:off x="10291671" y="3131703"/>
            <a:ext cx="343948" cy="437265"/>
          </a:xfrm>
          <a:prstGeom prst="trapezoid">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Trapezoid 17">
            <a:extLst>
              <a:ext uri="{FF2B5EF4-FFF2-40B4-BE49-F238E27FC236}">
                <a16:creationId xmlns:a16="http://schemas.microsoft.com/office/drawing/2014/main" id="{4231FFDA-1382-AFBB-8077-231DCB6E0EC2}"/>
              </a:ext>
            </a:extLst>
          </p:cNvPr>
          <p:cNvSpPr/>
          <p:nvPr/>
        </p:nvSpPr>
        <p:spPr>
          <a:xfrm rot="16200000">
            <a:off x="7399487" y="4454408"/>
            <a:ext cx="343948" cy="680301"/>
          </a:xfrm>
          <a:prstGeom prst="trapezoid">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82218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48" name="TextBox 2">
            <a:extLst>
              <a:ext uri="{FF2B5EF4-FFF2-40B4-BE49-F238E27FC236}">
                <a16:creationId xmlns:a16="http://schemas.microsoft.com/office/drawing/2014/main" id="{4DCA4A37-C551-4122-A094-D4D9FCFD7CB5}"/>
              </a:ext>
            </a:extLst>
          </p:cNvPr>
          <p:cNvGraphicFramePr/>
          <p:nvPr/>
        </p:nvGraphicFramePr>
        <p:xfrm>
          <a:off x="678123" y="1828707"/>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FB997BBF-F680-F1D9-05D2-2A175514A6E3}"/>
              </a:ext>
            </a:extLst>
          </p:cNvPr>
          <p:cNvSpPr txBox="1">
            <a:spLocks/>
          </p:cNvSpPr>
          <p:nvPr/>
        </p:nvSpPr>
        <p:spPr>
          <a:xfrm>
            <a:off x="678123" y="97071"/>
            <a:ext cx="8834993" cy="108765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932313"/>
                </a:solidFill>
                <a:effectLst/>
                <a:uLnTx/>
                <a:uFillTx/>
                <a:latin typeface="Trebuchet MS" panose="020B0603020202020204"/>
                <a:ea typeface="+mj-ea"/>
                <a:cs typeface="+mj-cs"/>
              </a:rPr>
              <a:t>School Level Truancy Reports</a:t>
            </a:r>
          </a:p>
        </p:txBody>
      </p:sp>
    </p:spTree>
    <p:extLst>
      <p:ext uri="{BB962C8B-B14F-4D97-AF65-F5344CB8AC3E}">
        <p14:creationId xmlns:p14="http://schemas.microsoft.com/office/powerpoint/2010/main" val="2926884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3C4A928-B1B6-47C2-8AB7-C01B3FCC588C}"/>
              </a:ext>
            </a:extLst>
          </p:cNvPr>
          <p:cNvSpPr>
            <a:spLocks noGrp="1"/>
          </p:cNvSpPr>
          <p:nvPr>
            <p:ph type="title"/>
          </p:nvPr>
        </p:nvSpPr>
        <p:spPr>
          <a:xfrm>
            <a:off x="211474" y="816673"/>
            <a:ext cx="4910108" cy="1375608"/>
          </a:xfrm>
        </p:spPr>
        <p:txBody>
          <a:bodyPr vert="horz" lIns="91440" tIns="45720" rIns="91440" bIns="45720" rtlCol="0" anchor="ctr">
            <a:normAutofit/>
          </a:bodyPr>
          <a:lstStyle/>
          <a:p>
            <a:r>
              <a:rPr lang="en-US">
                <a:solidFill>
                  <a:schemeClr val="bg1"/>
                </a:solidFill>
              </a:rPr>
              <a:t>School Level Truancy Reports</a:t>
            </a:r>
          </a:p>
        </p:txBody>
      </p:sp>
      <p:sp>
        <p:nvSpPr>
          <p:cNvPr id="5" name="Content Placeholder 2">
            <a:extLst>
              <a:ext uri="{FF2B5EF4-FFF2-40B4-BE49-F238E27FC236}">
                <a16:creationId xmlns:a16="http://schemas.microsoft.com/office/drawing/2014/main" id="{F12528A9-84B9-45F1-BF22-C19D694FD897}"/>
              </a:ext>
            </a:extLst>
          </p:cNvPr>
          <p:cNvSpPr txBox="1">
            <a:spLocks/>
          </p:cNvSpPr>
          <p:nvPr/>
        </p:nvSpPr>
        <p:spPr>
          <a:xfrm>
            <a:off x="77639" y="2357307"/>
            <a:ext cx="4910108" cy="35891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1430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PS Start Page &gt; Data and Reporting &gt; Reports &gt; Compliance Reports</a:t>
            </a:r>
          </a:p>
          <a:p>
            <a:pPr marL="4572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SC40 Truancy Report by Student</a:t>
            </a:r>
          </a:p>
          <a:p>
            <a:pPr marL="4572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SC41 Truancy School Detail Report</a:t>
            </a: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9C12E2C6-EC7A-4C09-880B-D464CEE60E99}"/>
              </a:ext>
            </a:extLst>
          </p:cNvPr>
          <p:cNvPicPr>
            <a:picLocks noChangeAspect="1"/>
          </p:cNvPicPr>
          <p:nvPr/>
        </p:nvPicPr>
        <p:blipFill>
          <a:blip r:embed="rId2"/>
          <a:stretch>
            <a:fillRect/>
          </a:stretch>
        </p:blipFill>
        <p:spPr>
          <a:xfrm>
            <a:off x="5412690" y="2663633"/>
            <a:ext cx="6572234" cy="2102674"/>
          </a:xfrm>
          <a:prstGeom prst="rect">
            <a:avLst/>
          </a:prstGeom>
          <a:ln w="38100">
            <a:solidFill>
              <a:schemeClr val="accent1"/>
            </a:solidFill>
          </a:ln>
          <a:effectLst>
            <a:outerShdw blurRad="50800" dist="38100" dir="5400000" algn="t" rotWithShape="0">
              <a:prstClr val="black">
                <a:alpha val="40000"/>
              </a:prstClr>
            </a:outerShdw>
          </a:effectLst>
        </p:spPr>
      </p:pic>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rapezoid 2">
            <a:extLst>
              <a:ext uri="{FF2B5EF4-FFF2-40B4-BE49-F238E27FC236}">
                <a16:creationId xmlns:a16="http://schemas.microsoft.com/office/drawing/2014/main" id="{3E6A32D4-4A13-2166-A35C-163D94109357}"/>
              </a:ext>
            </a:extLst>
          </p:cNvPr>
          <p:cNvSpPr/>
          <p:nvPr/>
        </p:nvSpPr>
        <p:spPr>
          <a:xfrm rot="5400000">
            <a:off x="4745353" y="3103264"/>
            <a:ext cx="653519" cy="750948"/>
          </a:xfrm>
          <a:prstGeom prst="trapezoid">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07618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8"/>
          <p:cNvSpPr txBox="1">
            <a:spLocks noGrp="1"/>
          </p:cNvSpPr>
          <p:nvPr>
            <p:ph type="body" idx="1"/>
          </p:nvPr>
        </p:nvSpPr>
        <p:spPr>
          <a:xfrm>
            <a:off x="431514" y="1325365"/>
            <a:ext cx="9647434" cy="4993242"/>
          </a:xfrm>
          <a:prstGeom prst="rect">
            <a:avLst/>
          </a:prstGeom>
          <a:solidFill>
            <a:schemeClr val="accent4">
              <a:lumMod val="20000"/>
              <a:lumOff val="80000"/>
            </a:schemeClr>
          </a:solidFill>
          <a:ln w="28575">
            <a:solidFill>
              <a:schemeClr val="accent1"/>
            </a:solidFill>
          </a:ln>
          <a:effectLst>
            <a:outerShdw blurRad="50800" dist="38100" dir="5400000" algn="t" rotWithShape="0">
              <a:prstClr val="black">
                <a:alpha val="40000"/>
              </a:prstClr>
            </a:outerShdw>
          </a:effectLst>
        </p:spPr>
        <p:txBody>
          <a:bodyPr spcFirstLastPara="1" wrap="square" lIns="91425" tIns="45700" rIns="91425" bIns="45700" anchor="t" anchorCtr="0">
            <a:normAutofit/>
          </a:bodyPr>
          <a:lstStyle/>
          <a:p>
            <a:pPr marL="10160" indent="0">
              <a:spcBef>
                <a:spcPts val="0"/>
              </a:spcBef>
              <a:buSzPts val="1280"/>
              <a:buNone/>
            </a:pPr>
            <a:r>
              <a:rPr lang="en-US" sz="2400" b="1" dirty="0">
                <a:solidFill>
                  <a:schemeClr val="tx1"/>
                </a:solidFill>
                <a:latin typeface="Calibri" panose="020F0502020204030204" pitchFamily="34" charset="0"/>
                <a:cs typeface="Calibri" panose="020F0502020204030204" pitchFamily="34" charset="0"/>
              </a:rPr>
              <a:t>SC40 Truancy Report by Student</a:t>
            </a:r>
          </a:p>
          <a:p>
            <a:pPr marL="753110" lvl="1">
              <a:spcBef>
                <a:spcPts val="0"/>
              </a:spcBef>
              <a:buSzPts val="1280"/>
              <a:buFont typeface="Wingdings" panose="05000000000000000000" pitchFamily="2" charset="2"/>
              <a:buChar char="§"/>
            </a:pPr>
            <a:endParaRPr lang="en-US" sz="1800" dirty="0">
              <a:solidFill>
                <a:schemeClr val="tx1"/>
              </a:solidFill>
              <a:latin typeface="Calibri" panose="020F0502020204030204" pitchFamily="34" charset="0"/>
              <a:cs typeface="Calibri" panose="020F0502020204030204" pitchFamily="34" charset="0"/>
            </a:endParaRPr>
          </a:p>
          <a:p>
            <a:pPr marL="753110" lvl="1">
              <a:spcBef>
                <a:spcPts val="0"/>
              </a:spcBef>
              <a:buSzPts val="1280"/>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All students meeting the unlawful absences criteria populate on this report – even students who do not meet the age criteria populate when the unlawful absences are met.  </a:t>
            </a:r>
          </a:p>
          <a:p>
            <a:pPr marL="753110" lvl="1">
              <a:spcBef>
                <a:spcPts val="0"/>
              </a:spcBef>
              <a:buSzPts val="1280"/>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Recommended to use this report when meeting with Parents/Guardians for Attendance Intervention Meetings.</a:t>
            </a:r>
          </a:p>
          <a:p>
            <a:pPr marL="753110" lvl="1">
              <a:spcBef>
                <a:spcPts val="0"/>
              </a:spcBef>
              <a:buSzPts val="1280"/>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Report lists all FULL DAY UNLAWFUL ABSENCES.  </a:t>
            </a:r>
          </a:p>
          <a:p>
            <a:pPr marL="753110" lvl="1">
              <a:spcBef>
                <a:spcPts val="0"/>
              </a:spcBef>
              <a:buSzPts val="1280"/>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Present Attendance Codes and Lawful Attendance Codes do not contribute to full Day Unlawful Absences.</a:t>
            </a:r>
          </a:p>
          <a:p>
            <a:pPr marL="753110" lvl="1">
              <a:spcBef>
                <a:spcPts val="0"/>
              </a:spcBef>
              <a:buSzPts val="1280"/>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Report lists other schools within your district at which the student was previously truant.  </a:t>
            </a:r>
          </a:p>
          <a:p>
            <a:pPr marL="753110" lvl="1">
              <a:spcBef>
                <a:spcPts val="0"/>
              </a:spcBef>
              <a:buSzPts val="1280"/>
              <a:buFont typeface="Wingdings" panose="05000000000000000000" pitchFamily="2" charset="2"/>
              <a:buChar char="§"/>
            </a:pPr>
            <a:r>
              <a:rPr lang="en-US" sz="1800" dirty="0">
                <a:solidFill>
                  <a:schemeClr val="tx1"/>
                </a:solidFill>
                <a:latin typeface="Calibri" panose="020F0502020204030204" pitchFamily="34" charset="0"/>
                <a:cs typeface="Calibri" panose="020F0502020204030204" pitchFamily="34" charset="0"/>
              </a:rPr>
              <a:t>Report does not list full day unlawful absences from previous schools. Full Day Unlawful Absences are listed for the current school only.</a:t>
            </a:r>
          </a:p>
          <a:p>
            <a:pPr marL="10160" indent="0">
              <a:spcBef>
                <a:spcPts val="0"/>
              </a:spcBef>
              <a:buSzPts val="1280"/>
              <a:buNone/>
            </a:pPr>
            <a:endParaRPr lang="en-US" dirty="0">
              <a:solidFill>
                <a:schemeClr val="tx1"/>
              </a:solidFill>
              <a:latin typeface="Calibri" panose="020F0502020204030204" pitchFamily="34" charset="0"/>
              <a:cs typeface="Calibri" panose="020F0502020204030204" pitchFamily="34" charset="0"/>
            </a:endParaRPr>
          </a:p>
          <a:p>
            <a:pPr marL="10160" indent="0">
              <a:spcBef>
                <a:spcPts val="0"/>
              </a:spcBef>
              <a:buSzPts val="1280"/>
              <a:buNone/>
            </a:pPr>
            <a:r>
              <a:rPr lang="en-US" b="1" dirty="0">
                <a:solidFill>
                  <a:schemeClr val="tx1"/>
                </a:solidFill>
                <a:latin typeface="Calibri" panose="020F0502020204030204" pitchFamily="34" charset="0"/>
                <a:cs typeface="Calibri" panose="020F0502020204030204" pitchFamily="34" charset="0"/>
              </a:rPr>
              <a:t>Where in PowerSchool:</a:t>
            </a:r>
          </a:p>
          <a:p>
            <a:pPr marL="10160" indent="0">
              <a:spcBef>
                <a:spcPts val="0"/>
              </a:spcBef>
              <a:buSzPts val="1280"/>
              <a:buNone/>
            </a:pPr>
            <a:r>
              <a:rPr lang="en-US" i="1" dirty="0">
                <a:solidFill>
                  <a:schemeClr val="accent1">
                    <a:lumMod val="50000"/>
                  </a:schemeClr>
                </a:solidFill>
                <a:latin typeface="Calibri" panose="020F0502020204030204" pitchFamily="34" charset="0"/>
                <a:cs typeface="Calibri" panose="020F0502020204030204" pitchFamily="34" charset="0"/>
              </a:rPr>
              <a:t>PS Start Page &gt; Data and Reporting &gt; Reports &gt; Compliance Reports &gt; SC40 Truancy Report by Student</a:t>
            </a: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10160" indent="0">
              <a:spcBef>
                <a:spcPts val="0"/>
              </a:spcBef>
              <a:buSzPts val="1280"/>
              <a:buNone/>
            </a:pPr>
            <a:endParaRPr lang="en-US" b="1" dirty="0">
              <a:solidFill>
                <a:schemeClr val="tx1"/>
              </a:solidFill>
            </a:endParaRPr>
          </a:p>
          <a:p>
            <a:pPr marL="10160" indent="0">
              <a:lnSpc>
                <a:spcPct val="200000"/>
              </a:lnSpc>
              <a:buSzPts val="1280"/>
              <a:buNone/>
            </a:pPr>
            <a:endParaRPr lang="en-US" dirty="0">
              <a:solidFill>
                <a:schemeClr val="dk1"/>
              </a:solidFill>
            </a:endParaRPr>
          </a:p>
          <a:p>
            <a:pPr marL="91440" lvl="0" indent="0" algn="l" rtl="0">
              <a:spcBef>
                <a:spcPts val="1000"/>
              </a:spcBef>
              <a:spcAft>
                <a:spcPts val="0"/>
              </a:spcAft>
              <a:buSzPts val="1440"/>
              <a:buFont typeface="Noto Sans Symbols"/>
              <a:buNone/>
            </a:pPr>
            <a:endParaRPr lang="en-US" dirty="0"/>
          </a:p>
        </p:txBody>
      </p:sp>
      <p:sp>
        <p:nvSpPr>
          <p:cNvPr id="5" name="TextBox 4">
            <a:extLst>
              <a:ext uri="{FF2B5EF4-FFF2-40B4-BE49-F238E27FC236}">
                <a16:creationId xmlns:a16="http://schemas.microsoft.com/office/drawing/2014/main" id="{84BE547B-BB83-4254-B3BF-E05E88E4C4D5}"/>
              </a:ext>
            </a:extLst>
          </p:cNvPr>
          <p:cNvSpPr txBox="1"/>
          <p:nvPr/>
        </p:nvSpPr>
        <p:spPr>
          <a:xfrm>
            <a:off x="431514" y="6395342"/>
            <a:ext cx="934948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Bookmark the Link: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hlinkClick r:id="rId3"/>
              </a:rPr>
              <a:t>Reg. 43-274:  Student Attendance</a:t>
            </a: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itle 1">
            <a:extLst>
              <a:ext uri="{FF2B5EF4-FFF2-40B4-BE49-F238E27FC236}">
                <a16:creationId xmlns:a16="http://schemas.microsoft.com/office/drawing/2014/main" id="{365E0B9C-2D5B-CD19-7B6A-D4F764A6CCE1}"/>
              </a:ext>
            </a:extLst>
          </p:cNvPr>
          <p:cNvSpPr>
            <a:spLocks noGrp="1"/>
          </p:cNvSpPr>
          <p:nvPr>
            <p:ph type="title"/>
          </p:nvPr>
        </p:nvSpPr>
        <p:spPr>
          <a:xfrm>
            <a:off x="-134224" y="134054"/>
            <a:ext cx="12407318" cy="857174"/>
          </a:xfrm>
          <a:solidFill>
            <a:schemeClr val="accent1">
              <a:lumMod val="50000"/>
            </a:schemeClr>
          </a:solidFill>
          <a:ln>
            <a:solidFill>
              <a:schemeClr val="accent1">
                <a:lumMod val="50000"/>
              </a:schemeClr>
            </a:solidFill>
          </a:ln>
        </p:spPr>
        <p:txBody>
          <a:bodyPr>
            <a:normAutofit fontScale="90000"/>
          </a:bodyPr>
          <a:lstStyle/>
          <a:p>
            <a:r>
              <a:rPr lang="en-US" sz="4400" dirty="0">
                <a:solidFill>
                  <a:schemeClr val="accent1">
                    <a:lumMod val="20000"/>
                    <a:lumOff val="80000"/>
                  </a:schemeClr>
                </a:solidFill>
                <a:latin typeface="Calibri" panose="020F0502020204030204" pitchFamily="34" charset="0"/>
                <a:cs typeface="Calibri" panose="020F0502020204030204" pitchFamily="34" charset="0"/>
              </a:rPr>
              <a:t>                </a:t>
            </a:r>
            <a:r>
              <a:rPr lang="en-US" sz="6000" dirty="0">
                <a:solidFill>
                  <a:schemeClr val="accent1">
                    <a:lumMod val="20000"/>
                    <a:lumOff val="80000"/>
                  </a:schemeClr>
                </a:solidFill>
                <a:latin typeface="Calibri" panose="020F0502020204030204" pitchFamily="34" charset="0"/>
                <a:cs typeface="Calibri" panose="020F0502020204030204" pitchFamily="34" charset="0"/>
              </a:rPr>
              <a:t>School Level Truancy Reports</a:t>
            </a:r>
            <a:endParaRPr lang="en-US" sz="4400" dirty="0">
              <a:solidFill>
                <a:schemeClr val="accent1">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6070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5" name="Title 1">
            <a:extLst>
              <a:ext uri="{FF2B5EF4-FFF2-40B4-BE49-F238E27FC236}">
                <a16:creationId xmlns:a16="http://schemas.microsoft.com/office/drawing/2014/main" id="{F0512DF4-DD27-6FC4-BBE3-6980D00AA2C1}"/>
              </a:ext>
            </a:extLst>
          </p:cNvPr>
          <p:cNvSpPr>
            <a:spLocks noGrp="1"/>
          </p:cNvSpPr>
          <p:nvPr>
            <p:ph type="title"/>
          </p:nvPr>
        </p:nvSpPr>
        <p:spPr>
          <a:xfrm>
            <a:off x="-134224" y="134054"/>
            <a:ext cx="12407318" cy="857174"/>
          </a:xfrm>
          <a:solidFill>
            <a:schemeClr val="accent1">
              <a:lumMod val="50000"/>
            </a:schemeClr>
          </a:solidFill>
          <a:ln>
            <a:solidFill>
              <a:schemeClr val="accent1">
                <a:lumMod val="50000"/>
              </a:schemeClr>
            </a:solidFill>
          </a:ln>
        </p:spPr>
        <p:txBody>
          <a:bodyPr>
            <a:normAutofit fontScale="90000"/>
          </a:bodyPr>
          <a:lstStyle/>
          <a:p>
            <a:r>
              <a:rPr lang="en-US" sz="4400" dirty="0">
                <a:solidFill>
                  <a:schemeClr val="accent1">
                    <a:lumMod val="20000"/>
                    <a:lumOff val="80000"/>
                  </a:schemeClr>
                </a:solidFill>
                <a:latin typeface="Calibri" panose="020F0502020204030204" pitchFamily="34" charset="0"/>
                <a:cs typeface="Calibri" panose="020F0502020204030204" pitchFamily="34" charset="0"/>
              </a:rPr>
              <a:t>                    </a:t>
            </a:r>
            <a:r>
              <a:rPr lang="en-US" sz="6000" dirty="0">
                <a:solidFill>
                  <a:schemeClr val="accent1">
                    <a:lumMod val="20000"/>
                    <a:lumOff val="80000"/>
                  </a:schemeClr>
                </a:solidFill>
                <a:latin typeface="Calibri" panose="020F0502020204030204" pitchFamily="34" charset="0"/>
                <a:cs typeface="Calibri" panose="020F0502020204030204" pitchFamily="34" charset="0"/>
              </a:rPr>
              <a:t>Truancy Reports: SC40</a:t>
            </a:r>
            <a:endParaRPr lang="en-US" sz="4400" dirty="0">
              <a:solidFill>
                <a:schemeClr val="accent1">
                  <a:lumMod val="20000"/>
                  <a:lumOff val="80000"/>
                </a:schemeClr>
              </a:solidFill>
              <a:latin typeface="Calibri" panose="020F0502020204030204" pitchFamily="34" charset="0"/>
              <a:cs typeface="Calibri" panose="020F0502020204030204" pitchFamily="34" charset="0"/>
            </a:endParaRPr>
          </a:p>
        </p:txBody>
      </p:sp>
      <p:sp>
        <p:nvSpPr>
          <p:cNvPr id="7" name="Arrow: Bent 6">
            <a:extLst>
              <a:ext uri="{FF2B5EF4-FFF2-40B4-BE49-F238E27FC236}">
                <a16:creationId xmlns:a16="http://schemas.microsoft.com/office/drawing/2014/main" id="{666C1E6F-0D8B-7FFD-A734-5E592D1E172E}"/>
              </a:ext>
            </a:extLst>
          </p:cNvPr>
          <p:cNvSpPr/>
          <p:nvPr/>
        </p:nvSpPr>
        <p:spPr>
          <a:xfrm rot="10800000" flipH="1">
            <a:off x="940525" y="2917223"/>
            <a:ext cx="4389121" cy="3702219"/>
          </a:xfrm>
          <a:prstGeom prst="bentArrow">
            <a:avLst>
              <a:gd name="adj1" fmla="val 5523"/>
              <a:gd name="adj2" fmla="val 11290"/>
              <a:gd name="adj3" fmla="val 13384"/>
              <a:gd name="adj4" fmla="val 20472"/>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77" name="Google Shape;277;p8"/>
          <p:cNvSpPr txBox="1">
            <a:spLocks noGrp="1"/>
          </p:cNvSpPr>
          <p:nvPr>
            <p:ph type="body" idx="1"/>
          </p:nvPr>
        </p:nvSpPr>
        <p:spPr>
          <a:xfrm>
            <a:off x="-134224" y="1586622"/>
            <a:ext cx="5624038" cy="1713926"/>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p>
            <a:pPr marL="410210" lvl="1" indent="0">
              <a:spcBef>
                <a:spcPts val="0"/>
              </a:spcBef>
              <a:buSzPts val="1280"/>
              <a:buNone/>
            </a:pPr>
            <a:r>
              <a:rPr lang="en-US" sz="1800" b="1" dirty="0">
                <a:solidFill>
                  <a:schemeClr val="tx1"/>
                </a:solidFill>
                <a:latin typeface="Calibri" panose="020F0502020204030204" pitchFamily="34" charset="0"/>
                <a:cs typeface="Calibri" panose="020F0502020204030204" pitchFamily="34" charset="0"/>
              </a:rPr>
              <a:t>View Truancy Reports</a:t>
            </a:r>
          </a:p>
          <a:p>
            <a:pPr marL="867410" lvl="2" indent="0">
              <a:spcBef>
                <a:spcPts val="0"/>
              </a:spcBef>
              <a:buSzPts val="1280"/>
              <a:buNone/>
            </a:pPr>
            <a:endParaRPr lang="en-US" sz="1800" dirty="0">
              <a:solidFill>
                <a:schemeClr val="tx1"/>
              </a:solidFill>
              <a:latin typeface="Calibri" panose="020F0502020204030204" pitchFamily="34" charset="0"/>
              <a:cs typeface="Calibri" panose="020F0502020204030204" pitchFamily="34" charset="0"/>
            </a:endParaRPr>
          </a:p>
          <a:p>
            <a:pPr marL="410210" lvl="1" indent="0">
              <a:spcBef>
                <a:spcPts val="0"/>
              </a:spcBef>
              <a:buSzPts val="1280"/>
              <a:buNone/>
            </a:pPr>
            <a:r>
              <a:rPr lang="en-US" sz="1800" dirty="0">
                <a:solidFill>
                  <a:schemeClr val="tx1"/>
                </a:solidFill>
                <a:latin typeface="Calibri" panose="020F0502020204030204" pitchFamily="34" charset="0"/>
                <a:cs typeface="Calibri" panose="020F0502020204030204" pitchFamily="34" charset="0"/>
              </a:rPr>
              <a:t>SC40 Truancy Report by Student: In this example, this student is not truant at the current school but was truant at previous school.</a:t>
            </a:r>
          </a:p>
          <a:p>
            <a:pPr marL="10160" indent="0">
              <a:spcBef>
                <a:spcPts val="0"/>
              </a:spcBef>
              <a:buSzPts val="1280"/>
              <a:buNone/>
            </a:pPr>
            <a:endParaRPr lang="en-US" dirty="0">
              <a:solidFill>
                <a:schemeClr val="tx1"/>
              </a:solidFill>
            </a:endParaRPr>
          </a:p>
          <a:p>
            <a:pPr marL="10160" indent="0">
              <a:spcBef>
                <a:spcPts val="0"/>
              </a:spcBef>
              <a:buSzPts val="1280"/>
              <a:buNone/>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10160" indent="0">
              <a:spcBef>
                <a:spcPts val="0"/>
              </a:spcBef>
              <a:buSzPts val="1280"/>
              <a:buNone/>
            </a:pPr>
            <a:endParaRPr lang="en-US" b="1" dirty="0">
              <a:solidFill>
                <a:schemeClr val="tx1"/>
              </a:solidFill>
            </a:endParaRPr>
          </a:p>
          <a:p>
            <a:pPr marL="10160" indent="0">
              <a:lnSpc>
                <a:spcPct val="200000"/>
              </a:lnSpc>
              <a:buSzPts val="1280"/>
              <a:buNone/>
            </a:pPr>
            <a:endParaRPr lang="en-US" dirty="0">
              <a:solidFill>
                <a:schemeClr val="dk1"/>
              </a:solidFill>
            </a:endParaRPr>
          </a:p>
          <a:p>
            <a:pPr marL="91440" lvl="0" indent="0" algn="l" rtl="0">
              <a:spcBef>
                <a:spcPts val="1000"/>
              </a:spcBef>
              <a:spcAft>
                <a:spcPts val="0"/>
              </a:spcAft>
              <a:buSzPts val="1440"/>
              <a:buFont typeface="Noto Sans Symbols"/>
              <a:buNone/>
            </a:pPr>
            <a:endParaRPr lang="en-US" dirty="0"/>
          </a:p>
        </p:txBody>
      </p:sp>
      <p:pic>
        <p:nvPicPr>
          <p:cNvPr id="3" name="Picture 2">
            <a:extLst>
              <a:ext uri="{FF2B5EF4-FFF2-40B4-BE49-F238E27FC236}">
                <a16:creationId xmlns:a16="http://schemas.microsoft.com/office/drawing/2014/main" id="{22EA6723-213B-483A-8B75-E353556A649C}"/>
              </a:ext>
            </a:extLst>
          </p:cNvPr>
          <p:cNvPicPr>
            <a:picLocks noChangeAspect="1"/>
          </p:cNvPicPr>
          <p:nvPr/>
        </p:nvPicPr>
        <p:blipFill>
          <a:blip r:embed="rId3"/>
          <a:stretch>
            <a:fillRect/>
          </a:stretch>
        </p:blipFill>
        <p:spPr>
          <a:xfrm>
            <a:off x="5489814" y="1257919"/>
            <a:ext cx="5469480" cy="5128134"/>
          </a:xfrm>
          <a:prstGeom prst="roundRect">
            <a:avLst>
              <a:gd name="adj" fmla="val 5289"/>
            </a:avLst>
          </a:prstGeom>
          <a:ln w="38100">
            <a:solidFill>
              <a:schemeClr val="accent2">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98451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5" name="Title 1">
            <a:extLst>
              <a:ext uri="{FF2B5EF4-FFF2-40B4-BE49-F238E27FC236}">
                <a16:creationId xmlns:a16="http://schemas.microsoft.com/office/drawing/2014/main" id="{F0512DF4-DD27-6FC4-BBE3-6980D00AA2C1}"/>
              </a:ext>
            </a:extLst>
          </p:cNvPr>
          <p:cNvSpPr>
            <a:spLocks noGrp="1"/>
          </p:cNvSpPr>
          <p:nvPr>
            <p:ph type="title"/>
          </p:nvPr>
        </p:nvSpPr>
        <p:spPr>
          <a:xfrm>
            <a:off x="-134224" y="134054"/>
            <a:ext cx="12407318" cy="857174"/>
          </a:xfrm>
          <a:solidFill>
            <a:schemeClr val="accent1">
              <a:lumMod val="50000"/>
            </a:schemeClr>
          </a:solidFill>
          <a:ln>
            <a:solidFill>
              <a:schemeClr val="accent1">
                <a:lumMod val="50000"/>
              </a:schemeClr>
            </a:solidFill>
          </a:ln>
        </p:spPr>
        <p:txBody>
          <a:bodyPr>
            <a:normAutofit fontScale="90000"/>
          </a:bodyPr>
          <a:lstStyle/>
          <a:p>
            <a:r>
              <a:rPr lang="en-US" sz="4400" dirty="0">
                <a:solidFill>
                  <a:schemeClr val="accent1">
                    <a:lumMod val="20000"/>
                    <a:lumOff val="80000"/>
                  </a:schemeClr>
                </a:solidFill>
                <a:latin typeface="Calibri" panose="020F0502020204030204" pitchFamily="34" charset="0"/>
                <a:cs typeface="Calibri" panose="020F0502020204030204" pitchFamily="34" charset="0"/>
              </a:rPr>
              <a:t>                    </a:t>
            </a:r>
            <a:r>
              <a:rPr lang="en-US" sz="6000" dirty="0">
                <a:solidFill>
                  <a:schemeClr val="accent1">
                    <a:lumMod val="20000"/>
                    <a:lumOff val="80000"/>
                  </a:schemeClr>
                </a:solidFill>
                <a:latin typeface="Calibri" panose="020F0502020204030204" pitchFamily="34" charset="0"/>
                <a:cs typeface="Calibri" panose="020F0502020204030204" pitchFamily="34" charset="0"/>
              </a:rPr>
              <a:t>Truancy Reports: SC40</a:t>
            </a:r>
            <a:endParaRPr lang="en-US" sz="4400" dirty="0">
              <a:solidFill>
                <a:schemeClr val="accent1">
                  <a:lumMod val="20000"/>
                  <a:lumOff val="80000"/>
                </a:schemeClr>
              </a:solidFill>
              <a:latin typeface="Calibri" panose="020F0502020204030204" pitchFamily="34" charset="0"/>
              <a:cs typeface="Calibri" panose="020F0502020204030204" pitchFamily="34" charset="0"/>
            </a:endParaRPr>
          </a:p>
        </p:txBody>
      </p:sp>
      <p:sp>
        <p:nvSpPr>
          <p:cNvPr id="7" name="Arrow: Bent 6">
            <a:extLst>
              <a:ext uri="{FF2B5EF4-FFF2-40B4-BE49-F238E27FC236}">
                <a16:creationId xmlns:a16="http://schemas.microsoft.com/office/drawing/2014/main" id="{666C1E6F-0D8B-7FFD-A734-5E592D1E172E}"/>
              </a:ext>
            </a:extLst>
          </p:cNvPr>
          <p:cNvSpPr/>
          <p:nvPr/>
        </p:nvSpPr>
        <p:spPr>
          <a:xfrm rot="10800000" flipH="1">
            <a:off x="940525" y="2917223"/>
            <a:ext cx="4389121" cy="1820240"/>
          </a:xfrm>
          <a:prstGeom prst="bentArrow">
            <a:avLst>
              <a:gd name="adj1" fmla="val 5523"/>
              <a:gd name="adj2" fmla="val 11290"/>
              <a:gd name="adj3" fmla="val 13384"/>
              <a:gd name="adj4" fmla="val 20472"/>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2" name="Picture 1">
            <a:extLst>
              <a:ext uri="{FF2B5EF4-FFF2-40B4-BE49-F238E27FC236}">
                <a16:creationId xmlns:a16="http://schemas.microsoft.com/office/drawing/2014/main" id="{C52D2945-0622-A1A2-F29D-27D68E5EC0D6}"/>
              </a:ext>
            </a:extLst>
          </p:cNvPr>
          <p:cNvPicPr>
            <a:picLocks noChangeAspect="1"/>
          </p:cNvPicPr>
          <p:nvPr/>
        </p:nvPicPr>
        <p:blipFill>
          <a:blip r:embed="rId3"/>
          <a:stretch>
            <a:fillRect/>
          </a:stretch>
        </p:blipFill>
        <p:spPr>
          <a:xfrm>
            <a:off x="5542774" y="1480059"/>
            <a:ext cx="5468112" cy="5139383"/>
          </a:xfrm>
          <a:prstGeom prst="roundRect">
            <a:avLst>
              <a:gd name="adj" fmla="val 4297"/>
            </a:avLst>
          </a:prstGeom>
          <a:ln w="38100">
            <a:solidFill>
              <a:schemeClr val="accent2">
                <a:lumMod val="50000"/>
              </a:schemeClr>
            </a:solidFill>
          </a:ln>
          <a:effectLst>
            <a:outerShdw blurRad="50800" dist="38100" dir="5400000" algn="t" rotWithShape="0">
              <a:prstClr val="black">
                <a:alpha val="40000"/>
              </a:prstClr>
            </a:outerShdw>
          </a:effectLst>
        </p:spPr>
      </p:pic>
      <p:sp>
        <p:nvSpPr>
          <p:cNvPr id="277" name="Google Shape;277;p8"/>
          <p:cNvSpPr txBox="1">
            <a:spLocks noGrp="1"/>
          </p:cNvSpPr>
          <p:nvPr>
            <p:ph type="body" idx="1"/>
          </p:nvPr>
        </p:nvSpPr>
        <p:spPr>
          <a:xfrm>
            <a:off x="-134224" y="1586622"/>
            <a:ext cx="5624038" cy="1713926"/>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p>
            <a:pPr marL="410210" lvl="1" indent="0">
              <a:spcBef>
                <a:spcPts val="0"/>
              </a:spcBef>
              <a:buSzPts val="1280"/>
              <a:buNone/>
            </a:pPr>
            <a:r>
              <a:rPr lang="en-US" sz="1800" b="1" dirty="0">
                <a:solidFill>
                  <a:schemeClr val="tx1"/>
                </a:solidFill>
                <a:latin typeface="Calibri" panose="020F0502020204030204" pitchFamily="34" charset="0"/>
                <a:cs typeface="Calibri" panose="020F0502020204030204" pitchFamily="34" charset="0"/>
              </a:rPr>
              <a:t>View Truancy Reports</a:t>
            </a:r>
          </a:p>
          <a:p>
            <a:pPr marL="867410" lvl="2" indent="0">
              <a:spcBef>
                <a:spcPts val="0"/>
              </a:spcBef>
              <a:buSzPts val="1280"/>
              <a:buNone/>
            </a:pPr>
            <a:endParaRPr lang="en-US" sz="1800" dirty="0">
              <a:solidFill>
                <a:schemeClr val="tx1"/>
              </a:solidFill>
              <a:latin typeface="Calibri" panose="020F0502020204030204" pitchFamily="34" charset="0"/>
              <a:cs typeface="Calibri" panose="020F0502020204030204" pitchFamily="34" charset="0"/>
            </a:endParaRPr>
          </a:p>
          <a:p>
            <a:pPr marL="410210" lvl="1" indent="0">
              <a:spcBef>
                <a:spcPts val="0"/>
              </a:spcBef>
              <a:buSzPts val="1280"/>
              <a:buNone/>
            </a:pPr>
            <a:r>
              <a:rPr lang="en-US" sz="1800" dirty="0">
                <a:solidFill>
                  <a:schemeClr val="tx1"/>
                </a:solidFill>
                <a:latin typeface="Calibri" panose="020F0502020204030204" pitchFamily="34" charset="0"/>
                <a:cs typeface="Calibri" panose="020F0502020204030204" pitchFamily="34" charset="0"/>
              </a:rPr>
              <a:t>SC40 Truancy Report by Student with truancies at current school but with no truancies at previous school.</a:t>
            </a:r>
          </a:p>
          <a:p>
            <a:pPr marL="10160" indent="0">
              <a:spcBef>
                <a:spcPts val="0"/>
              </a:spcBef>
              <a:buSzPts val="1280"/>
              <a:buNone/>
            </a:pPr>
            <a:endParaRPr lang="en-US" dirty="0">
              <a:solidFill>
                <a:schemeClr val="tx1"/>
              </a:solidFill>
            </a:endParaRPr>
          </a:p>
          <a:p>
            <a:pPr marL="10160" indent="0">
              <a:spcBef>
                <a:spcPts val="0"/>
              </a:spcBef>
              <a:buSzPts val="1280"/>
              <a:buNone/>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10160" indent="0">
              <a:spcBef>
                <a:spcPts val="0"/>
              </a:spcBef>
              <a:buSzPts val="1280"/>
              <a:buNone/>
            </a:pPr>
            <a:endParaRPr lang="en-US" b="1" dirty="0">
              <a:solidFill>
                <a:schemeClr val="tx1"/>
              </a:solidFill>
            </a:endParaRPr>
          </a:p>
          <a:p>
            <a:pPr marL="10160" indent="0">
              <a:lnSpc>
                <a:spcPct val="200000"/>
              </a:lnSpc>
              <a:buSzPts val="1280"/>
              <a:buNone/>
            </a:pPr>
            <a:endParaRPr lang="en-US" dirty="0">
              <a:solidFill>
                <a:schemeClr val="dk1"/>
              </a:solidFill>
            </a:endParaRPr>
          </a:p>
          <a:p>
            <a:pPr marL="91440" lvl="0" indent="0" algn="l" rtl="0">
              <a:spcBef>
                <a:spcPts val="1000"/>
              </a:spcBef>
              <a:spcAft>
                <a:spcPts val="0"/>
              </a:spcAft>
              <a:buSzPts val="1440"/>
              <a:buFont typeface="Noto Sans Symbols"/>
              <a:buNone/>
            </a:pPr>
            <a:endParaRPr lang="en-US" dirty="0"/>
          </a:p>
        </p:txBody>
      </p:sp>
    </p:spTree>
    <p:extLst>
      <p:ext uri="{BB962C8B-B14F-4D97-AF65-F5344CB8AC3E}">
        <p14:creationId xmlns:p14="http://schemas.microsoft.com/office/powerpoint/2010/main" val="26189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75" name="Rectangle 2074">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655144-4288-DE10-9926-A035E2BB7369}"/>
              </a:ext>
            </a:extLst>
          </p:cNvPr>
          <p:cNvSpPr>
            <a:spLocks noGrp="1"/>
          </p:cNvSpPr>
          <p:nvPr>
            <p:ph type="title"/>
          </p:nvPr>
        </p:nvSpPr>
        <p:spPr>
          <a:xfrm>
            <a:off x="685800" y="3823095"/>
            <a:ext cx="3272051" cy="2136180"/>
          </a:xfrm>
        </p:spPr>
        <p:txBody>
          <a:bodyPr anchor="ctr">
            <a:normAutofit/>
          </a:bodyPr>
          <a:lstStyle/>
          <a:p>
            <a:pPr algn="ctr"/>
            <a:r>
              <a:rPr lang="en-US" sz="3600" dirty="0">
                <a:solidFill>
                  <a:schemeClr val="tx1"/>
                </a:solidFill>
              </a:rPr>
              <a:t>Thank you for a wonderful summer training!</a:t>
            </a:r>
          </a:p>
        </p:txBody>
      </p:sp>
      <p:sp>
        <p:nvSpPr>
          <p:cNvPr id="2077" name="Rectangle 2076">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3860771"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0" name="Picture 22">
            <a:extLst>
              <a:ext uri="{FF2B5EF4-FFF2-40B4-BE49-F238E27FC236}">
                <a16:creationId xmlns:a16="http://schemas.microsoft.com/office/drawing/2014/main" id="{3DFCE092-5ACB-A153-5C18-10D19CD96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9" b="2"/>
          <a:stretch/>
        </p:blipFill>
        <p:spPr bwMode="auto">
          <a:xfrm>
            <a:off x="244029" y="780203"/>
            <a:ext cx="3664827" cy="260426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885" y="0"/>
            <a:ext cx="4332545" cy="31316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18">
            <a:extLst>
              <a:ext uri="{FF2B5EF4-FFF2-40B4-BE49-F238E27FC236}">
                <a16:creationId xmlns:a16="http://schemas.microsoft.com/office/drawing/2014/main" id="{9F686EE0-D9F3-EAF8-A38C-B7587F1A6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6" r="19324"/>
          <a:stretch/>
        </p:blipFill>
        <p:spPr bwMode="auto">
          <a:xfrm>
            <a:off x="4303713" y="89442"/>
            <a:ext cx="3966436" cy="295271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081" name="Rectangle 2080">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60143"/>
            <a:ext cx="3429000" cy="247146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8" name="Picture 20">
            <a:extLst>
              <a:ext uri="{FF2B5EF4-FFF2-40B4-BE49-F238E27FC236}">
                <a16:creationId xmlns:a16="http://schemas.microsoft.com/office/drawing/2014/main" id="{154C2107-2A9D-DD7D-FA09-C1D5FE05C3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67" r="18378"/>
          <a:stretch/>
        </p:blipFill>
        <p:spPr bwMode="auto">
          <a:xfrm>
            <a:off x="8852568" y="847601"/>
            <a:ext cx="3249864" cy="211440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Content Placeholder 4" descr="A group of people holding sticks&#10;&#10;Description automatically generated">
            <a:extLst>
              <a:ext uri="{FF2B5EF4-FFF2-40B4-BE49-F238E27FC236}">
                <a16:creationId xmlns:a16="http://schemas.microsoft.com/office/drawing/2014/main" id="{90CB3256-77C8-7313-7A42-FB92C0002A62}"/>
              </a:ext>
            </a:extLst>
          </p:cNvPr>
          <p:cNvPicPr>
            <a:picLocks noGrp="1" noChangeAspect="1"/>
          </p:cNvPicPr>
          <p:nvPr>
            <p:ph idx="1"/>
          </p:nvPr>
        </p:nvPicPr>
        <p:blipFill>
          <a:blip r:embed="rId5"/>
          <a:stretch>
            <a:fillRect/>
          </a:stretch>
        </p:blipFill>
        <p:spPr>
          <a:xfrm>
            <a:off x="4303713" y="3853317"/>
            <a:ext cx="4016375" cy="20771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83" name="Rectangle 2082">
            <a:extLst>
              <a:ext uri="{FF2B5EF4-FFF2-40B4-BE49-F238E27FC236}">
                <a16:creationId xmlns:a16="http://schemas.microsoft.com/office/drawing/2014/main" id="{DB4FA13C-38C9-429E-801A-9C96D213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3429000"/>
            <a:ext cx="3429000" cy="292825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a:extLst>
              <a:ext uri="{FF2B5EF4-FFF2-40B4-BE49-F238E27FC236}">
                <a16:creationId xmlns:a16="http://schemas.microsoft.com/office/drawing/2014/main" id="{1558DA06-540E-DA95-084E-4858FC08CA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22" r="27270" b="3"/>
          <a:stretch/>
        </p:blipFill>
        <p:spPr bwMode="auto">
          <a:xfrm>
            <a:off x="8860080" y="3592286"/>
            <a:ext cx="3249862" cy="2605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useBgFill="1">
        <p:nvSpPr>
          <p:cNvPr id="2085" name="Rectangle 2084">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28494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8"/>
          <p:cNvSpPr txBox="1">
            <a:spLocks noGrp="1"/>
          </p:cNvSpPr>
          <p:nvPr>
            <p:ph type="body" idx="1"/>
          </p:nvPr>
        </p:nvSpPr>
        <p:spPr>
          <a:xfrm>
            <a:off x="431514" y="1325364"/>
            <a:ext cx="10885235" cy="5069977"/>
          </a:xfrm>
          <a:prstGeom prst="rect">
            <a:avLst/>
          </a:prstGeom>
          <a:solidFill>
            <a:schemeClr val="accent4">
              <a:lumMod val="20000"/>
              <a:lumOff val="80000"/>
            </a:schemeClr>
          </a:solidFill>
          <a:ln w="28575">
            <a:solidFill>
              <a:schemeClr val="accent1"/>
            </a:solidFill>
          </a:ln>
          <a:effectLst>
            <a:outerShdw blurRad="50800" dist="38100" dir="5400000" algn="t" rotWithShape="0">
              <a:prstClr val="black">
                <a:alpha val="40000"/>
              </a:prstClr>
            </a:outerShdw>
          </a:effectLst>
        </p:spPr>
        <p:txBody>
          <a:bodyPr spcFirstLastPara="1" wrap="square" lIns="91425" tIns="45700" rIns="91425" bIns="45700" anchor="t" anchorCtr="0">
            <a:normAutofit fontScale="92500"/>
          </a:bodyPr>
          <a:lstStyle/>
          <a:p>
            <a:pPr marL="10160" indent="0">
              <a:spcBef>
                <a:spcPts val="0"/>
              </a:spcBef>
              <a:buSzPts val="1280"/>
              <a:buNone/>
            </a:pPr>
            <a:r>
              <a:rPr lang="en-US" sz="2400" b="1" dirty="0">
                <a:solidFill>
                  <a:schemeClr val="tx1"/>
                </a:solidFill>
                <a:latin typeface="Calibri" panose="020F0502020204030204" pitchFamily="34" charset="0"/>
                <a:cs typeface="Calibri" panose="020F0502020204030204" pitchFamily="34" charset="0"/>
              </a:rPr>
              <a:t>SC41 Truancy Report by School</a:t>
            </a:r>
          </a:p>
          <a:p>
            <a:pPr marL="810260" lvl="1" indent="-342900">
              <a:spcBef>
                <a:spcPts val="0"/>
              </a:spcBef>
              <a:buSzPts val="1280"/>
              <a:buFont typeface="Wingdings" panose="05000000000000000000" pitchFamily="2" charset="2"/>
              <a:buChar char="§"/>
            </a:pPr>
            <a:endParaRPr lang="en-US" sz="1900" dirty="0">
              <a:solidFill>
                <a:schemeClr val="tx1"/>
              </a:solidFill>
              <a:latin typeface="Calibri" panose="020F0502020204030204" pitchFamily="34" charset="0"/>
              <a:cs typeface="Calibri" panose="020F0502020204030204" pitchFamily="34" charset="0"/>
            </a:endParaRPr>
          </a:p>
          <a:p>
            <a:pPr marL="810260" lvl="1"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All students meeting the unlawful absences criteria AND age criteria populate on this report.  </a:t>
            </a:r>
          </a:p>
          <a:p>
            <a:pPr marL="810260" lvl="1"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Recommended to use this report when coding Truancy incidents in PowerSchool Incident Management.</a:t>
            </a:r>
          </a:p>
          <a:p>
            <a:pPr marL="810260" lvl="1"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Report lists a count for FULL DAY UNLAWFUL ABSENCES in multiple Truancy Categories.</a:t>
            </a:r>
          </a:p>
          <a:p>
            <a:pPr marL="1267460" lvl="2"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3 consecutive full day unlawful absences</a:t>
            </a:r>
          </a:p>
          <a:p>
            <a:pPr marL="1267460" lvl="2"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5 non-consecutive full day unlawful absences</a:t>
            </a:r>
          </a:p>
          <a:p>
            <a:pPr marL="1267460" lvl="2"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7 non-consecutive full day unlawful absences</a:t>
            </a:r>
          </a:p>
          <a:p>
            <a:pPr marL="1267460" lvl="2"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10 or more non-consecutive full day unlawful absences</a:t>
            </a:r>
          </a:p>
          <a:p>
            <a:pPr marL="810260" lvl="1"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Present Attendance Codes and Lawful Attendance Codes do not contribute to full Day Unlawful Absences.</a:t>
            </a:r>
          </a:p>
          <a:p>
            <a:pPr marL="810260" lvl="1" indent="-342900">
              <a:spcBef>
                <a:spcPts val="0"/>
              </a:spcBef>
              <a:buSzPts val="1280"/>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Parenthesis around a student name is your visual indicator that the student is inactive at your school AND truant prior to withdrawal. NOTE:  Withdrawing a student </a:t>
            </a:r>
            <a:r>
              <a:rPr lang="en-US" sz="1900" b="1" dirty="0">
                <a:solidFill>
                  <a:schemeClr val="tx1"/>
                </a:solidFill>
                <a:latin typeface="Calibri" panose="020F0502020204030204" pitchFamily="34" charset="0"/>
                <a:cs typeface="Calibri" panose="020F0502020204030204" pitchFamily="34" charset="0"/>
              </a:rPr>
              <a:t>does not </a:t>
            </a:r>
            <a:r>
              <a:rPr lang="en-US" sz="1900" dirty="0">
                <a:solidFill>
                  <a:schemeClr val="tx1"/>
                </a:solidFill>
                <a:latin typeface="Calibri" panose="020F0502020204030204" pitchFamily="34" charset="0"/>
                <a:cs typeface="Calibri" panose="020F0502020204030204" pitchFamily="34" charset="0"/>
              </a:rPr>
              <a:t>negate the requirement for a Truancy Incident in Incident Management.</a:t>
            </a:r>
          </a:p>
          <a:p>
            <a:pPr marL="10160" indent="0">
              <a:spcBef>
                <a:spcPts val="0"/>
              </a:spcBef>
              <a:buSzPts val="1280"/>
              <a:buNone/>
            </a:pPr>
            <a:endParaRPr lang="en-US" sz="1900" dirty="0">
              <a:solidFill>
                <a:schemeClr val="tx1"/>
              </a:solidFill>
              <a:latin typeface="Calibri" panose="020F0502020204030204" pitchFamily="34" charset="0"/>
              <a:cs typeface="Calibri" panose="020F0502020204030204" pitchFamily="34" charset="0"/>
            </a:endParaRPr>
          </a:p>
          <a:p>
            <a:pPr marL="295910" indent="-285750">
              <a:spcBef>
                <a:spcPts val="0"/>
              </a:spcBef>
              <a:buSzPts val="1280"/>
            </a:pPr>
            <a:endParaRPr lang="en-US" sz="1900" dirty="0">
              <a:solidFill>
                <a:schemeClr val="tx1"/>
              </a:solidFill>
              <a:latin typeface="Calibri" panose="020F0502020204030204" pitchFamily="34" charset="0"/>
              <a:cs typeface="Calibri" panose="020F0502020204030204" pitchFamily="34" charset="0"/>
            </a:endParaRPr>
          </a:p>
          <a:p>
            <a:pPr marL="10160" indent="0">
              <a:spcBef>
                <a:spcPts val="0"/>
              </a:spcBef>
              <a:buSzPts val="1280"/>
              <a:buNone/>
            </a:pPr>
            <a:r>
              <a:rPr lang="en-US" sz="1900" b="1" dirty="0">
                <a:solidFill>
                  <a:schemeClr val="tx1"/>
                </a:solidFill>
                <a:latin typeface="Calibri" panose="020F0502020204030204" pitchFamily="34" charset="0"/>
                <a:cs typeface="Calibri" panose="020F0502020204030204" pitchFamily="34" charset="0"/>
              </a:rPr>
              <a:t>Where in PowerSchool:</a:t>
            </a:r>
          </a:p>
          <a:p>
            <a:pPr marL="10160" indent="0">
              <a:spcBef>
                <a:spcPts val="0"/>
              </a:spcBef>
              <a:buSzPts val="1280"/>
              <a:buNone/>
            </a:pPr>
            <a:r>
              <a:rPr lang="en-US" sz="2000" i="1" dirty="0">
                <a:solidFill>
                  <a:schemeClr val="accent1">
                    <a:lumMod val="50000"/>
                  </a:schemeClr>
                </a:solidFill>
                <a:latin typeface="Calibri" panose="020F0502020204030204" pitchFamily="34" charset="0"/>
                <a:cs typeface="Calibri" panose="020F0502020204030204" pitchFamily="34" charset="0"/>
              </a:rPr>
              <a:t>PS Start Page &gt; Data and Reporting &gt; Reports &gt; Compliance Reports &gt; </a:t>
            </a:r>
            <a:r>
              <a:rPr lang="en-US" sz="1900" i="1" dirty="0">
                <a:solidFill>
                  <a:schemeClr val="accent1">
                    <a:lumMod val="50000"/>
                  </a:schemeClr>
                </a:solidFill>
                <a:latin typeface="Calibri" panose="020F0502020204030204" pitchFamily="34" charset="0"/>
                <a:cs typeface="Calibri" panose="020F0502020204030204" pitchFamily="34" charset="0"/>
              </a:rPr>
              <a:t>SC41 Truancy Report by School</a:t>
            </a:r>
            <a:endParaRPr lang="en-US" sz="1900" dirty="0">
              <a:solidFill>
                <a:schemeClr val="tx1"/>
              </a:solidFill>
              <a:latin typeface="Calibri" panose="020F0502020204030204" pitchFamily="34" charset="0"/>
              <a:cs typeface="Calibri" panose="020F0502020204030204" pitchFamily="34" charset="0"/>
            </a:endParaRPr>
          </a:p>
          <a:p>
            <a:pPr marL="295910" indent="-285750">
              <a:spcBef>
                <a:spcPts val="0"/>
              </a:spcBef>
              <a:buSzPts val="1280"/>
            </a:pPr>
            <a:endParaRPr lang="en-US" sz="1900" dirty="0">
              <a:solidFill>
                <a:schemeClr val="tx1"/>
              </a:solidFill>
            </a:endParaRPr>
          </a:p>
          <a:p>
            <a:pPr marL="10160" indent="0">
              <a:spcBef>
                <a:spcPts val="0"/>
              </a:spcBef>
              <a:buSzPts val="1280"/>
              <a:buNone/>
            </a:pPr>
            <a:endParaRPr lang="en-US" b="1" dirty="0">
              <a:solidFill>
                <a:schemeClr val="tx1"/>
              </a:solidFill>
            </a:endParaRPr>
          </a:p>
          <a:p>
            <a:pPr marL="10160" indent="0">
              <a:lnSpc>
                <a:spcPct val="200000"/>
              </a:lnSpc>
              <a:buSzPts val="1280"/>
              <a:buNone/>
            </a:pPr>
            <a:endParaRPr lang="en-US" dirty="0">
              <a:solidFill>
                <a:schemeClr val="dk1"/>
              </a:solidFill>
            </a:endParaRPr>
          </a:p>
          <a:p>
            <a:pPr marL="91440" lvl="0" indent="0" algn="l" rtl="0">
              <a:spcBef>
                <a:spcPts val="1000"/>
              </a:spcBef>
              <a:spcAft>
                <a:spcPts val="0"/>
              </a:spcAft>
              <a:buSzPts val="1440"/>
              <a:buFont typeface="Noto Sans Symbols"/>
              <a:buNone/>
            </a:pPr>
            <a:endParaRPr lang="en-US" dirty="0"/>
          </a:p>
        </p:txBody>
      </p:sp>
      <p:sp>
        <p:nvSpPr>
          <p:cNvPr id="5" name="TextBox 4">
            <a:extLst>
              <a:ext uri="{FF2B5EF4-FFF2-40B4-BE49-F238E27FC236}">
                <a16:creationId xmlns:a16="http://schemas.microsoft.com/office/drawing/2014/main" id="{84BE547B-BB83-4254-B3BF-E05E88E4C4D5}"/>
              </a:ext>
            </a:extLst>
          </p:cNvPr>
          <p:cNvSpPr txBox="1"/>
          <p:nvPr/>
        </p:nvSpPr>
        <p:spPr>
          <a:xfrm>
            <a:off x="431514" y="6395342"/>
            <a:ext cx="934948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Bookmark the Link: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hlinkClick r:id="rId3"/>
              </a:rPr>
              <a:t>Reg. 43-274:  Student Attendance</a:t>
            </a: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itle 1">
            <a:extLst>
              <a:ext uri="{FF2B5EF4-FFF2-40B4-BE49-F238E27FC236}">
                <a16:creationId xmlns:a16="http://schemas.microsoft.com/office/drawing/2014/main" id="{9BEFE4CA-0B54-76CC-0F25-3512C053B317}"/>
              </a:ext>
            </a:extLst>
          </p:cNvPr>
          <p:cNvSpPr>
            <a:spLocks noGrp="1"/>
          </p:cNvSpPr>
          <p:nvPr>
            <p:ph type="title"/>
          </p:nvPr>
        </p:nvSpPr>
        <p:spPr>
          <a:xfrm>
            <a:off x="-134224" y="134054"/>
            <a:ext cx="12407318" cy="857174"/>
          </a:xfrm>
          <a:solidFill>
            <a:schemeClr val="accent1">
              <a:lumMod val="50000"/>
            </a:schemeClr>
          </a:solidFill>
          <a:ln>
            <a:solidFill>
              <a:schemeClr val="accent1">
                <a:lumMod val="50000"/>
              </a:schemeClr>
            </a:solidFill>
          </a:ln>
        </p:spPr>
        <p:txBody>
          <a:bodyPr>
            <a:normAutofit/>
          </a:bodyPr>
          <a:lstStyle/>
          <a:p>
            <a:r>
              <a:rPr lang="en-US" sz="4400" dirty="0">
                <a:solidFill>
                  <a:schemeClr val="accent1">
                    <a:lumMod val="20000"/>
                    <a:lumOff val="80000"/>
                  </a:schemeClr>
                </a:solidFill>
                <a:latin typeface="Calibri" panose="020F0502020204030204" pitchFamily="34" charset="0"/>
                <a:cs typeface="Calibri" panose="020F0502020204030204" pitchFamily="34" charset="0"/>
              </a:rPr>
              <a:t>                 School Level Truancy Reports</a:t>
            </a:r>
          </a:p>
        </p:txBody>
      </p:sp>
    </p:spTree>
    <p:extLst>
      <p:ext uri="{BB962C8B-B14F-4D97-AF65-F5344CB8AC3E}">
        <p14:creationId xmlns:p14="http://schemas.microsoft.com/office/powerpoint/2010/main" val="4140070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5" name="Title 1">
            <a:extLst>
              <a:ext uri="{FF2B5EF4-FFF2-40B4-BE49-F238E27FC236}">
                <a16:creationId xmlns:a16="http://schemas.microsoft.com/office/drawing/2014/main" id="{F0512DF4-DD27-6FC4-BBE3-6980D00AA2C1}"/>
              </a:ext>
            </a:extLst>
          </p:cNvPr>
          <p:cNvSpPr>
            <a:spLocks noGrp="1"/>
          </p:cNvSpPr>
          <p:nvPr>
            <p:ph type="title"/>
          </p:nvPr>
        </p:nvSpPr>
        <p:spPr>
          <a:xfrm>
            <a:off x="-134224" y="134054"/>
            <a:ext cx="12407318" cy="857174"/>
          </a:xfrm>
          <a:solidFill>
            <a:schemeClr val="accent1">
              <a:lumMod val="50000"/>
            </a:schemeClr>
          </a:solidFill>
          <a:ln>
            <a:solidFill>
              <a:schemeClr val="accent1">
                <a:lumMod val="50000"/>
              </a:schemeClr>
            </a:solidFill>
          </a:ln>
        </p:spPr>
        <p:txBody>
          <a:bodyPr>
            <a:normAutofit fontScale="90000"/>
          </a:bodyPr>
          <a:lstStyle/>
          <a:p>
            <a:r>
              <a:rPr lang="en-US" sz="4400" dirty="0">
                <a:solidFill>
                  <a:schemeClr val="accent1">
                    <a:lumMod val="20000"/>
                    <a:lumOff val="80000"/>
                  </a:schemeClr>
                </a:solidFill>
                <a:latin typeface="Calibri" panose="020F0502020204030204" pitchFamily="34" charset="0"/>
                <a:cs typeface="Calibri" panose="020F0502020204030204" pitchFamily="34" charset="0"/>
              </a:rPr>
              <a:t>                     </a:t>
            </a:r>
            <a:r>
              <a:rPr lang="en-US" sz="6000" dirty="0">
                <a:solidFill>
                  <a:schemeClr val="accent1">
                    <a:lumMod val="20000"/>
                    <a:lumOff val="80000"/>
                  </a:schemeClr>
                </a:solidFill>
                <a:latin typeface="Calibri" panose="020F0502020204030204" pitchFamily="34" charset="0"/>
                <a:cs typeface="Calibri" panose="020F0502020204030204" pitchFamily="34" charset="0"/>
              </a:rPr>
              <a:t>Truancy Reports:  SC41</a:t>
            </a:r>
            <a:endParaRPr lang="en-US" sz="4400" dirty="0">
              <a:solidFill>
                <a:schemeClr val="accent1">
                  <a:lumMod val="20000"/>
                  <a:lumOff val="80000"/>
                </a:schemeClr>
              </a:solidFill>
              <a:latin typeface="Calibri" panose="020F0502020204030204" pitchFamily="34" charset="0"/>
              <a:cs typeface="Calibri" panose="020F0502020204030204" pitchFamily="34" charset="0"/>
            </a:endParaRPr>
          </a:p>
        </p:txBody>
      </p:sp>
      <p:sp>
        <p:nvSpPr>
          <p:cNvPr id="7" name="Arrow: Bent 6">
            <a:extLst>
              <a:ext uri="{FF2B5EF4-FFF2-40B4-BE49-F238E27FC236}">
                <a16:creationId xmlns:a16="http://schemas.microsoft.com/office/drawing/2014/main" id="{666C1E6F-0D8B-7FFD-A734-5E592D1E172E}"/>
              </a:ext>
            </a:extLst>
          </p:cNvPr>
          <p:cNvSpPr/>
          <p:nvPr/>
        </p:nvSpPr>
        <p:spPr>
          <a:xfrm rot="10800000" flipH="1">
            <a:off x="984069" y="2443585"/>
            <a:ext cx="4340284" cy="1820240"/>
          </a:xfrm>
          <a:prstGeom prst="bentArrow">
            <a:avLst>
              <a:gd name="adj1" fmla="val 5523"/>
              <a:gd name="adj2" fmla="val 11290"/>
              <a:gd name="adj3" fmla="val 13384"/>
              <a:gd name="adj4" fmla="val 20472"/>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77" name="Google Shape;277;p8"/>
          <p:cNvSpPr txBox="1">
            <a:spLocks noGrp="1"/>
          </p:cNvSpPr>
          <p:nvPr>
            <p:ph type="body" idx="1"/>
          </p:nvPr>
        </p:nvSpPr>
        <p:spPr>
          <a:xfrm>
            <a:off x="-134224" y="1586622"/>
            <a:ext cx="5624038" cy="1713926"/>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p>
            <a:pPr marL="410210" lvl="1" indent="0">
              <a:spcBef>
                <a:spcPts val="0"/>
              </a:spcBef>
              <a:buSzPts val="1280"/>
              <a:buNone/>
            </a:pPr>
            <a:r>
              <a:rPr lang="en-US" sz="1800" b="1" dirty="0">
                <a:solidFill>
                  <a:schemeClr val="tx1"/>
                </a:solidFill>
                <a:latin typeface="Calibri" panose="020F0502020204030204" pitchFamily="34" charset="0"/>
                <a:cs typeface="Calibri" panose="020F0502020204030204" pitchFamily="34" charset="0"/>
              </a:rPr>
              <a:t>View Truancy Reports</a:t>
            </a:r>
          </a:p>
          <a:p>
            <a:pPr marL="867410" lvl="2" indent="0">
              <a:spcBef>
                <a:spcPts val="0"/>
              </a:spcBef>
              <a:buSzPts val="1280"/>
              <a:buNone/>
            </a:pPr>
            <a:endParaRPr lang="en-US" sz="1800" dirty="0">
              <a:solidFill>
                <a:schemeClr val="tx1"/>
              </a:solidFill>
              <a:latin typeface="Calibri" panose="020F0502020204030204" pitchFamily="34" charset="0"/>
              <a:cs typeface="Calibri" panose="020F0502020204030204" pitchFamily="34" charset="0"/>
            </a:endParaRPr>
          </a:p>
          <a:p>
            <a:pPr marL="410210" lvl="1" indent="0">
              <a:spcBef>
                <a:spcPts val="0"/>
              </a:spcBef>
              <a:buSzPts val="1280"/>
              <a:buNone/>
            </a:pPr>
            <a:r>
              <a:rPr lang="en-US" sz="1800" dirty="0">
                <a:solidFill>
                  <a:schemeClr val="tx1"/>
                </a:solidFill>
                <a:latin typeface="Calibri" panose="020F0502020204030204" pitchFamily="34" charset="0"/>
                <a:cs typeface="Calibri" panose="020F0502020204030204" pitchFamily="34" charset="0"/>
              </a:rPr>
              <a:t>SC41 Truancy Report by School.  Truant students in transferred-out status appear with parenthesis around their name.</a:t>
            </a:r>
          </a:p>
          <a:p>
            <a:pPr marL="10160" indent="0">
              <a:spcBef>
                <a:spcPts val="0"/>
              </a:spcBef>
              <a:buSzPts val="1280"/>
              <a:buNone/>
            </a:pPr>
            <a:endParaRPr lang="en-US" dirty="0">
              <a:solidFill>
                <a:schemeClr val="tx1"/>
              </a:solidFill>
            </a:endParaRPr>
          </a:p>
          <a:p>
            <a:pPr marL="10160" indent="0">
              <a:spcBef>
                <a:spcPts val="0"/>
              </a:spcBef>
              <a:buSzPts val="1280"/>
              <a:buNone/>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295910" indent="-285750">
              <a:spcBef>
                <a:spcPts val="0"/>
              </a:spcBef>
              <a:buSzPts val="1280"/>
            </a:pPr>
            <a:endParaRPr lang="en-US" sz="1900" dirty="0">
              <a:solidFill>
                <a:schemeClr val="tx1"/>
              </a:solidFill>
            </a:endParaRPr>
          </a:p>
          <a:p>
            <a:pPr marL="10160" indent="0">
              <a:spcBef>
                <a:spcPts val="0"/>
              </a:spcBef>
              <a:buSzPts val="1280"/>
              <a:buNone/>
            </a:pPr>
            <a:endParaRPr lang="en-US" b="1" dirty="0">
              <a:solidFill>
                <a:schemeClr val="tx1"/>
              </a:solidFill>
            </a:endParaRPr>
          </a:p>
          <a:p>
            <a:pPr marL="10160" indent="0">
              <a:lnSpc>
                <a:spcPct val="200000"/>
              </a:lnSpc>
              <a:buSzPts val="1280"/>
              <a:buNone/>
            </a:pPr>
            <a:endParaRPr lang="en-US" dirty="0">
              <a:solidFill>
                <a:schemeClr val="dk1"/>
              </a:solidFill>
            </a:endParaRPr>
          </a:p>
          <a:p>
            <a:pPr marL="91440" lvl="0" indent="0" algn="l" rtl="0">
              <a:spcBef>
                <a:spcPts val="1000"/>
              </a:spcBef>
              <a:spcAft>
                <a:spcPts val="0"/>
              </a:spcAft>
              <a:buSzPts val="1440"/>
              <a:buFont typeface="Noto Sans Symbols"/>
              <a:buNone/>
            </a:pPr>
            <a:endParaRPr lang="en-US" dirty="0"/>
          </a:p>
        </p:txBody>
      </p:sp>
      <p:grpSp>
        <p:nvGrpSpPr>
          <p:cNvPr id="11" name="Group 10">
            <a:extLst>
              <a:ext uri="{FF2B5EF4-FFF2-40B4-BE49-F238E27FC236}">
                <a16:creationId xmlns:a16="http://schemas.microsoft.com/office/drawing/2014/main" id="{735570FC-C337-03CD-03B5-7F48D45C7497}"/>
              </a:ext>
            </a:extLst>
          </p:cNvPr>
          <p:cNvGrpSpPr/>
          <p:nvPr/>
        </p:nvGrpSpPr>
        <p:grpSpPr>
          <a:xfrm>
            <a:off x="5373189" y="1123406"/>
            <a:ext cx="6035040" cy="5000523"/>
            <a:chOff x="5373189" y="1123406"/>
            <a:chExt cx="6035040" cy="5000523"/>
          </a:xfrm>
        </p:grpSpPr>
        <p:sp>
          <p:nvSpPr>
            <p:cNvPr id="10" name="Rectangle: Rounded Corners 9">
              <a:extLst>
                <a:ext uri="{FF2B5EF4-FFF2-40B4-BE49-F238E27FC236}">
                  <a16:creationId xmlns:a16="http://schemas.microsoft.com/office/drawing/2014/main" id="{AA7E2BF3-DEC5-E2AD-2F8C-505D79800092}"/>
                </a:ext>
              </a:extLst>
            </p:cNvPr>
            <p:cNvSpPr/>
            <p:nvPr/>
          </p:nvSpPr>
          <p:spPr>
            <a:xfrm>
              <a:off x="5373189" y="1123406"/>
              <a:ext cx="6035040" cy="5000523"/>
            </a:xfrm>
            <a:prstGeom prst="roundRect">
              <a:avLst>
                <a:gd name="adj" fmla="val 5715"/>
              </a:avLst>
            </a:prstGeom>
            <a:solidFill>
              <a:schemeClr val="bg1"/>
            </a:solidFill>
            <a:ln w="38100">
              <a:solidFill>
                <a:schemeClr val="bg1">
                  <a:lumMod val="9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 name="Group 2">
              <a:extLst>
                <a:ext uri="{FF2B5EF4-FFF2-40B4-BE49-F238E27FC236}">
                  <a16:creationId xmlns:a16="http://schemas.microsoft.com/office/drawing/2014/main" id="{807DA25D-F7DF-21B4-0F43-A655CEE679DE}"/>
                </a:ext>
              </a:extLst>
            </p:cNvPr>
            <p:cNvGrpSpPr/>
            <p:nvPr/>
          </p:nvGrpSpPr>
          <p:grpSpPr>
            <a:xfrm>
              <a:off x="5538651" y="1306286"/>
              <a:ext cx="5710375" cy="4817643"/>
              <a:chOff x="5472464" y="983597"/>
              <a:chExt cx="5327675" cy="4098859"/>
            </a:xfrm>
          </p:grpSpPr>
          <p:pic>
            <p:nvPicPr>
              <p:cNvPr id="4" name="Picture 3">
                <a:extLst>
                  <a:ext uri="{FF2B5EF4-FFF2-40B4-BE49-F238E27FC236}">
                    <a16:creationId xmlns:a16="http://schemas.microsoft.com/office/drawing/2014/main" id="{B5CF2C2F-70FD-F99C-816C-5E7D7FD52D4F}"/>
                  </a:ext>
                </a:extLst>
              </p:cNvPr>
              <p:cNvPicPr>
                <a:picLocks noChangeAspect="1"/>
              </p:cNvPicPr>
              <p:nvPr/>
            </p:nvPicPr>
            <p:blipFill rotWithShape="1">
              <a:blip r:embed="rId3"/>
              <a:srcRect l="691" t="2035" r="1080" b="543"/>
              <a:stretch/>
            </p:blipFill>
            <p:spPr>
              <a:xfrm>
                <a:off x="5472464" y="983597"/>
                <a:ext cx="5327675" cy="2837533"/>
              </a:xfrm>
              <a:prstGeom prst="rect">
                <a:avLst/>
              </a:prstGeom>
            </p:spPr>
          </p:pic>
          <p:pic>
            <p:nvPicPr>
              <p:cNvPr id="8" name="Picture 7">
                <a:extLst>
                  <a:ext uri="{FF2B5EF4-FFF2-40B4-BE49-F238E27FC236}">
                    <a16:creationId xmlns:a16="http://schemas.microsoft.com/office/drawing/2014/main" id="{A80EDA66-FFB8-308D-DDB8-29C210198773}"/>
                  </a:ext>
                </a:extLst>
              </p:cNvPr>
              <p:cNvPicPr>
                <a:picLocks noChangeAspect="1"/>
              </p:cNvPicPr>
              <p:nvPr/>
            </p:nvPicPr>
            <p:blipFill rotWithShape="1">
              <a:blip r:embed="rId4"/>
              <a:srcRect l="1770" t="7012" r="1627" b="4223"/>
              <a:stretch/>
            </p:blipFill>
            <p:spPr>
              <a:xfrm>
                <a:off x="5502085" y="4176331"/>
                <a:ext cx="5298054" cy="468658"/>
              </a:xfrm>
              <a:prstGeom prst="rect">
                <a:avLst/>
              </a:prstGeom>
            </p:spPr>
          </p:pic>
          <p:pic>
            <p:nvPicPr>
              <p:cNvPr id="9" name="Picture 8">
                <a:extLst>
                  <a:ext uri="{FF2B5EF4-FFF2-40B4-BE49-F238E27FC236}">
                    <a16:creationId xmlns:a16="http://schemas.microsoft.com/office/drawing/2014/main" id="{9F9AC755-F3BB-1684-AF90-896080EA05D9}"/>
                  </a:ext>
                </a:extLst>
              </p:cNvPr>
              <p:cNvPicPr>
                <a:picLocks noChangeAspect="1"/>
              </p:cNvPicPr>
              <p:nvPr/>
            </p:nvPicPr>
            <p:blipFill rotWithShape="1">
              <a:blip r:embed="rId5"/>
              <a:srcRect l="1238" t="10454" r="1081" b="4662"/>
              <a:stretch/>
            </p:blipFill>
            <p:spPr>
              <a:xfrm>
                <a:off x="5502085" y="4652284"/>
                <a:ext cx="5298054" cy="430172"/>
              </a:xfrm>
              <a:prstGeom prst="rect">
                <a:avLst/>
              </a:prstGeom>
            </p:spPr>
          </p:pic>
          <p:pic>
            <p:nvPicPr>
              <p:cNvPr id="6" name="Picture 5">
                <a:extLst>
                  <a:ext uri="{FF2B5EF4-FFF2-40B4-BE49-F238E27FC236}">
                    <a16:creationId xmlns:a16="http://schemas.microsoft.com/office/drawing/2014/main" id="{271D106F-7D2E-D180-F101-A15B548C75D5}"/>
                  </a:ext>
                </a:extLst>
              </p:cNvPr>
              <p:cNvPicPr>
                <a:picLocks noChangeAspect="1"/>
              </p:cNvPicPr>
              <p:nvPr/>
            </p:nvPicPr>
            <p:blipFill rotWithShape="1">
              <a:blip r:embed="rId6"/>
              <a:srcRect l="2248" t="11454" r="2064" b="3983"/>
              <a:stretch/>
            </p:blipFill>
            <p:spPr>
              <a:xfrm>
                <a:off x="5502085" y="3778032"/>
                <a:ext cx="5298054" cy="447583"/>
              </a:xfrm>
              <a:prstGeom prst="rect">
                <a:avLst/>
              </a:prstGeom>
            </p:spPr>
          </p:pic>
        </p:grpSp>
      </p:grpSp>
    </p:spTree>
    <p:extLst>
      <p:ext uri="{BB962C8B-B14F-4D97-AF65-F5344CB8AC3E}">
        <p14:creationId xmlns:p14="http://schemas.microsoft.com/office/powerpoint/2010/main" val="49594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19" name="Rectangle 18">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Isosceles Triangle 20">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Freeform: Shape 22">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5" name="Straight Connector 24">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29" name="Isosceles Triangle 28">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DE717D9-7A1C-4D67-9504-C1D5CD1D0201}"/>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r>
              <a:rPr lang="en-US" sz="6000"/>
              <a:t>Chronic Absenteeism</a:t>
            </a:r>
          </a:p>
        </p:txBody>
      </p:sp>
    </p:spTree>
    <p:extLst>
      <p:ext uri="{BB962C8B-B14F-4D97-AF65-F5344CB8AC3E}">
        <p14:creationId xmlns:p14="http://schemas.microsoft.com/office/powerpoint/2010/main" val="3917856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4435-3D41-4646-9131-D38F6F9938F7}"/>
              </a:ext>
            </a:extLst>
          </p:cNvPr>
          <p:cNvSpPr>
            <a:spLocks noGrp="1"/>
          </p:cNvSpPr>
          <p:nvPr>
            <p:ph type="title"/>
          </p:nvPr>
        </p:nvSpPr>
        <p:spPr>
          <a:xfrm>
            <a:off x="523535" y="211523"/>
            <a:ext cx="10197494" cy="1099457"/>
          </a:xfrm>
        </p:spPr>
        <p:txBody>
          <a:bodyPr vert="horz" lIns="91440" tIns="45720" rIns="91440" bIns="45720" rtlCol="0" anchor="t">
            <a:normAutofit/>
          </a:bodyPr>
          <a:lstStyle/>
          <a:p>
            <a:r>
              <a:rPr lang="en-US" sz="4400"/>
              <a:t>What is Chronic Absenteeism?</a:t>
            </a:r>
          </a:p>
        </p:txBody>
      </p:sp>
      <p:graphicFrame>
        <p:nvGraphicFramePr>
          <p:cNvPr id="5" name="Content Placeholder 2">
            <a:extLst>
              <a:ext uri="{FF2B5EF4-FFF2-40B4-BE49-F238E27FC236}">
                <a16:creationId xmlns:a16="http://schemas.microsoft.com/office/drawing/2014/main" id="{A0049452-A3CF-4695-8A98-5B458FF05A7D}"/>
              </a:ext>
            </a:extLst>
          </p:cNvPr>
          <p:cNvGraphicFramePr/>
          <p:nvPr/>
        </p:nvGraphicFramePr>
        <p:xfrm>
          <a:off x="263476" y="1310980"/>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697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010A-B832-4E87-89DD-FD66743796DA}"/>
              </a:ext>
            </a:extLst>
          </p:cNvPr>
          <p:cNvSpPr>
            <a:spLocks noGrp="1"/>
          </p:cNvSpPr>
          <p:nvPr>
            <p:ph type="title"/>
          </p:nvPr>
        </p:nvSpPr>
        <p:spPr>
          <a:xfrm>
            <a:off x="1451579" y="1040302"/>
            <a:ext cx="9603275" cy="1020229"/>
          </a:xfrm>
        </p:spPr>
        <p:txBody>
          <a:bodyPr vert="horz" lIns="91440" tIns="45720" rIns="91440" bIns="45720" rtlCol="0" anchor="t">
            <a:normAutofit/>
          </a:bodyPr>
          <a:lstStyle/>
          <a:p>
            <a:r>
              <a:rPr lang="en-US" b="0" i="0" kern="1200" cap="all">
                <a:solidFill>
                  <a:schemeClr val="tx1"/>
                </a:solidFill>
                <a:effectLst/>
                <a:latin typeface="+mj-lt"/>
                <a:ea typeface="+mj-ea"/>
                <a:cs typeface="+mj-cs"/>
              </a:rPr>
              <a:t>Example A</a:t>
            </a:r>
          </a:p>
        </p:txBody>
      </p:sp>
      <p:sp>
        <p:nvSpPr>
          <p:cNvPr id="3" name="Content Placeholder 2">
            <a:extLst>
              <a:ext uri="{FF2B5EF4-FFF2-40B4-BE49-F238E27FC236}">
                <a16:creationId xmlns:a16="http://schemas.microsoft.com/office/drawing/2014/main" id="{B78C550F-60CD-40FE-B7C7-AC5DBA7908EB}"/>
              </a:ext>
            </a:extLst>
          </p:cNvPr>
          <p:cNvSpPr txBox="1">
            <a:spLocks/>
          </p:cNvSpPr>
          <p:nvPr/>
        </p:nvSpPr>
        <p:spPr>
          <a:xfrm>
            <a:off x="1451580" y="2355536"/>
            <a:ext cx="9436404" cy="321553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 Chronically absent: Any student in grades K-12 who misses 50 percent or more of the instructional day for any reason for 10 percent (or more) of the enrollment period. </a:t>
            </a:r>
          </a:p>
          <a:p>
            <a:pPr marL="685800" marR="0" lvl="1"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Example: Student has been enrolled for 30 days </a:t>
            </a:r>
          </a:p>
          <a:p>
            <a:pPr marL="1143000" marR="0" lvl="2"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rebuchet MS" panose="020B0603020202020204"/>
                <a:ea typeface="+mn-ea"/>
                <a:cs typeface="+mn-cs"/>
              </a:rPr>
              <a:t>The student has missed 2 half days of instruction</a:t>
            </a:r>
          </a:p>
          <a:p>
            <a:pPr marL="1143000" marR="0" lvl="2"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rebuchet MS" panose="020B0603020202020204"/>
                <a:ea typeface="+mn-ea"/>
                <a:cs typeface="+mn-cs"/>
              </a:rPr>
              <a:t>The student has missed 1 full day of instruction</a:t>
            </a:r>
          </a:p>
          <a:p>
            <a:pPr marL="914400" marR="0" lvl="2"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7706142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6F0D-BA1D-4753-931E-4629863F320F}"/>
              </a:ext>
            </a:extLst>
          </p:cNvPr>
          <p:cNvSpPr>
            <a:spLocks noGrp="1"/>
          </p:cNvSpPr>
          <p:nvPr>
            <p:ph type="title"/>
          </p:nvPr>
        </p:nvSpPr>
        <p:spPr/>
        <p:txBody>
          <a:bodyPr vert="horz" lIns="91440" tIns="45720" rIns="91440" bIns="45720" rtlCol="0" anchor="t">
            <a:normAutofit/>
          </a:bodyPr>
          <a:lstStyle/>
          <a:p>
            <a:r>
              <a:rPr lang="en-US"/>
              <a:t>Example B</a:t>
            </a:r>
          </a:p>
        </p:txBody>
      </p:sp>
      <p:graphicFrame>
        <p:nvGraphicFramePr>
          <p:cNvPr id="39" name="Content Placeholder 2">
            <a:extLst>
              <a:ext uri="{FF2B5EF4-FFF2-40B4-BE49-F238E27FC236}">
                <a16:creationId xmlns:a16="http://schemas.microsoft.com/office/drawing/2014/main" id="{8DCC0EEE-021F-40E3-845C-C6ADB232530E}"/>
              </a:ext>
            </a:extLst>
          </p:cNvPr>
          <p:cNvGraphicFramePr/>
          <p:nvPr/>
        </p:nvGraphicFramePr>
        <p:xfrm>
          <a:off x="1451579" y="2015732"/>
          <a:ext cx="10025074" cy="4198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6272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67937162-5E9C-40E0-AA8F-358DF23D99C2}"/>
              </a:ext>
            </a:extLst>
          </p:cNvPr>
          <p:cNvSpPr>
            <a:spLocks noGrp="1"/>
          </p:cNvSpPr>
          <p:nvPr>
            <p:ph type="title"/>
          </p:nvPr>
        </p:nvSpPr>
        <p:spPr>
          <a:xfrm>
            <a:off x="1991145" y="124408"/>
            <a:ext cx="6424440" cy="1320800"/>
          </a:xfrm>
        </p:spPr>
        <p:txBody>
          <a:bodyPr vert="horz" lIns="91440" tIns="45720" rIns="91440" bIns="45720" rtlCol="0" anchor="t">
            <a:normAutofit/>
          </a:bodyPr>
          <a:lstStyle/>
          <a:p>
            <a:r>
              <a:rPr lang="en-US"/>
              <a:t>How Students are Flagged as Chronically Absent</a:t>
            </a:r>
          </a:p>
        </p:txBody>
      </p:sp>
      <p:pic>
        <p:nvPicPr>
          <p:cNvPr id="5" name="Picture 4">
            <a:extLst>
              <a:ext uri="{FF2B5EF4-FFF2-40B4-BE49-F238E27FC236}">
                <a16:creationId xmlns:a16="http://schemas.microsoft.com/office/drawing/2014/main" id="{93A4C2D8-DF51-4F47-910A-DF9473E488B0}"/>
              </a:ext>
            </a:extLst>
          </p:cNvPr>
          <p:cNvPicPr>
            <a:picLocks noChangeAspect="1"/>
          </p:cNvPicPr>
          <p:nvPr/>
        </p:nvPicPr>
        <p:blipFill rotWithShape="1">
          <a:blip r:embed="rId2"/>
          <a:srcRect l="30823" t="142" r="42841"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7" name="Isosceles Triangle 2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7A62AEFB-A4CB-425A-A9BC-884546127724}"/>
              </a:ext>
            </a:extLst>
          </p:cNvPr>
          <p:cNvSpPr txBox="1">
            <a:spLocks/>
          </p:cNvSpPr>
          <p:nvPr/>
        </p:nvSpPr>
        <p:spPr>
          <a:xfrm>
            <a:off x="2505408" y="2072813"/>
            <a:ext cx="7459907" cy="38807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 student must be enrolled at a school for at least 10 membership days to be included in the calculation </a:t>
            </a:r>
          </a:p>
          <a:p>
            <a:pPr marL="228600" marR="0" lvl="0" indent="-22860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 student will be flagged as a ‘Y’ (chronically absent) if  attendance  recorded in PowerSchool reaches or exceeds the 10 percent threshold of absent membership days. Absences will include excused, unexcused and/or out of school suspensions </a:t>
            </a:r>
          </a:p>
          <a:p>
            <a:pPr marL="228600" marR="0" lvl="0" indent="-22860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 student is considered absent if not present 50% or more of the school day</a:t>
            </a:r>
          </a:p>
          <a:p>
            <a:pPr marL="0" marR="0" lvl="0" indent="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22097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BF3C-44B6-4149-8BAF-0D105FA696D9}"/>
              </a:ext>
            </a:extLst>
          </p:cNvPr>
          <p:cNvSpPr>
            <a:spLocks noGrp="1"/>
          </p:cNvSpPr>
          <p:nvPr>
            <p:ph type="title"/>
          </p:nvPr>
        </p:nvSpPr>
        <p:spPr>
          <a:xfrm>
            <a:off x="1543711" y="77755"/>
            <a:ext cx="8596668" cy="1206072"/>
          </a:xfrm>
        </p:spPr>
        <p:txBody>
          <a:bodyPr>
            <a:normAutofit fontScale="90000"/>
          </a:bodyPr>
          <a:lstStyle/>
          <a:p>
            <a:pPr lvl="0" defTabSz="914400">
              <a:spcBef>
                <a:spcPts val="0"/>
              </a:spcBef>
            </a:pPr>
            <a:r>
              <a:rPr lang="en-US"/>
              <a:t>Chronic Absenteeism Tab</a:t>
            </a:r>
            <a:br>
              <a:rPr lang="en-US"/>
            </a:br>
            <a:r>
              <a:rPr lang="en-US" sz="1800" dirty="0">
                <a:solidFill>
                  <a:prstClr val="black"/>
                </a:solidFill>
                <a:latin typeface="Calibri" panose="020F0502020204030204"/>
                <a:ea typeface="+mn-ea"/>
                <a:cs typeface="+mn-cs"/>
              </a:rPr>
              <a:t>PS </a:t>
            </a:r>
            <a:r>
              <a:rPr lang="en-US" sz="1800">
                <a:solidFill>
                  <a:prstClr val="black"/>
                </a:solidFill>
                <a:latin typeface="Calibri" panose="020F0502020204030204"/>
                <a:ea typeface="+mn-ea"/>
                <a:cs typeface="+mn-cs"/>
              </a:rPr>
              <a:t>Start Page &gt; </a:t>
            </a:r>
            <a:r>
              <a:rPr lang="en-US" sz="1800" dirty="0">
                <a:solidFill>
                  <a:prstClr val="black"/>
                </a:solidFill>
                <a:latin typeface="Calibri" panose="020F0502020204030204"/>
                <a:ea typeface="+mn-ea"/>
                <a:cs typeface="+mn-cs"/>
              </a:rPr>
              <a:t>Search and Select </a:t>
            </a:r>
            <a:r>
              <a:rPr lang="en-US" sz="1800">
                <a:solidFill>
                  <a:prstClr val="black"/>
                </a:solidFill>
                <a:latin typeface="Calibri" panose="020F0502020204030204"/>
                <a:ea typeface="+mn-ea"/>
                <a:cs typeface="+mn-cs"/>
              </a:rPr>
              <a:t>Student &gt; </a:t>
            </a:r>
            <a:r>
              <a:rPr lang="en-US" sz="1800">
                <a:solidFill>
                  <a:schemeClr val="tx1"/>
                </a:solidFill>
                <a:latin typeface="Calibri" panose="020F0502020204030204"/>
                <a:ea typeface="+mn-ea"/>
                <a:cs typeface="+mn-cs"/>
              </a:rPr>
              <a:t>Compliance</a:t>
            </a:r>
            <a:r>
              <a:rPr lang="en-US" sz="1800">
                <a:solidFill>
                  <a:schemeClr val="tx1"/>
                </a:solidFill>
              </a:rPr>
              <a:t> </a:t>
            </a:r>
            <a:r>
              <a:rPr lang="en-US" sz="1800">
                <a:solidFill>
                  <a:prstClr val="black"/>
                </a:solidFill>
                <a:latin typeface="Calibri" panose="020F0502020204030204"/>
                <a:ea typeface="+mn-ea"/>
                <a:cs typeface="+mn-cs"/>
              </a:rPr>
              <a:t>&gt; Chronic Absenteeism</a:t>
            </a:r>
            <a:br>
              <a:rPr lang="en-US" sz="1800">
                <a:solidFill>
                  <a:prstClr val="black"/>
                </a:solidFill>
                <a:latin typeface="Calibri" panose="020F0502020204030204"/>
                <a:ea typeface="+mn-ea"/>
                <a:cs typeface="+mn-cs"/>
              </a:rPr>
            </a:br>
            <a:endParaRPr lang="en-US"/>
          </a:p>
        </p:txBody>
      </p:sp>
      <p:pic>
        <p:nvPicPr>
          <p:cNvPr id="6" name="Picture 5">
            <a:extLst>
              <a:ext uri="{FF2B5EF4-FFF2-40B4-BE49-F238E27FC236}">
                <a16:creationId xmlns:a16="http://schemas.microsoft.com/office/drawing/2014/main" id="{C0303CAC-0C1A-CF22-6501-1CA155C04AC7}"/>
              </a:ext>
            </a:extLst>
          </p:cNvPr>
          <p:cNvPicPr>
            <a:picLocks noChangeAspect="1"/>
          </p:cNvPicPr>
          <p:nvPr/>
        </p:nvPicPr>
        <p:blipFill>
          <a:blip r:embed="rId2"/>
          <a:stretch>
            <a:fillRect/>
          </a:stretch>
        </p:blipFill>
        <p:spPr>
          <a:xfrm>
            <a:off x="4072121" y="1419057"/>
            <a:ext cx="3375953" cy="4747671"/>
          </a:xfrm>
          <a:prstGeom prst="rect">
            <a:avLst/>
          </a:prstGeom>
        </p:spPr>
      </p:pic>
      <p:sp>
        <p:nvSpPr>
          <p:cNvPr id="7" name="Oval 6">
            <a:extLst>
              <a:ext uri="{FF2B5EF4-FFF2-40B4-BE49-F238E27FC236}">
                <a16:creationId xmlns:a16="http://schemas.microsoft.com/office/drawing/2014/main" id="{CC11D973-D0ED-1E07-6FCD-DB5136C7B0A3}"/>
              </a:ext>
            </a:extLst>
          </p:cNvPr>
          <p:cNvSpPr/>
          <p:nvPr/>
        </p:nvSpPr>
        <p:spPr>
          <a:xfrm>
            <a:off x="5682343" y="2817845"/>
            <a:ext cx="1632857" cy="373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13416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F9A4EE-3F0C-4767-895A-4561EFF65038}"/>
              </a:ext>
            </a:extLst>
          </p:cNvPr>
          <p:cNvSpPr>
            <a:spLocks noGrp="1"/>
          </p:cNvSpPr>
          <p:nvPr>
            <p:ph type="title"/>
          </p:nvPr>
        </p:nvSpPr>
        <p:spPr>
          <a:xfrm>
            <a:off x="0" y="0"/>
            <a:ext cx="8596312" cy="957943"/>
          </a:xfrm>
        </p:spPr>
        <p:txBody>
          <a:bodyPr/>
          <a:lstStyle/>
          <a:p>
            <a:r>
              <a:rPr lang="en-US"/>
              <a:t>Chronic Absenteeism Page</a:t>
            </a:r>
          </a:p>
        </p:txBody>
      </p:sp>
      <p:sp>
        <p:nvSpPr>
          <p:cNvPr id="5" name="TextBox 4">
            <a:extLst>
              <a:ext uri="{FF2B5EF4-FFF2-40B4-BE49-F238E27FC236}">
                <a16:creationId xmlns:a16="http://schemas.microsoft.com/office/drawing/2014/main" id="{730A9519-DC1B-46E6-9F1D-A8E95395B959}"/>
              </a:ext>
            </a:extLst>
          </p:cNvPr>
          <p:cNvSpPr txBox="1"/>
          <p:nvPr/>
        </p:nvSpPr>
        <p:spPr>
          <a:xfrm>
            <a:off x="3909527" y="1034438"/>
            <a:ext cx="7847045" cy="1200329"/>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Total Days Absent  ÷  Current Membership days × 100 = Absent Percentage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27 ÷ 180 × 100 = 15%</a:t>
            </a:r>
          </a:p>
        </p:txBody>
      </p:sp>
      <p:pic>
        <p:nvPicPr>
          <p:cNvPr id="6" name="Picture 5">
            <a:extLst>
              <a:ext uri="{FF2B5EF4-FFF2-40B4-BE49-F238E27FC236}">
                <a16:creationId xmlns:a16="http://schemas.microsoft.com/office/drawing/2014/main" id="{9DFD840D-9A7E-3B21-5478-1FF33A869D35}"/>
              </a:ext>
            </a:extLst>
          </p:cNvPr>
          <p:cNvPicPr>
            <a:picLocks noChangeAspect="1"/>
          </p:cNvPicPr>
          <p:nvPr/>
        </p:nvPicPr>
        <p:blipFill>
          <a:blip r:embed="rId2"/>
          <a:stretch>
            <a:fillRect/>
          </a:stretch>
        </p:blipFill>
        <p:spPr>
          <a:xfrm>
            <a:off x="735563" y="2568752"/>
            <a:ext cx="10720873" cy="3679924"/>
          </a:xfrm>
          <a:prstGeom prst="rect">
            <a:avLst/>
          </a:prstGeom>
        </p:spPr>
      </p:pic>
    </p:spTree>
    <p:extLst>
      <p:ext uri="{BB962C8B-B14F-4D97-AF65-F5344CB8AC3E}">
        <p14:creationId xmlns:p14="http://schemas.microsoft.com/office/powerpoint/2010/main" val="475280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E78DDA01-CCD6-479E-BAB7-6DD49B110D89}"/>
              </a:ext>
            </a:extLst>
          </p:cNvPr>
          <p:cNvSpPr>
            <a:spLocks noGrp="1"/>
          </p:cNvSpPr>
          <p:nvPr>
            <p:ph type="title"/>
          </p:nvPr>
        </p:nvSpPr>
        <p:spPr>
          <a:xfrm>
            <a:off x="677334" y="609600"/>
            <a:ext cx="2938468" cy="5431762"/>
          </a:xfrm>
        </p:spPr>
        <p:txBody>
          <a:bodyPr vert="horz" lIns="91440" tIns="45720" rIns="91440" bIns="45720" rtlCol="0" anchor="ctr">
            <a:normAutofit/>
          </a:bodyPr>
          <a:lstStyle/>
          <a:p>
            <a:r>
              <a:rPr lang="en-US"/>
              <a:t> How to Access the Chronic Absenteeism Reports</a:t>
            </a:r>
            <a:br>
              <a:rPr lang="en-US"/>
            </a:br>
            <a:endParaRPr lang="en-US"/>
          </a:p>
        </p:txBody>
      </p:sp>
      <p:sp>
        <p:nvSpPr>
          <p:cNvPr id="3" name="Content Placeholder 2">
            <a:extLst>
              <a:ext uri="{FF2B5EF4-FFF2-40B4-BE49-F238E27FC236}">
                <a16:creationId xmlns:a16="http://schemas.microsoft.com/office/drawing/2014/main" id="{6EF4979E-7695-4784-ABD2-6C41BC466739}"/>
              </a:ext>
            </a:extLst>
          </p:cNvPr>
          <p:cNvSpPr txBox="1">
            <a:spLocks/>
          </p:cNvSpPr>
          <p:nvPr/>
        </p:nvSpPr>
        <p:spPr>
          <a:xfrm>
            <a:off x="3899139" y="1855239"/>
            <a:ext cx="5424112" cy="19424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PS </a:t>
            </a: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Start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Page &gt; </a:t>
            </a: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Data and Reporting</a:t>
            </a: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&gt; </a:t>
            </a: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Reports</a:t>
            </a: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&gt; </a:t>
            </a: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Compliance Reports</a:t>
            </a: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SC 38 Chronic Absenteeism Report</a:t>
            </a: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2BCFDBB7-2DCE-473B-B32D-295B8D28BB6E}"/>
              </a:ext>
            </a:extLst>
          </p:cNvPr>
          <p:cNvPicPr>
            <a:picLocks noChangeAspect="1"/>
          </p:cNvPicPr>
          <p:nvPr/>
        </p:nvPicPr>
        <p:blipFill>
          <a:blip r:embed="rId2"/>
          <a:stretch>
            <a:fillRect/>
          </a:stretch>
        </p:blipFill>
        <p:spPr>
          <a:xfrm>
            <a:off x="3846889" y="4048918"/>
            <a:ext cx="5424112" cy="1586645"/>
          </a:xfrm>
          <a:prstGeom prst="rect">
            <a:avLst/>
          </a:prstGeom>
        </p:spPr>
      </p:pic>
    </p:spTree>
    <p:extLst>
      <p:ext uri="{BB962C8B-B14F-4D97-AF65-F5344CB8AC3E}">
        <p14:creationId xmlns:p14="http://schemas.microsoft.com/office/powerpoint/2010/main" val="71566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98" name="Rectangle 3097">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00" name="Rectangle 3099">
            <a:extLst>
              <a:ext uri="{FF2B5EF4-FFF2-40B4-BE49-F238E27FC236}">
                <a16:creationId xmlns:a16="http://schemas.microsoft.com/office/drawing/2014/main" id="{B7CC3BB4-8536-4DBC-A194-D8AAF56C4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5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69CFD4-C327-F22B-8C44-487349BAD469}"/>
              </a:ext>
            </a:extLst>
          </p:cNvPr>
          <p:cNvSpPr>
            <a:spLocks noGrp="1"/>
          </p:cNvSpPr>
          <p:nvPr>
            <p:ph type="title"/>
          </p:nvPr>
        </p:nvSpPr>
        <p:spPr>
          <a:xfrm>
            <a:off x="8160774" y="619431"/>
            <a:ext cx="3372464" cy="3869205"/>
          </a:xfrm>
        </p:spPr>
        <p:txBody>
          <a:bodyPr vert="horz" lIns="91440" tIns="45720" rIns="91440" bIns="45720" rtlCol="0" anchor="b">
            <a:normAutofit/>
          </a:bodyPr>
          <a:lstStyle/>
          <a:p>
            <a:pPr>
              <a:lnSpc>
                <a:spcPct val="80000"/>
              </a:lnSpc>
            </a:pPr>
            <a:r>
              <a:rPr lang="en-US" sz="5100" dirty="0">
                <a:solidFill>
                  <a:srgbClr val="FFFFFF"/>
                </a:solidFill>
              </a:rPr>
              <a:t>Celebration!</a:t>
            </a:r>
          </a:p>
        </p:txBody>
      </p:sp>
      <p:sp>
        <p:nvSpPr>
          <p:cNvPr id="3" name="Content Placeholder 2">
            <a:extLst>
              <a:ext uri="{FF2B5EF4-FFF2-40B4-BE49-F238E27FC236}">
                <a16:creationId xmlns:a16="http://schemas.microsoft.com/office/drawing/2014/main" id="{2B5EC91B-5F25-6AAC-1A2F-43F54280F4AD}"/>
              </a:ext>
            </a:extLst>
          </p:cNvPr>
          <p:cNvSpPr>
            <a:spLocks noGrp="1"/>
          </p:cNvSpPr>
          <p:nvPr>
            <p:ph idx="1"/>
          </p:nvPr>
        </p:nvSpPr>
        <p:spPr>
          <a:xfrm>
            <a:off x="8160774" y="4488637"/>
            <a:ext cx="3372463" cy="1387775"/>
          </a:xfrm>
        </p:spPr>
        <p:txBody>
          <a:bodyPr vert="horz" lIns="91440" tIns="45720" rIns="91440" bIns="45720" rtlCol="0">
            <a:normAutofit/>
          </a:bodyPr>
          <a:lstStyle/>
          <a:p>
            <a:pPr marL="0" indent="0">
              <a:buNone/>
            </a:pPr>
            <a:r>
              <a:rPr lang="en-US" sz="2200" dirty="0">
                <a:solidFill>
                  <a:srgbClr val="FFFFFF"/>
                </a:solidFill>
                <a:latin typeface="+mj-lt"/>
              </a:rPr>
              <a:t>Bailey </a:t>
            </a:r>
            <a:r>
              <a:rPr lang="en-US" sz="2200" dirty="0" err="1">
                <a:solidFill>
                  <a:srgbClr val="FFFFFF"/>
                </a:solidFill>
                <a:latin typeface="+mj-lt"/>
              </a:rPr>
              <a:t>Weikel</a:t>
            </a:r>
            <a:r>
              <a:rPr lang="en-US" sz="2200" dirty="0">
                <a:solidFill>
                  <a:srgbClr val="FFFFFF"/>
                </a:solidFill>
                <a:latin typeface="+mj-lt"/>
              </a:rPr>
              <a:t>-Feekes of SC Connections Academy got married in Yosemite, CA!</a:t>
            </a:r>
          </a:p>
        </p:txBody>
      </p:sp>
      <p:pic>
        <p:nvPicPr>
          <p:cNvPr id="3074" name="Picture 2">
            <a:extLst>
              <a:ext uri="{FF2B5EF4-FFF2-40B4-BE49-F238E27FC236}">
                <a16:creationId xmlns:a16="http://schemas.microsoft.com/office/drawing/2014/main" id="{730A52DB-8EDF-BF8D-FE59-8F63E5CAB1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6915" y="1122741"/>
            <a:ext cx="6915663" cy="461620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03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7CCED8-171D-4EAC-938E-8C95113D5ECC}"/>
              </a:ext>
            </a:extLst>
          </p:cNvPr>
          <p:cNvSpPr>
            <a:spLocks noGrp="1"/>
          </p:cNvSpPr>
          <p:nvPr>
            <p:ph type="title"/>
          </p:nvPr>
        </p:nvSpPr>
        <p:spPr>
          <a:xfrm>
            <a:off x="1776728" y="4459040"/>
            <a:ext cx="8654522" cy="998856"/>
          </a:xfrm>
        </p:spPr>
        <p:txBody>
          <a:bodyPr vert="horz" lIns="91440" tIns="45720" rIns="91440" bIns="45720" rtlCol="0">
            <a:normAutofit fontScale="90000"/>
          </a:bodyPr>
          <a:lstStyle/>
          <a:p>
            <a:br>
              <a:rPr lang="en-US" sz="1500"/>
            </a:br>
            <a:r>
              <a:rPr lang="en-US" sz="3600"/>
              <a:t>SC 38 Chronic Absenteeism Report</a:t>
            </a:r>
            <a:br>
              <a:rPr lang="en-US" sz="1500"/>
            </a:br>
            <a:br>
              <a:rPr lang="en-US" sz="1500"/>
            </a:br>
            <a:endParaRPr lang="en-US" sz="1500"/>
          </a:p>
        </p:txBody>
      </p:sp>
      <p:pic>
        <p:nvPicPr>
          <p:cNvPr id="4" name="Picture 2">
            <a:extLst>
              <a:ext uri="{FF2B5EF4-FFF2-40B4-BE49-F238E27FC236}">
                <a16:creationId xmlns:a16="http://schemas.microsoft.com/office/drawing/2014/main" id="{B5526613-E271-4473-9E20-26D2E9AABB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4566" y="1737797"/>
            <a:ext cx="8648601" cy="18378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5A60324-BE7F-F855-BF67-869AD15A8E53}"/>
              </a:ext>
            </a:extLst>
          </p:cNvPr>
          <p:cNvSpPr/>
          <p:nvPr/>
        </p:nvSpPr>
        <p:spPr>
          <a:xfrm>
            <a:off x="2575420" y="3196206"/>
            <a:ext cx="931178" cy="249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40542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9FBC-C30B-4604-ABAC-2C8CBF3113ED}"/>
              </a:ext>
            </a:extLst>
          </p:cNvPr>
          <p:cNvSpPr>
            <a:spLocks noGrp="1"/>
          </p:cNvSpPr>
          <p:nvPr>
            <p:ph type="title"/>
          </p:nvPr>
        </p:nvSpPr>
        <p:spPr>
          <a:xfrm>
            <a:off x="876530" y="121298"/>
            <a:ext cx="10607897" cy="1053161"/>
          </a:xfrm>
        </p:spPr>
        <p:txBody>
          <a:bodyPr vert="horz" lIns="91440" tIns="45720" rIns="91440" bIns="45720" rtlCol="0" anchor="t">
            <a:normAutofit fontScale="90000"/>
          </a:bodyPr>
          <a:lstStyle/>
          <a:p>
            <a:pPr>
              <a:lnSpc>
                <a:spcPct val="90000"/>
              </a:lnSpc>
            </a:pPr>
            <a:br>
              <a:rPr lang="en-US" sz="1700"/>
            </a:br>
            <a:r>
              <a:rPr lang="en-US" sz="4000"/>
              <a:t>SC 38 Chronic Absenteeism Report</a:t>
            </a:r>
            <a:br>
              <a:rPr lang="en-US" sz="4000"/>
            </a:br>
            <a:br>
              <a:rPr lang="en-US" sz="4000"/>
            </a:br>
            <a:endParaRPr lang="en-US" sz="4000"/>
          </a:p>
        </p:txBody>
      </p:sp>
      <p:graphicFrame>
        <p:nvGraphicFramePr>
          <p:cNvPr id="32" name="Content Placeholder 2">
            <a:extLst>
              <a:ext uri="{FF2B5EF4-FFF2-40B4-BE49-F238E27FC236}">
                <a16:creationId xmlns:a16="http://schemas.microsoft.com/office/drawing/2014/main" id="{26E32860-AE8C-4F43-8BFE-EEE1A756D060}"/>
              </a:ext>
            </a:extLst>
          </p:cNvPr>
          <p:cNvGraphicFramePr/>
          <p:nvPr/>
        </p:nvGraphicFramePr>
        <p:xfrm>
          <a:off x="757252" y="1830355"/>
          <a:ext cx="8755864" cy="4243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3025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2" name="Straight Connector 8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0" name="Isosceles Triangle 8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1" name="Isosceles Triangle 9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39" name="Picture 3">
            <a:extLst>
              <a:ext uri="{FF2B5EF4-FFF2-40B4-BE49-F238E27FC236}">
                <a16:creationId xmlns:a16="http://schemas.microsoft.com/office/drawing/2014/main" id="{1ADF4DA7-C97C-4D7C-AFD7-6AFEDEA5D2A1}"/>
              </a:ext>
            </a:extLst>
          </p:cNvPr>
          <p:cNvPicPr>
            <a:picLocks noChangeAspect="1"/>
          </p:cNvPicPr>
          <p:nvPr/>
        </p:nvPicPr>
        <p:blipFill rotWithShape="1">
          <a:blip r:embed="rId2">
            <a:duotone>
              <a:schemeClr val="accent1">
                <a:shade val="45000"/>
                <a:satMod val="135000"/>
              </a:schemeClr>
              <a:prstClr val="white"/>
            </a:duotone>
          </a:blip>
          <a:srcRect l="9091" t="11141" b="20677"/>
          <a:stretch/>
        </p:blipFill>
        <p:spPr>
          <a:xfrm>
            <a:off x="2" y="10"/>
            <a:ext cx="12191695" cy="6857990"/>
          </a:xfrm>
          <a:prstGeom prst="rect">
            <a:avLst/>
          </a:prstGeom>
        </p:spPr>
      </p:pic>
      <p:sp>
        <p:nvSpPr>
          <p:cNvPr id="93" name="Isosceles Triangle 92">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5" name="Parallelogram 94">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97" name="Straight Connector 96">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1"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 name="Isosceles Triangle 104">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00EB103-5F20-42CE-99C3-F5690C11793B}"/>
              </a:ext>
            </a:extLst>
          </p:cNvPr>
          <p:cNvSpPr>
            <a:spLocks noGrp="1"/>
          </p:cNvSpPr>
          <p:nvPr>
            <p:ph type="title"/>
          </p:nvPr>
        </p:nvSpPr>
        <p:spPr>
          <a:xfrm>
            <a:off x="2664084" y="1709977"/>
            <a:ext cx="5884137" cy="2369131"/>
          </a:xfrm>
        </p:spPr>
        <p:txBody>
          <a:bodyPr vert="horz" lIns="91440" tIns="45720" rIns="91440" bIns="45720" rtlCol="0" anchor="b">
            <a:normAutofit/>
          </a:bodyPr>
          <a:lstStyle/>
          <a:p>
            <a:pPr algn="r"/>
            <a:r>
              <a:rPr lang="en-US" sz="9800" dirty="0"/>
              <a:t>Questions</a:t>
            </a:r>
            <a:endParaRPr lang="en-US" sz="5400" dirty="0"/>
          </a:p>
        </p:txBody>
      </p:sp>
      <p:sp>
        <p:nvSpPr>
          <p:cNvPr id="107"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9"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1"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3" name="Isosceles Triangle 112">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12041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1CCC79-44DC-F3E8-6024-29BBCD8CFFD7}"/>
              </a:ext>
            </a:extLst>
          </p:cNvPr>
          <p:cNvSpPr txBox="1"/>
          <p:nvPr/>
        </p:nvSpPr>
        <p:spPr>
          <a:xfrm>
            <a:off x="260060" y="1151453"/>
            <a:ext cx="8707771" cy="455509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SCDE provides several live trainings each school year on </a:t>
            </a:r>
            <a:r>
              <a:rPr kumimoji="0" lang="en-US" sz="1800" b="1" i="0" u="none" strike="noStrike" kern="1200" cap="none" spc="0" normalizeH="0" baseline="0" noProof="0" dirty="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coding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incidents in Incident Management.</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trainings are provided by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Aveene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Coleman who subsequently emails - to training attendees - live recordings, PowerPoint presentations, and supporting resources for schools to know exactly how to </a:t>
            </a:r>
            <a:r>
              <a:rPr kumimoji="0" lang="en-US" sz="1800" b="1" i="0" u="none" strike="noStrike" kern="1200" cap="none" spc="0" normalizeH="0" baseline="0" noProof="0" dirty="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incidents without error in PowerSchool’s Incident Management System.</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Monthly CIE PowerSchool Webinars reiterate SCDE Incident Management </a:t>
            </a:r>
            <a:r>
              <a:rPr kumimoji="0" lang="en-US" sz="1800" b="1" i="0" u="none" strike="noStrike" kern="1200" cap="none" spc="0" normalizeH="0" baseline="0" noProof="0" dirty="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coding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requirements through supporting slides that include links to and screenshots from the live recordings, PowerPoint presentations, and resources.   </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Supporting the coding requirements of the SCDE are Validation Rules in Level Data that are designed to help PowerSchool users know when </a:t>
            </a:r>
            <a:r>
              <a:rPr kumimoji="0" lang="en-US" sz="1800" b="1" i="0" u="none" strike="noStrike" kern="1200" cap="none" spc="0" normalizeH="0" baseline="0" noProof="0" dirty="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coding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errors exist in Incident Management.</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Further PS User support is available within Level Data for each Validation Rule in the green text box and the blue Additional Information text box which contains the Conditions to Resolve the </a:t>
            </a:r>
            <a:r>
              <a:rPr kumimoji="0" lang="en-US" sz="1800" b="1" i="0" u="none" strike="noStrike" kern="1200" cap="none" spc="0" normalizeH="0" baseline="0" noProof="0" dirty="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coding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errors.</a:t>
            </a:r>
          </a:p>
        </p:txBody>
      </p:sp>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dirty="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Incident Management: General Information</a:t>
            </a:r>
          </a:p>
        </p:txBody>
      </p:sp>
    </p:spTree>
    <p:extLst>
      <p:ext uri="{BB962C8B-B14F-4D97-AF65-F5344CB8AC3E}">
        <p14:creationId xmlns:p14="http://schemas.microsoft.com/office/powerpoint/2010/main" val="2845140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1CCC79-44DC-F3E8-6024-29BBCD8CFFD7}"/>
              </a:ext>
            </a:extLst>
          </p:cNvPr>
          <p:cNvSpPr txBox="1"/>
          <p:nvPr/>
        </p:nvSpPr>
        <p:spPr>
          <a:xfrm>
            <a:off x="276839" y="1336126"/>
            <a:ext cx="8103764" cy="392415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Some</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schools</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use alternate discipline management systems to track incidents.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Some schools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use approved plugins to document incidents.  </a:t>
            </a:r>
            <a:r>
              <a:rPr kumimoji="0" lang="en-US" sz="1800" b="1" i="1" u="none" strike="noStrike" kern="1200" cap="none" spc="0" normalizeH="0" baseline="0" noProof="0">
                <a:ln>
                  <a:noFill/>
                </a:ln>
                <a:solidFill>
                  <a:srgbClr val="AF8C13">
                    <a:lumMod val="50000"/>
                  </a:srgbClr>
                </a:solidFill>
                <a:effectLst/>
                <a:uLnTx/>
                <a:uFillTx/>
                <a:latin typeface="Calibri" panose="020F0502020204030204" pitchFamily="34" charset="0"/>
                <a:ea typeface="+mn-ea"/>
                <a:cs typeface="Calibri" panose="020F0502020204030204" pitchFamily="34" charset="0"/>
              </a:rPr>
              <a:t>All schools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are required to </a:t>
            </a:r>
            <a:r>
              <a:rPr kumimoji="0" lang="en-US" sz="1800" b="1" i="0" u="none" strike="noStrike" kern="1200" cap="none" spc="0" normalizeH="0" baseline="0" noProof="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code</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each incident of discipline and truancy in PowerSchool’s Incident Management System.  </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Management data from all schools is collected by the SCDE as outlined in the annual Data Collection Schedule.  </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Your schools collected Incident Management data impacts your school on your State Report Card but also impacts your District - positively or negatively – depending on the quality of the </a:t>
            </a:r>
            <a:r>
              <a:rPr kumimoji="0" lang="en-US" sz="1800" b="1" i="0" u="none" strike="noStrike" kern="1200" cap="none" spc="0" normalizeH="0" baseline="0" noProof="0">
                <a:ln>
                  <a:noFill/>
                </a:ln>
                <a:solidFill>
                  <a:srgbClr val="AF8C13">
                    <a:lumMod val="50000"/>
                  </a:srgbClr>
                </a:solidFill>
                <a:effectLst/>
                <a:uLnTx/>
                <a:uFillTx/>
                <a:latin typeface="Calibri" panose="020F0502020204030204" pitchFamily="34" charset="0"/>
                <a:ea typeface="+mn-ea"/>
                <a:cs typeface="Calibri" panose="020F0502020204030204" pitchFamily="34" charset="0"/>
              </a:rPr>
              <a:t>coding</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in the collected data.</a:t>
            </a:r>
          </a:p>
          <a:p>
            <a:pPr marL="285750" marR="0" lvl="0" indent="-285750" algn="just"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Because data from Incident Management will be used to compile state and federal reports, it is critical that all data entered be reviewed and verified for accuracy.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Incident Management: General Information</a:t>
            </a:r>
          </a:p>
        </p:txBody>
      </p:sp>
    </p:spTree>
    <p:extLst>
      <p:ext uri="{BB962C8B-B14F-4D97-AF65-F5344CB8AC3E}">
        <p14:creationId xmlns:p14="http://schemas.microsoft.com/office/powerpoint/2010/main" val="2095796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Purpose</a:t>
            </a:r>
          </a:p>
        </p:txBody>
      </p:sp>
      <p:sp>
        <p:nvSpPr>
          <p:cNvPr id="3" name="TextBox 2">
            <a:extLst>
              <a:ext uri="{FF2B5EF4-FFF2-40B4-BE49-F238E27FC236}">
                <a16:creationId xmlns:a16="http://schemas.microsoft.com/office/drawing/2014/main" id="{6F7C2FF3-5C23-8DAD-9738-ECE81E5D1384}"/>
              </a:ext>
            </a:extLst>
          </p:cNvPr>
          <p:cNvSpPr txBox="1"/>
          <p:nvPr/>
        </p:nvSpPr>
        <p:spPr>
          <a:xfrm>
            <a:off x="335560" y="1249959"/>
            <a:ext cx="8573548"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Within Incident Management there are two sections:</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Incident Description</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Incident Description includes fields that are required for ALL incidents and fields that are optional. </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Incident Builder</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Incident Builder includes fields that are required for  ALL incidents and fields that are only required for specific incidents.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purpose of this training is to provide an overview of the Incident Builder coding requirements in PowerSchool’s Incident Management system</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overview includes: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Participant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order in which the Incident Elements must be added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to associate – in the correct order - the Incident Elements with the Participant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tools and resources</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24424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Incident Builder:  Participant - Offender</a:t>
            </a:r>
          </a:p>
        </p:txBody>
      </p:sp>
      <p:sp>
        <p:nvSpPr>
          <p:cNvPr id="3" name="TextBox 2">
            <a:extLst>
              <a:ext uri="{FF2B5EF4-FFF2-40B4-BE49-F238E27FC236}">
                <a16:creationId xmlns:a16="http://schemas.microsoft.com/office/drawing/2014/main" id="{6F7C2FF3-5C23-8DAD-9738-ECE81E5D1384}"/>
              </a:ext>
            </a:extLst>
          </p:cNvPr>
          <p:cNvSpPr txBox="1"/>
          <p:nvPr/>
        </p:nvSpPr>
        <p:spPr>
          <a:xfrm>
            <a:off x="260057" y="1102578"/>
            <a:ext cx="4337281" cy="57554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Incident Builder must include a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Participant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that is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Offender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This is required for ALL incidents.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 Participant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green plus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opposite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Participants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header. </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Populate the required values in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Search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the Participants name under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Results.</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green plus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opposite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Attributes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header and make your selections.</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From the dropdown under the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Select Role(s)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header, select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Offender.</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 Participant Attributes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VERIFY the Participants Name appears under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Offenders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the Participants Name appears under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Reporter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Victims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or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Witnesses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hover over the Participants name to expose the editing tools.</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the red minus to remove the value (name) and start over with step 1.</a:t>
            </a:r>
          </a:p>
        </p:txBody>
      </p:sp>
      <p:pic>
        <p:nvPicPr>
          <p:cNvPr id="7" name="Picture 6">
            <a:extLst>
              <a:ext uri="{FF2B5EF4-FFF2-40B4-BE49-F238E27FC236}">
                <a16:creationId xmlns:a16="http://schemas.microsoft.com/office/drawing/2014/main" id="{12F1E302-B97C-2A9D-F007-13EB727CD285}"/>
              </a:ext>
            </a:extLst>
          </p:cNvPr>
          <p:cNvPicPr>
            <a:picLocks noChangeAspect="1"/>
          </p:cNvPicPr>
          <p:nvPr/>
        </p:nvPicPr>
        <p:blipFill>
          <a:blip r:embed="rId2"/>
          <a:stretch>
            <a:fillRect/>
          </a:stretch>
        </p:blipFill>
        <p:spPr>
          <a:xfrm>
            <a:off x="4739951" y="1183768"/>
            <a:ext cx="7315200" cy="4074288"/>
          </a:xfrm>
          <a:prstGeom prst="rect">
            <a:avLst/>
          </a:prstGeom>
          <a:ln w="38100">
            <a:solidFill>
              <a:schemeClr val="accent2"/>
            </a:solidFill>
          </a:ln>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77B87D3A-A97E-B30A-7607-A9EEB42BD8AD}"/>
              </a:ext>
            </a:extLst>
          </p:cNvPr>
          <p:cNvSpPr txBox="1"/>
          <p:nvPr/>
        </p:nvSpPr>
        <p:spPr>
          <a:xfrm>
            <a:off x="6717655" y="5335678"/>
            <a:ext cx="3359791" cy="338554"/>
          </a:xfrm>
          <a:prstGeom prst="rect">
            <a:avLst/>
          </a:prstGeom>
          <a:solidFill>
            <a:schemeClr val="accent2">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Correctly added Participant Offender.</a:t>
            </a:r>
          </a:p>
        </p:txBody>
      </p:sp>
    </p:spTree>
    <p:extLst>
      <p:ext uri="{BB962C8B-B14F-4D97-AF65-F5344CB8AC3E}">
        <p14:creationId xmlns:p14="http://schemas.microsoft.com/office/powerpoint/2010/main" val="2466185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Incident Builder:  Order of Adding Elements</a:t>
            </a:r>
          </a:p>
        </p:txBody>
      </p:sp>
      <p:sp>
        <p:nvSpPr>
          <p:cNvPr id="3" name="TextBox 2">
            <a:extLst>
              <a:ext uri="{FF2B5EF4-FFF2-40B4-BE49-F238E27FC236}">
                <a16:creationId xmlns:a16="http://schemas.microsoft.com/office/drawing/2014/main" id="{6F7C2FF3-5C23-8DAD-9738-ECE81E5D1384}"/>
              </a:ext>
            </a:extLst>
          </p:cNvPr>
          <p:cNvSpPr txBox="1"/>
          <p:nvPr/>
        </p:nvSpPr>
        <p:spPr>
          <a:xfrm>
            <a:off x="260057" y="1102578"/>
            <a:ext cx="5981352" cy="477053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Incident Builder must include two Incident Elements: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This is required for ALL incidents.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 Incident Elements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green plus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opposite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Elements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header. </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From, the pop out, select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 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Populate the required values</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 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will appear under the Incident Elements.</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green plus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opposite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Elements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header.</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From the pop out, select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 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Populate the required values.  Click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 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will appear under the Incident Elements.</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VERFIY the Incident Elements appear with the Behavior listed first and the Action listed second, just below the Behavior.</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If the Incident Elements appear in the wrong order, one at a time hover over the Elements name to expose the editing tools.</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the red minus to remove the value (name) and start over with step 1.</a:t>
            </a:r>
          </a:p>
        </p:txBody>
      </p:sp>
      <p:sp>
        <p:nvSpPr>
          <p:cNvPr id="8" name="TextBox 7">
            <a:extLst>
              <a:ext uri="{FF2B5EF4-FFF2-40B4-BE49-F238E27FC236}">
                <a16:creationId xmlns:a16="http://schemas.microsoft.com/office/drawing/2014/main" id="{77B87D3A-A97E-B30A-7607-A9EEB42BD8AD}"/>
              </a:ext>
            </a:extLst>
          </p:cNvPr>
          <p:cNvSpPr txBox="1"/>
          <p:nvPr/>
        </p:nvSpPr>
        <p:spPr>
          <a:xfrm>
            <a:off x="7218727" y="3020317"/>
            <a:ext cx="3359791" cy="338554"/>
          </a:xfrm>
          <a:prstGeom prst="rect">
            <a:avLst/>
          </a:prstGeom>
          <a:solidFill>
            <a:schemeClr val="accent2">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Correct Order of Adding Elements.</a:t>
            </a:r>
          </a:p>
        </p:txBody>
      </p:sp>
      <p:pic>
        <p:nvPicPr>
          <p:cNvPr id="4" name="Picture 3">
            <a:extLst>
              <a:ext uri="{FF2B5EF4-FFF2-40B4-BE49-F238E27FC236}">
                <a16:creationId xmlns:a16="http://schemas.microsoft.com/office/drawing/2014/main" id="{F097DC2C-B1E5-B0D7-7F9C-39FDA7BAF393}"/>
              </a:ext>
            </a:extLst>
          </p:cNvPr>
          <p:cNvPicPr>
            <a:picLocks noChangeAspect="1"/>
          </p:cNvPicPr>
          <p:nvPr/>
        </p:nvPicPr>
        <p:blipFill>
          <a:blip r:embed="rId2"/>
          <a:stretch>
            <a:fillRect/>
          </a:stretch>
        </p:blipFill>
        <p:spPr>
          <a:xfrm>
            <a:off x="6534381" y="1446461"/>
            <a:ext cx="4572000" cy="1540300"/>
          </a:xfrm>
          <a:prstGeom prst="rect">
            <a:avLst/>
          </a:prstGeom>
          <a:ln w="38100">
            <a:solidFill>
              <a:schemeClr val="accent2"/>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4C0930E2-737D-ED53-FBB4-765582E9C298}"/>
              </a:ext>
            </a:extLst>
          </p:cNvPr>
          <p:cNvPicPr>
            <a:picLocks noChangeAspect="1"/>
          </p:cNvPicPr>
          <p:nvPr/>
        </p:nvPicPr>
        <p:blipFill>
          <a:blip r:embed="rId3"/>
          <a:stretch>
            <a:fillRect/>
          </a:stretch>
        </p:blipFill>
        <p:spPr>
          <a:xfrm>
            <a:off x="6534381" y="1446461"/>
            <a:ext cx="4572000" cy="1520946"/>
          </a:xfrm>
          <a:prstGeom prst="rect">
            <a:avLst/>
          </a:prstGeom>
        </p:spPr>
      </p:pic>
    </p:spTree>
    <p:extLst>
      <p:ext uri="{BB962C8B-B14F-4D97-AF65-F5344CB8AC3E}">
        <p14:creationId xmlns:p14="http://schemas.microsoft.com/office/powerpoint/2010/main" val="2971461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Incident Builder:  Order and Association</a:t>
            </a:r>
          </a:p>
        </p:txBody>
      </p:sp>
      <p:sp>
        <p:nvSpPr>
          <p:cNvPr id="3" name="TextBox 2">
            <a:extLst>
              <a:ext uri="{FF2B5EF4-FFF2-40B4-BE49-F238E27FC236}">
                <a16:creationId xmlns:a16="http://schemas.microsoft.com/office/drawing/2014/main" id="{6F7C2FF3-5C23-8DAD-9738-ECE81E5D1384}"/>
              </a:ext>
            </a:extLst>
          </p:cNvPr>
          <p:cNvSpPr txBox="1"/>
          <p:nvPr/>
        </p:nvSpPr>
        <p:spPr>
          <a:xfrm>
            <a:off x="276835" y="1102578"/>
            <a:ext cx="4337281" cy="427809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Elements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must be associated 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in a specific order in a specific way.  This is required for ALL incidents.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Associate the Behavior FIRST</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Hover your mouse over the word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on the word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hold. When you move your mouse, a gray rectangle will move with it.  If that does not happen, you did not successfully click and hold.</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Drag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across the screen so it is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 TOP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p>
          <a:p>
            <a:pPr marL="342900" marR="0" lvl="0" indent="-3429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Release the mouse to associate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This process is called “Drag and Drop” and the association creates a visible stair step linking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Behavior’s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8" name="TextBox 7">
            <a:extLst>
              <a:ext uri="{FF2B5EF4-FFF2-40B4-BE49-F238E27FC236}">
                <a16:creationId xmlns:a16="http://schemas.microsoft.com/office/drawing/2014/main" id="{77B87D3A-A97E-B30A-7607-A9EEB42BD8AD}"/>
              </a:ext>
            </a:extLst>
          </p:cNvPr>
          <p:cNvSpPr txBox="1"/>
          <p:nvPr/>
        </p:nvSpPr>
        <p:spPr>
          <a:xfrm>
            <a:off x="5763065" y="4813894"/>
            <a:ext cx="5494961" cy="584775"/>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Correctly added Behavior.  Behavior’s </a:t>
            </a:r>
            <a:r>
              <a:rPr kumimoji="0" 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is stair stepped to the Offenders </a:t>
            </a:r>
            <a:r>
              <a:rPr kumimoji="0" 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remains under the Incident Elements.</a:t>
            </a:r>
          </a:p>
        </p:txBody>
      </p:sp>
      <p:pic>
        <p:nvPicPr>
          <p:cNvPr id="4" name="Picture 3">
            <a:extLst>
              <a:ext uri="{FF2B5EF4-FFF2-40B4-BE49-F238E27FC236}">
                <a16:creationId xmlns:a16="http://schemas.microsoft.com/office/drawing/2014/main" id="{2A7EB4C9-F07C-8DA6-044F-CD38392CD4B2}"/>
              </a:ext>
            </a:extLst>
          </p:cNvPr>
          <p:cNvPicPr>
            <a:picLocks noChangeAspect="1"/>
          </p:cNvPicPr>
          <p:nvPr/>
        </p:nvPicPr>
        <p:blipFill>
          <a:blip r:embed="rId2"/>
          <a:stretch>
            <a:fillRect/>
          </a:stretch>
        </p:blipFill>
        <p:spPr>
          <a:xfrm>
            <a:off x="4773337" y="968354"/>
            <a:ext cx="7315200" cy="3845540"/>
          </a:xfrm>
          <a:prstGeom prst="rect">
            <a:avLst/>
          </a:prstGeom>
          <a:ln w="38100">
            <a:solidFill>
              <a:schemeClr val="accent2"/>
            </a:solidFill>
          </a:ln>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6198972-444C-F8AD-62D0-9228237968FF}"/>
              </a:ext>
            </a:extLst>
          </p:cNvPr>
          <p:cNvSpPr txBox="1"/>
          <p:nvPr/>
        </p:nvSpPr>
        <p:spPr>
          <a:xfrm>
            <a:off x="276835" y="5226533"/>
            <a:ext cx="6518248" cy="1569660"/>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VERIFY the stair step.  </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Builder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will not allow you to release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any where except on top of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(pending there are no other Participants in your Incident Builder).  </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If you release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anywhere other than on top of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no association will occur.  Start over with Step 1.</a:t>
            </a:r>
          </a:p>
        </p:txBody>
      </p:sp>
      <p:pic>
        <p:nvPicPr>
          <p:cNvPr id="6" name="Picture 5">
            <a:extLst>
              <a:ext uri="{FF2B5EF4-FFF2-40B4-BE49-F238E27FC236}">
                <a16:creationId xmlns:a16="http://schemas.microsoft.com/office/drawing/2014/main" id="{F1B985C3-A9A7-7149-2B9A-C41BD4785013}"/>
              </a:ext>
            </a:extLst>
          </p:cNvPr>
          <p:cNvPicPr>
            <a:picLocks noChangeAspect="1"/>
          </p:cNvPicPr>
          <p:nvPr/>
        </p:nvPicPr>
        <p:blipFill rotWithShape="1">
          <a:blip r:embed="rId3"/>
          <a:srcRect b="2684"/>
          <a:stretch/>
        </p:blipFill>
        <p:spPr>
          <a:xfrm>
            <a:off x="4773337" y="997953"/>
            <a:ext cx="7315200" cy="3815941"/>
          </a:xfrm>
          <a:prstGeom prst="rect">
            <a:avLst/>
          </a:prstGeom>
        </p:spPr>
      </p:pic>
    </p:spTree>
    <p:extLst>
      <p:ext uri="{BB962C8B-B14F-4D97-AF65-F5344CB8AC3E}">
        <p14:creationId xmlns:p14="http://schemas.microsoft.com/office/powerpoint/2010/main" val="4111655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Incident Builder:  Order and Association</a:t>
            </a:r>
          </a:p>
        </p:txBody>
      </p:sp>
      <p:sp>
        <p:nvSpPr>
          <p:cNvPr id="3" name="TextBox 2">
            <a:extLst>
              <a:ext uri="{FF2B5EF4-FFF2-40B4-BE49-F238E27FC236}">
                <a16:creationId xmlns:a16="http://schemas.microsoft.com/office/drawing/2014/main" id="{6F7C2FF3-5C23-8DAD-9738-ECE81E5D1384}"/>
              </a:ext>
            </a:extLst>
          </p:cNvPr>
          <p:cNvSpPr txBox="1"/>
          <p:nvPr/>
        </p:nvSpPr>
        <p:spPr>
          <a:xfrm>
            <a:off x="276835" y="863117"/>
            <a:ext cx="4421000" cy="42780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Elements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must be associated 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in a specific order in a specific way.  This is required for ALL incidents.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Associate the Action SECOND</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Hover your mouse over the word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on the word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hold. When you move your mouse, a gray rectangle will move with it.  If that does not happen, you did not successfully click and hold.</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Drag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across the screen so it is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 TOP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 the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stair stepped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Behavior’s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Release the mouse to associate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This process is called “Drag and Drop” and the association creates a visible stair step (not a list) linking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Behavior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and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with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8" name="TextBox 7">
            <a:extLst>
              <a:ext uri="{FF2B5EF4-FFF2-40B4-BE49-F238E27FC236}">
                <a16:creationId xmlns:a16="http://schemas.microsoft.com/office/drawing/2014/main" id="{77B87D3A-A97E-B30A-7607-A9EEB42BD8AD}"/>
              </a:ext>
            </a:extLst>
          </p:cNvPr>
          <p:cNvSpPr txBox="1"/>
          <p:nvPr/>
        </p:nvSpPr>
        <p:spPr>
          <a:xfrm>
            <a:off x="6442745" y="4771628"/>
            <a:ext cx="5394121" cy="584775"/>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Correctly added Action.  Action’s Name is stair stepped to the Behavior’s name and remains under the Incident Elements.</a:t>
            </a:r>
          </a:p>
        </p:txBody>
      </p:sp>
      <p:sp>
        <p:nvSpPr>
          <p:cNvPr id="9" name="TextBox 8">
            <a:extLst>
              <a:ext uri="{FF2B5EF4-FFF2-40B4-BE49-F238E27FC236}">
                <a16:creationId xmlns:a16="http://schemas.microsoft.com/office/drawing/2014/main" id="{36198972-444C-F8AD-62D0-9228237968FF}"/>
              </a:ext>
            </a:extLst>
          </p:cNvPr>
          <p:cNvSpPr txBox="1"/>
          <p:nvPr/>
        </p:nvSpPr>
        <p:spPr>
          <a:xfrm>
            <a:off x="276835" y="5031259"/>
            <a:ext cx="5721293" cy="206210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VERIFY the stair step.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Incident Builder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allows you to release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on top of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Offender’s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creating a list - </a:t>
            </a:r>
            <a:r>
              <a:rPr kumimoji="0" lang="en-US" sz="1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which is wrong</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If you cannot verify the stair step, hover over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to expose the editing tools.</a:t>
            </a:r>
          </a:p>
          <a:p>
            <a:pPr marL="800100" marR="0" lvl="1"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Click the red minus to remove the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Action’s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name and start over with step 1.</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6ED1995-C766-F509-5C4E-2501324D9120}"/>
              </a:ext>
            </a:extLst>
          </p:cNvPr>
          <p:cNvPicPr>
            <a:picLocks noChangeAspect="1"/>
          </p:cNvPicPr>
          <p:nvPr/>
        </p:nvPicPr>
        <p:blipFill>
          <a:blip r:embed="rId2"/>
          <a:stretch>
            <a:fillRect/>
          </a:stretch>
        </p:blipFill>
        <p:spPr>
          <a:xfrm>
            <a:off x="4806977" y="796174"/>
            <a:ext cx="7315200" cy="3921451"/>
          </a:xfrm>
          <a:prstGeom prst="rect">
            <a:avLst/>
          </a:prstGeom>
          <a:ln w="38100">
            <a:solidFill>
              <a:schemeClr val="accent2"/>
            </a:solid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08C7B3BC-6352-71CA-129D-6663C2501A74}"/>
              </a:ext>
            </a:extLst>
          </p:cNvPr>
          <p:cNvPicPr>
            <a:picLocks noChangeAspect="1"/>
          </p:cNvPicPr>
          <p:nvPr/>
        </p:nvPicPr>
        <p:blipFill>
          <a:blip r:embed="rId3"/>
          <a:stretch>
            <a:fillRect/>
          </a:stretch>
        </p:blipFill>
        <p:spPr>
          <a:xfrm>
            <a:off x="7768205" y="6062310"/>
            <a:ext cx="2743200" cy="766709"/>
          </a:xfrm>
          <a:prstGeom prst="rect">
            <a:avLst/>
          </a:prstGeom>
          <a:ln w="38100">
            <a:solidFill>
              <a:schemeClr val="accent2"/>
            </a:solidFill>
          </a:ln>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7079DFC8-2322-EF59-30CE-68BE1D36AD4D}"/>
              </a:ext>
            </a:extLst>
          </p:cNvPr>
          <p:cNvSpPr txBox="1"/>
          <p:nvPr/>
        </p:nvSpPr>
        <p:spPr>
          <a:xfrm>
            <a:off x="6442745" y="5453673"/>
            <a:ext cx="5394121" cy="584775"/>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Incorrectly added Action.  Action appears in list linked to the Offender’s Name instead of the Behavior’s Name.  </a:t>
            </a:r>
          </a:p>
        </p:txBody>
      </p:sp>
      <p:pic>
        <p:nvPicPr>
          <p:cNvPr id="4" name="Picture 3">
            <a:extLst>
              <a:ext uri="{FF2B5EF4-FFF2-40B4-BE49-F238E27FC236}">
                <a16:creationId xmlns:a16="http://schemas.microsoft.com/office/drawing/2014/main" id="{6C719891-2FFF-F1F2-4FD5-92EC29934E5B}"/>
              </a:ext>
            </a:extLst>
          </p:cNvPr>
          <p:cNvPicPr>
            <a:picLocks noChangeAspect="1"/>
          </p:cNvPicPr>
          <p:nvPr/>
        </p:nvPicPr>
        <p:blipFill rotWithShape="1">
          <a:blip r:embed="rId4"/>
          <a:srcRect b="685"/>
          <a:stretch/>
        </p:blipFill>
        <p:spPr>
          <a:xfrm>
            <a:off x="4806977" y="801785"/>
            <a:ext cx="7315200" cy="3915840"/>
          </a:xfrm>
          <a:prstGeom prst="rect">
            <a:avLst/>
          </a:prstGeom>
        </p:spPr>
      </p:pic>
    </p:spTree>
    <p:extLst>
      <p:ext uri="{BB962C8B-B14F-4D97-AF65-F5344CB8AC3E}">
        <p14:creationId xmlns:p14="http://schemas.microsoft.com/office/powerpoint/2010/main" val="190103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3661-9067-C3A0-6F2A-0D22867D6FD1}"/>
              </a:ext>
            </a:extLst>
          </p:cNvPr>
          <p:cNvSpPr>
            <a:spLocks noGrp="1"/>
          </p:cNvSpPr>
          <p:nvPr>
            <p:ph type="ctrTitle"/>
          </p:nvPr>
        </p:nvSpPr>
        <p:spPr>
          <a:xfrm>
            <a:off x="5285609" y="1447799"/>
            <a:ext cx="6258690" cy="1843235"/>
          </a:xfrm>
        </p:spPr>
        <p:txBody>
          <a:bodyPr>
            <a:normAutofit/>
          </a:bodyPr>
          <a:lstStyle/>
          <a:p>
            <a:r>
              <a:rPr lang="en-US" sz="6000" dirty="0">
                <a:latin typeface="Amasis MT Pro Black" panose="02040A04050005020304" pitchFamily="18" charset="0"/>
              </a:rPr>
              <a:t>Noelle Gregoire</a:t>
            </a:r>
          </a:p>
        </p:txBody>
      </p:sp>
      <p:sp>
        <p:nvSpPr>
          <p:cNvPr id="3" name="Subtitle 2">
            <a:extLst>
              <a:ext uri="{FF2B5EF4-FFF2-40B4-BE49-F238E27FC236}">
                <a16:creationId xmlns:a16="http://schemas.microsoft.com/office/drawing/2014/main" id="{A6A96C29-E9C1-7643-09E5-D330D37BB01F}"/>
              </a:ext>
            </a:extLst>
          </p:cNvPr>
          <p:cNvSpPr>
            <a:spLocks noGrp="1"/>
          </p:cNvSpPr>
          <p:nvPr>
            <p:ph type="subTitle" idx="1"/>
          </p:nvPr>
        </p:nvSpPr>
        <p:spPr>
          <a:xfrm>
            <a:off x="5285609" y="3291035"/>
            <a:ext cx="6258690" cy="2957363"/>
          </a:xfrm>
        </p:spPr>
        <p:txBody>
          <a:bodyPr>
            <a:normAutofit/>
          </a:bodyPr>
          <a:lstStyle/>
          <a:p>
            <a:pPr>
              <a:lnSpc>
                <a:spcPct val="90000"/>
              </a:lnSpc>
            </a:pPr>
            <a:r>
              <a:rPr lang="en-US" dirty="0">
                <a:latin typeface="Arial" panose="020B0604020202020204" pitchFamily="34" charset="0"/>
                <a:cs typeface="Arial" panose="020B0604020202020204" pitchFamily="34" charset="0"/>
              </a:rPr>
              <a:t>My name is Noelle Gregoire. I am the PowerSchool Coordinator at Libertas Academy in Boiling Springs! I am brand new to all of this and I’m super excited to learn all the things! </a:t>
            </a:r>
          </a:p>
          <a:p>
            <a:pPr>
              <a:lnSpc>
                <a:spcPct val="90000"/>
              </a:lnSpc>
            </a:pPr>
            <a:r>
              <a:rPr lang="en-US" dirty="0">
                <a:latin typeface="Arial" panose="020B0604020202020204" pitchFamily="34" charset="0"/>
                <a:cs typeface="Arial" panose="020B0604020202020204" pitchFamily="34" charset="0"/>
              </a:rPr>
              <a:t>I love shopping, working out, and hanging with my 3-year-old and 8-year-old! I hope you all have the best school year yet! </a:t>
            </a:r>
          </a:p>
        </p:txBody>
      </p:sp>
      <p:pic>
        <p:nvPicPr>
          <p:cNvPr id="5" name="Picture 4">
            <a:extLst>
              <a:ext uri="{FF2B5EF4-FFF2-40B4-BE49-F238E27FC236}">
                <a16:creationId xmlns:a16="http://schemas.microsoft.com/office/drawing/2014/main" id="{C376201B-650C-9E54-311C-4B15371AEF84}"/>
              </a:ext>
            </a:extLst>
          </p:cNvPr>
          <p:cNvPicPr>
            <a:picLocks noChangeAspect="1"/>
          </p:cNvPicPr>
          <p:nvPr/>
        </p:nvPicPr>
        <p:blipFill>
          <a:blip r:embed="rId3"/>
          <a:stretch>
            <a:fillRect/>
          </a:stretch>
        </p:blipFill>
        <p:spPr>
          <a:xfrm>
            <a:off x="152081" y="156871"/>
            <a:ext cx="4833909" cy="66264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17416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B9C48-A15E-CEC3-338A-027542910B64}"/>
              </a:ext>
            </a:extLst>
          </p:cNvPr>
          <p:cNvSpPr txBox="1"/>
          <p:nvPr/>
        </p:nvSpPr>
        <p:spPr>
          <a:xfrm>
            <a:off x="-125835" y="93676"/>
            <a:ext cx="12440874" cy="769441"/>
          </a:xfrm>
          <a:prstGeom prst="rect">
            <a:avLst/>
          </a:prstGeom>
          <a:solidFill>
            <a:schemeClr val="accent1"/>
          </a:solidFill>
        </p:spPr>
        <p:txBody>
          <a:bodyPr wrap="square" rtlCol="0">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a:ln>
                  <a:noFill/>
                </a:ln>
                <a:solidFill>
                  <a:srgbClr val="AF8C13">
                    <a:lumMod val="60000"/>
                    <a:lumOff val="40000"/>
                  </a:srgbClr>
                </a:solidFill>
                <a:effectLst/>
                <a:uLnTx/>
                <a:uFillTx/>
                <a:latin typeface="Calibri" panose="020F0502020204030204" pitchFamily="34" charset="0"/>
                <a:ea typeface="+mn-ea"/>
                <a:cs typeface="Calibri" panose="020F0502020204030204" pitchFamily="34" charset="0"/>
              </a:rPr>
              <a:t>   Tools and Resources</a:t>
            </a:r>
          </a:p>
        </p:txBody>
      </p:sp>
      <p:sp>
        <p:nvSpPr>
          <p:cNvPr id="3" name="TextBox 2">
            <a:extLst>
              <a:ext uri="{FF2B5EF4-FFF2-40B4-BE49-F238E27FC236}">
                <a16:creationId xmlns:a16="http://schemas.microsoft.com/office/drawing/2014/main" id="{6F7C2FF3-5C23-8DAD-9738-ECE81E5D1384}"/>
              </a:ext>
            </a:extLst>
          </p:cNvPr>
          <p:cNvSpPr txBox="1"/>
          <p:nvPr/>
        </p:nvSpPr>
        <p:spPr>
          <a:xfrm>
            <a:off x="335560" y="964733"/>
            <a:ext cx="8573548" cy="4185761"/>
          </a:xfrm>
          <a:prstGeom prst="rect">
            <a:avLst/>
          </a:prstGeom>
          <a:noFill/>
        </p:spPr>
        <p:txBody>
          <a:bodyPr wrap="square">
            <a:spAutoFit/>
          </a:bodyPr>
          <a:lstStyle/>
          <a:p>
            <a:pPr marL="114300" marR="0" lvl="1" indent="0" algn="l" defTabSz="457200" rtl="0" eaLnBrk="1" fontAlgn="auto" latinLnBrk="0" hangingPunct="1">
              <a:lnSpc>
                <a:spcPct val="100000"/>
              </a:lnSpc>
              <a:spcBef>
                <a:spcPts val="600"/>
              </a:spcBef>
              <a:spcAft>
                <a:spcPts val="0"/>
              </a:spcAft>
              <a:buClr>
                <a:prstClr val="black">
                  <a:lumMod val="75000"/>
                  <a:lumOff val="25000"/>
                </a:prstClr>
              </a:buClr>
              <a:buSzPct val="100000"/>
              <a:buFontTx/>
              <a:buNone/>
              <a:tabLst/>
              <a:defRPr/>
            </a:pPr>
            <a:r>
              <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rPr>
              <a:t>SCDE Incident Management Resources:</a:t>
            </a:r>
          </a:p>
          <a:p>
            <a:pPr marL="400050" marR="0" lvl="1"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SCDE PowerSchool Incident Management</a:t>
            </a:r>
            <a:endPar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endParaRPr>
          </a:p>
          <a:p>
            <a:pPr marL="400050" marR="0" lvl="1"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SCDE PowerSchool Incident Management Frequently Asked Questions </a:t>
            </a:r>
            <a:endPar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endParaRPr>
          </a:p>
          <a:p>
            <a:pPr marL="400050" marR="0" lvl="1"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SCDE PowerSchool Incident Management‐discipline Incidents Step By Step Guide</a:t>
            </a:r>
            <a:endPar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endParaRPr>
          </a:p>
          <a:p>
            <a:pPr marL="400050" marR="0" lvl="1"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SCDE PowerSchool Incident Management-truancy Incident Step By Step Guide </a:t>
            </a:r>
            <a:r>
              <a:rPr kumimoji="0" lang="en-US" sz="1800" b="0" i="0" u="none" strike="noStrike" kern="1200" cap="none" spc="0" normalizeH="0" baseline="0" noProof="0" dirty="0">
                <a:ln>
                  <a:solidFill>
                    <a:prstClr val="white">
                      <a:lumMod val="75000"/>
                      <a:lumOff val="25000"/>
                      <a:alpha val="10000"/>
                    </a:prstClr>
                  </a:solidFill>
                </a:ln>
                <a:solidFill>
                  <a:prstClr val="black"/>
                </a:solidFill>
                <a:effectLst>
                  <a:outerShdw blurRad="9525" dist="25400" dir="14640000" algn="tl" rotWithShape="0">
                    <a:prstClr val="white">
                      <a:alpha val="30000"/>
                    </a:prstClr>
                  </a:outerShdw>
                </a:effectLst>
                <a:uLnTx/>
                <a:uFillTx/>
                <a:latin typeface="Calibri" panose="020F0502020204030204" pitchFamily="34" charset="0"/>
                <a:ea typeface="+mn-ea"/>
                <a:cs typeface="Calibri" panose="020F0502020204030204" pitchFamily="34" charset="0"/>
              </a:rPr>
              <a:t> </a:t>
            </a:r>
          </a:p>
          <a:p>
            <a:pPr marL="400050" marR="0" lvl="1"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Incident Management Webinar Recording - February 2023</a:t>
            </a:r>
            <a:endPar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00050" marR="0" lvl="1"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Incident Management Webinar PowerPoint - February 2023</a:t>
            </a:r>
            <a:endPar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600"/>
              </a:spcBef>
              <a:spcAft>
                <a:spcPts val="0"/>
              </a:spcAft>
              <a:buClr>
                <a:prstClr val="black">
                  <a:lumMod val="75000"/>
                  <a:lumOff val="25000"/>
                </a:prstClr>
              </a:buClr>
              <a:buSzPct val="100000"/>
              <a:buFontTx/>
              <a:buNone/>
              <a:tabLst/>
              <a:defRPr/>
            </a:pPr>
            <a:endPar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600"/>
              </a:spcBef>
              <a:spcAft>
                <a:spcPts val="0"/>
              </a:spcAft>
              <a:buClr>
                <a:prstClr val="black">
                  <a:lumMod val="75000"/>
                  <a:lumOff val="25000"/>
                </a:prstClr>
              </a:buClr>
              <a:buSzPct val="1000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PowerSchool Tools:</a:t>
            </a:r>
          </a:p>
          <a:p>
            <a:pPr marL="285750" marR="0" lvl="0"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Level Data</a:t>
            </a:r>
          </a:p>
          <a:p>
            <a:pPr marL="285750" marR="0" lvl="0" indent="-285750" algn="l" defTabSz="457200" rtl="0" eaLnBrk="1" fontAlgn="auto" latinLnBrk="0" hangingPunct="1">
              <a:lnSpc>
                <a:spcPct val="100000"/>
              </a:lnSpc>
              <a:spcBef>
                <a:spcPts val="600"/>
              </a:spcBef>
              <a:spcAft>
                <a:spcPts val="0"/>
              </a:spcAft>
              <a:buClr>
                <a:prstClr val="black">
                  <a:lumMod val="75000"/>
                  <a:lumOff val="25000"/>
                </a:prstClr>
              </a:buClr>
              <a:buSzPct val="100000"/>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RealTime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Reports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7907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2" tooltip="Click for more PPT templates!"/>
            <a:extLst>
              <a:ext uri="{FF2B5EF4-FFF2-40B4-BE49-F238E27FC236}">
                <a16:creationId xmlns:a16="http://schemas.microsoft.com/office/drawing/2014/main" id="{A0A8E141-278A-B94D-9F64-42EC18251494}"/>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s-Latn-BA"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p:cNvSpPr>
            <a:spLocks noGrp="1"/>
          </p:cNvSpPr>
          <p:nvPr>
            <p:ph type="ctrTitle"/>
          </p:nvPr>
        </p:nvSpPr>
        <p:spPr>
          <a:xfrm>
            <a:off x="1380227" y="931451"/>
            <a:ext cx="10196422" cy="2183341"/>
          </a:xfrm>
        </p:spPr>
        <p:txBody>
          <a:bodyPr>
            <a:noAutofit/>
          </a:bodyPr>
          <a:lstStyle/>
          <a:p>
            <a:pPr algn="ctr"/>
            <a:r>
              <a:rPr lang="en-US" sz="6600" dirty="0"/>
              <a:t>Updates from the </a:t>
            </a:r>
            <a:br>
              <a:rPr lang="en-US" sz="6600" dirty="0"/>
            </a:br>
            <a:r>
              <a:rPr lang="en-US" sz="6600" dirty="0"/>
              <a:t>Charter Institute at Erskine</a:t>
            </a:r>
          </a:p>
        </p:txBody>
      </p:sp>
      <p:sp>
        <p:nvSpPr>
          <p:cNvPr id="5" name="Subtitle 4">
            <a:extLst>
              <a:ext uri="{FF2B5EF4-FFF2-40B4-BE49-F238E27FC236}">
                <a16:creationId xmlns:a16="http://schemas.microsoft.com/office/drawing/2014/main" id="{31E40CF0-156B-BCAF-4DA5-D383A3F8FA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0928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9CEE-D5DE-6595-823B-63785E0F0BF0}"/>
              </a:ext>
            </a:extLst>
          </p:cNvPr>
          <p:cNvSpPr>
            <a:spLocks noGrp="1"/>
          </p:cNvSpPr>
          <p:nvPr>
            <p:ph type="title"/>
          </p:nvPr>
        </p:nvSpPr>
        <p:spPr>
          <a:xfrm>
            <a:off x="1706490" y="1619342"/>
            <a:ext cx="9296400" cy="983208"/>
          </a:xfrm>
        </p:spPr>
        <p:txBody>
          <a:bodyPr/>
          <a:lstStyle/>
          <a:p>
            <a:r>
              <a:rPr lang="en-BA" sz="7200" spc="300" dirty="0"/>
              <a:t>Table of Contents</a:t>
            </a:r>
          </a:p>
        </p:txBody>
      </p:sp>
      <p:sp>
        <p:nvSpPr>
          <p:cNvPr id="3" name="Text Placeholder 2">
            <a:extLst>
              <a:ext uri="{FF2B5EF4-FFF2-40B4-BE49-F238E27FC236}">
                <a16:creationId xmlns:a16="http://schemas.microsoft.com/office/drawing/2014/main" id="{4B959D12-9F25-5E58-E564-9BAD3587ACCC}"/>
              </a:ext>
            </a:extLst>
          </p:cNvPr>
          <p:cNvSpPr>
            <a:spLocks noGrp="1"/>
          </p:cNvSpPr>
          <p:nvPr>
            <p:ph type="body" sz="quarter" idx="13"/>
          </p:nvPr>
        </p:nvSpPr>
        <p:spPr>
          <a:xfrm>
            <a:off x="1717895" y="3379737"/>
            <a:ext cx="2184400" cy="1117600"/>
          </a:xfrm>
        </p:spPr>
        <p:txBody>
          <a:bodyPr>
            <a:noAutofit/>
          </a:bodyPr>
          <a:lstStyle/>
          <a:p>
            <a:r>
              <a:rPr lang="en-BA" sz="8000" dirty="0"/>
              <a:t>01</a:t>
            </a:r>
          </a:p>
        </p:txBody>
      </p:sp>
      <p:sp>
        <p:nvSpPr>
          <p:cNvPr id="4" name="Text Placeholder 3">
            <a:extLst>
              <a:ext uri="{FF2B5EF4-FFF2-40B4-BE49-F238E27FC236}">
                <a16:creationId xmlns:a16="http://schemas.microsoft.com/office/drawing/2014/main" id="{436D37FE-231D-BFD3-6BEE-757A4AFC6336}"/>
              </a:ext>
            </a:extLst>
          </p:cNvPr>
          <p:cNvSpPr>
            <a:spLocks noGrp="1"/>
          </p:cNvSpPr>
          <p:nvPr>
            <p:ph type="body" sz="quarter" idx="14"/>
          </p:nvPr>
        </p:nvSpPr>
        <p:spPr>
          <a:xfrm>
            <a:off x="1706490" y="4688728"/>
            <a:ext cx="2184400" cy="644525"/>
          </a:xfrm>
        </p:spPr>
        <p:txBody>
          <a:bodyPr>
            <a:normAutofit/>
          </a:bodyPr>
          <a:lstStyle/>
          <a:p>
            <a:r>
              <a:rPr lang="en-US" dirty="0" err="1"/>
              <a:t>Lunch_Status</a:t>
            </a:r>
            <a:endParaRPr lang="en-BA" dirty="0"/>
          </a:p>
        </p:txBody>
      </p:sp>
      <p:sp>
        <p:nvSpPr>
          <p:cNvPr id="5" name="Text Placeholder 4">
            <a:extLst>
              <a:ext uri="{FF2B5EF4-FFF2-40B4-BE49-F238E27FC236}">
                <a16:creationId xmlns:a16="http://schemas.microsoft.com/office/drawing/2014/main" id="{FCBF2441-D6A2-BF5C-5096-7F9B08753C48}"/>
              </a:ext>
            </a:extLst>
          </p:cNvPr>
          <p:cNvSpPr>
            <a:spLocks noGrp="1"/>
          </p:cNvSpPr>
          <p:nvPr>
            <p:ph type="body" sz="quarter" idx="15"/>
          </p:nvPr>
        </p:nvSpPr>
        <p:spPr>
          <a:xfrm>
            <a:off x="5273895" y="3379737"/>
            <a:ext cx="2184400" cy="1117600"/>
          </a:xfrm>
        </p:spPr>
        <p:txBody>
          <a:bodyPr>
            <a:noAutofit/>
          </a:bodyPr>
          <a:lstStyle/>
          <a:p>
            <a:r>
              <a:rPr lang="en-BA" sz="8000" dirty="0"/>
              <a:t>02</a:t>
            </a:r>
          </a:p>
        </p:txBody>
      </p:sp>
      <p:sp>
        <p:nvSpPr>
          <p:cNvPr id="6" name="Text Placeholder 5">
            <a:extLst>
              <a:ext uri="{FF2B5EF4-FFF2-40B4-BE49-F238E27FC236}">
                <a16:creationId xmlns:a16="http://schemas.microsoft.com/office/drawing/2014/main" id="{3FBF6BD3-CDAD-14EC-32C3-5864529D29C9}"/>
              </a:ext>
            </a:extLst>
          </p:cNvPr>
          <p:cNvSpPr>
            <a:spLocks noGrp="1"/>
          </p:cNvSpPr>
          <p:nvPr>
            <p:ph type="body" sz="quarter" idx="16"/>
          </p:nvPr>
        </p:nvSpPr>
        <p:spPr>
          <a:xfrm>
            <a:off x="5262490" y="4688728"/>
            <a:ext cx="2184400" cy="644525"/>
          </a:xfrm>
        </p:spPr>
        <p:txBody>
          <a:bodyPr>
            <a:normAutofit fontScale="92500" lnSpcReduction="20000"/>
          </a:bodyPr>
          <a:lstStyle/>
          <a:p>
            <a:r>
              <a:rPr lang="en-US" dirty="0"/>
              <a:t>PowerSchool Roles-Based Certifications</a:t>
            </a:r>
            <a:endParaRPr lang="en-BA" dirty="0"/>
          </a:p>
        </p:txBody>
      </p:sp>
      <p:sp>
        <p:nvSpPr>
          <p:cNvPr id="7" name="Text Placeholder 6">
            <a:extLst>
              <a:ext uri="{FF2B5EF4-FFF2-40B4-BE49-F238E27FC236}">
                <a16:creationId xmlns:a16="http://schemas.microsoft.com/office/drawing/2014/main" id="{22E6D32E-7E63-5AC5-AEDF-1817AC9B7E39}"/>
              </a:ext>
            </a:extLst>
          </p:cNvPr>
          <p:cNvSpPr>
            <a:spLocks noGrp="1"/>
          </p:cNvSpPr>
          <p:nvPr>
            <p:ph type="body" sz="quarter" idx="17"/>
          </p:nvPr>
        </p:nvSpPr>
        <p:spPr>
          <a:xfrm>
            <a:off x="8829895" y="3379737"/>
            <a:ext cx="2184400" cy="1117600"/>
          </a:xfrm>
        </p:spPr>
        <p:txBody>
          <a:bodyPr>
            <a:noAutofit/>
          </a:bodyPr>
          <a:lstStyle/>
          <a:p>
            <a:r>
              <a:rPr lang="en-BA" sz="8000" dirty="0"/>
              <a:t>03</a:t>
            </a:r>
          </a:p>
        </p:txBody>
      </p:sp>
      <p:sp>
        <p:nvSpPr>
          <p:cNvPr id="8" name="Text Placeholder 7">
            <a:extLst>
              <a:ext uri="{FF2B5EF4-FFF2-40B4-BE49-F238E27FC236}">
                <a16:creationId xmlns:a16="http://schemas.microsoft.com/office/drawing/2014/main" id="{6E8DD958-5BBC-F411-8F95-E771E441ACC3}"/>
              </a:ext>
            </a:extLst>
          </p:cNvPr>
          <p:cNvSpPr>
            <a:spLocks noGrp="1"/>
          </p:cNvSpPr>
          <p:nvPr>
            <p:ph type="body" sz="quarter" idx="18"/>
          </p:nvPr>
        </p:nvSpPr>
        <p:spPr>
          <a:xfrm>
            <a:off x="8818490" y="4688728"/>
            <a:ext cx="2184400" cy="644525"/>
          </a:xfrm>
        </p:spPr>
        <p:txBody>
          <a:bodyPr>
            <a:normAutofit fontScale="92500" lnSpcReduction="20000"/>
          </a:bodyPr>
          <a:lstStyle/>
          <a:p>
            <a:r>
              <a:rPr lang="en-US" dirty="0"/>
              <a:t>Safari Montage and the Learning Object Repository</a:t>
            </a:r>
            <a:endParaRPr lang="en-BA" dirty="0"/>
          </a:p>
          <a:p>
            <a:endParaRPr lang="en-BA" dirty="0"/>
          </a:p>
        </p:txBody>
      </p:sp>
    </p:spTree>
    <p:extLst>
      <p:ext uri="{BB962C8B-B14F-4D97-AF65-F5344CB8AC3E}">
        <p14:creationId xmlns:p14="http://schemas.microsoft.com/office/powerpoint/2010/main" val="161528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36A8-8D8F-DA3B-0C6D-F3F8740DF554}"/>
              </a:ext>
            </a:extLst>
          </p:cNvPr>
          <p:cNvSpPr>
            <a:spLocks noGrp="1"/>
          </p:cNvSpPr>
          <p:nvPr>
            <p:ph type="ctrTitle"/>
          </p:nvPr>
        </p:nvSpPr>
        <p:spPr>
          <a:xfrm>
            <a:off x="5900731" y="830796"/>
            <a:ext cx="5324679" cy="2598204"/>
          </a:xfrm>
        </p:spPr>
        <p:txBody>
          <a:bodyPr>
            <a:normAutofit/>
          </a:bodyPr>
          <a:lstStyle/>
          <a:p>
            <a:r>
              <a:rPr lang="en-US" dirty="0"/>
              <a:t>Lunch Status</a:t>
            </a:r>
            <a:endParaRPr lang="en-BA" dirty="0"/>
          </a:p>
        </p:txBody>
      </p:sp>
      <p:sp>
        <p:nvSpPr>
          <p:cNvPr id="4" name="Text Placeholder 3">
            <a:extLst>
              <a:ext uri="{FF2B5EF4-FFF2-40B4-BE49-F238E27FC236}">
                <a16:creationId xmlns:a16="http://schemas.microsoft.com/office/drawing/2014/main" id="{07869247-DB87-73DF-7C2B-5F8651A103CD}"/>
              </a:ext>
            </a:extLst>
          </p:cNvPr>
          <p:cNvSpPr>
            <a:spLocks noGrp="1"/>
          </p:cNvSpPr>
          <p:nvPr>
            <p:ph type="body" sz="quarter" idx="13"/>
          </p:nvPr>
        </p:nvSpPr>
        <p:spPr>
          <a:xfrm>
            <a:off x="7166845" y="1136817"/>
            <a:ext cx="2514658" cy="1270000"/>
          </a:xfrm>
        </p:spPr>
        <p:txBody>
          <a:bodyPr/>
          <a:lstStyle/>
          <a:p>
            <a:r>
              <a:rPr lang="en-BA" dirty="0"/>
              <a:t>01</a:t>
            </a:r>
          </a:p>
        </p:txBody>
      </p:sp>
    </p:spTree>
    <p:extLst>
      <p:ext uri="{BB962C8B-B14F-4D97-AF65-F5344CB8AC3E}">
        <p14:creationId xmlns:p14="http://schemas.microsoft.com/office/powerpoint/2010/main" val="3005345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1C79-8202-F0C4-DAB1-823A66FF0684}"/>
              </a:ext>
            </a:extLst>
          </p:cNvPr>
          <p:cNvSpPr>
            <a:spLocks noGrp="1"/>
          </p:cNvSpPr>
          <p:nvPr>
            <p:ph type="title"/>
          </p:nvPr>
        </p:nvSpPr>
        <p:spPr>
          <a:xfrm>
            <a:off x="1303892" y="1198833"/>
            <a:ext cx="4325226" cy="4460334"/>
          </a:xfrm>
        </p:spPr>
        <p:txBody>
          <a:bodyPr/>
          <a:lstStyle/>
          <a:p>
            <a:r>
              <a:rPr lang="en-US" dirty="0" err="1"/>
              <a:t>Lunch_Status</a:t>
            </a:r>
            <a:endParaRPr lang="en-BA" dirty="0"/>
          </a:p>
        </p:txBody>
      </p:sp>
      <p:sp>
        <p:nvSpPr>
          <p:cNvPr id="3" name="Content Placeholder 2">
            <a:extLst>
              <a:ext uri="{FF2B5EF4-FFF2-40B4-BE49-F238E27FC236}">
                <a16:creationId xmlns:a16="http://schemas.microsoft.com/office/drawing/2014/main" id="{41A68B9F-F456-13AF-AFDA-ABCD95407F23}"/>
              </a:ext>
            </a:extLst>
          </p:cNvPr>
          <p:cNvSpPr>
            <a:spLocks noGrp="1"/>
          </p:cNvSpPr>
          <p:nvPr>
            <p:ph idx="1"/>
          </p:nvPr>
        </p:nvSpPr>
        <p:spPr>
          <a:xfrm>
            <a:off x="5069566" y="1222009"/>
            <a:ext cx="6817634" cy="4460334"/>
          </a:xfrm>
        </p:spPr>
        <p:txBody>
          <a:bodyPr>
            <a:norm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SCDE </a:t>
            </a:r>
            <a:r>
              <a:rPr lang="en-US" sz="1800" u="sng" dirty="0">
                <a:effectLst/>
                <a:latin typeface="Calibri" panose="020F0502020204030204" pitchFamily="34" charset="0"/>
                <a:ea typeface="Calibri" panose="020F0502020204030204" pitchFamily="34" charset="0"/>
              </a:rPr>
              <a:t>is still collecting</a:t>
            </a:r>
            <a:r>
              <a:rPr lang="en-US" sz="1800" dirty="0">
                <a:effectLst/>
                <a:latin typeface="Calibri" panose="020F0502020204030204" pitchFamily="34" charset="0"/>
                <a:ea typeface="Calibri" panose="020F0502020204030204" pitchFamily="34" charset="0"/>
              </a:rPr>
              <a:t> information populated to this field. </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Direct certified schools or CEP schools do not need to populate this field; however see items all below. CEP schools should </a:t>
            </a:r>
            <a:r>
              <a:rPr lang="en-US" sz="1800" u="sng" dirty="0">
                <a:effectLst/>
                <a:latin typeface="Calibri" panose="020F0502020204030204" pitchFamily="34" charset="0"/>
                <a:ea typeface="Times New Roman" panose="02020603050405020304" pitchFamily="18" charset="0"/>
              </a:rPr>
              <a:t>not </a:t>
            </a:r>
            <a:r>
              <a:rPr lang="en-US" sz="1800" dirty="0">
                <a:effectLst/>
                <a:latin typeface="Calibri" panose="020F0502020204030204" pitchFamily="34" charset="0"/>
                <a:ea typeface="Times New Roman" panose="02020603050405020304" pitchFamily="18" charset="0"/>
              </a:rPr>
              <a:t>collect any lunch forms.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Only schools participating in the National School Lunch Program are to use the official school lunch form.</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Schools may choose to utilize an alternate income form to populate this field for internal needs at the school level such as reduced tech fees, or reduced fees for sports, etc. PowerSchool administrators should check with their building administrators if a need exists for their school. The Pupils in Poverty field may also be used for this purpose.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The field should be reset to “Full Pay” annually and updated if you choose to populate. </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83891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36A8-8D8F-DA3B-0C6D-F3F8740DF554}"/>
              </a:ext>
            </a:extLst>
          </p:cNvPr>
          <p:cNvSpPr>
            <a:spLocks noGrp="1"/>
          </p:cNvSpPr>
          <p:nvPr>
            <p:ph type="ctrTitle"/>
          </p:nvPr>
        </p:nvSpPr>
        <p:spPr>
          <a:xfrm>
            <a:off x="5900731" y="830796"/>
            <a:ext cx="5324679" cy="3163234"/>
          </a:xfrm>
        </p:spPr>
        <p:txBody>
          <a:bodyPr>
            <a:normAutofit/>
          </a:bodyPr>
          <a:lstStyle/>
          <a:p>
            <a:br>
              <a:rPr lang="en-US" dirty="0"/>
            </a:br>
            <a:r>
              <a:rPr lang="en-US" dirty="0"/>
              <a:t>PowerSchool Roles-Based Certifications</a:t>
            </a:r>
            <a:endParaRPr lang="en-BA" dirty="0"/>
          </a:p>
        </p:txBody>
      </p:sp>
      <p:sp>
        <p:nvSpPr>
          <p:cNvPr id="4" name="Text Placeholder 3">
            <a:extLst>
              <a:ext uri="{FF2B5EF4-FFF2-40B4-BE49-F238E27FC236}">
                <a16:creationId xmlns:a16="http://schemas.microsoft.com/office/drawing/2014/main" id="{07869247-DB87-73DF-7C2B-5F8651A103CD}"/>
              </a:ext>
            </a:extLst>
          </p:cNvPr>
          <p:cNvSpPr>
            <a:spLocks noGrp="1"/>
          </p:cNvSpPr>
          <p:nvPr>
            <p:ph type="body" sz="quarter" idx="13"/>
          </p:nvPr>
        </p:nvSpPr>
        <p:spPr>
          <a:xfrm>
            <a:off x="7166845" y="1136817"/>
            <a:ext cx="2514658" cy="1270000"/>
          </a:xfrm>
        </p:spPr>
        <p:txBody>
          <a:bodyPr/>
          <a:lstStyle/>
          <a:p>
            <a:r>
              <a:rPr lang="en-BA" dirty="0"/>
              <a:t>0</a:t>
            </a:r>
            <a:r>
              <a:rPr lang="en-US" dirty="0"/>
              <a:t>2</a:t>
            </a:r>
            <a:endParaRPr lang="en-BA" dirty="0"/>
          </a:p>
        </p:txBody>
      </p:sp>
    </p:spTree>
    <p:extLst>
      <p:ext uri="{BB962C8B-B14F-4D97-AF65-F5344CB8AC3E}">
        <p14:creationId xmlns:p14="http://schemas.microsoft.com/office/powerpoint/2010/main" val="761287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E1D8-780A-332F-67FB-9871C230C4FA}"/>
              </a:ext>
            </a:extLst>
          </p:cNvPr>
          <p:cNvSpPr>
            <a:spLocks noGrp="1"/>
          </p:cNvSpPr>
          <p:nvPr>
            <p:ph type="title"/>
          </p:nvPr>
        </p:nvSpPr>
        <p:spPr>
          <a:xfrm>
            <a:off x="1274197" y="1793766"/>
            <a:ext cx="4821803" cy="2541881"/>
          </a:xfrm>
        </p:spPr>
        <p:txBody>
          <a:bodyPr/>
          <a:lstStyle/>
          <a:p>
            <a:pPr algn="ctr"/>
            <a:r>
              <a:rPr lang="en-US" sz="5400" dirty="0"/>
              <a:t>PowerSchool</a:t>
            </a:r>
            <a:br>
              <a:rPr lang="en-US" sz="5400" dirty="0"/>
            </a:br>
            <a:r>
              <a:rPr lang="en-US" sz="5400" dirty="0"/>
              <a:t>Roles-Based Certifications</a:t>
            </a:r>
            <a:br>
              <a:rPr lang="en-BA" sz="5400" dirty="0"/>
            </a:br>
            <a:endParaRPr lang="en-BA" sz="5400" dirty="0"/>
          </a:p>
        </p:txBody>
      </p:sp>
    </p:spTree>
    <p:extLst>
      <p:ext uri="{BB962C8B-B14F-4D97-AF65-F5344CB8AC3E}">
        <p14:creationId xmlns:p14="http://schemas.microsoft.com/office/powerpoint/2010/main" val="2074414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3BBEC-9DC4-2E9C-D4C8-BD29F6BF481B}"/>
              </a:ext>
            </a:extLst>
          </p:cNvPr>
          <p:cNvSpPr>
            <a:spLocks noGrp="1"/>
          </p:cNvSpPr>
          <p:nvPr>
            <p:ph type="body" sz="quarter" idx="16"/>
          </p:nvPr>
        </p:nvSpPr>
        <p:spPr>
          <a:xfrm>
            <a:off x="5569390" y="5237905"/>
            <a:ext cx="1053215" cy="1096886"/>
          </a:xfrm>
        </p:spPr>
        <p:txBody>
          <a:bodyPr/>
          <a:lstStyle/>
          <a:p>
            <a:r>
              <a:rPr lang="en-BA" dirty="0"/>
              <a:t>“</a:t>
            </a:r>
          </a:p>
        </p:txBody>
      </p:sp>
      <p:sp>
        <p:nvSpPr>
          <p:cNvPr id="3" name="Text Placeholder 2">
            <a:extLst>
              <a:ext uri="{FF2B5EF4-FFF2-40B4-BE49-F238E27FC236}">
                <a16:creationId xmlns:a16="http://schemas.microsoft.com/office/drawing/2014/main" id="{6F2AF98A-50DC-4A1D-E233-AF8AD8192E4E}"/>
              </a:ext>
            </a:extLst>
          </p:cNvPr>
          <p:cNvSpPr>
            <a:spLocks noGrp="1"/>
          </p:cNvSpPr>
          <p:nvPr>
            <p:ph type="body" sz="quarter" idx="17"/>
          </p:nvPr>
        </p:nvSpPr>
        <p:spPr>
          <a:xfrm>
            <a:off x="5569390" y="523209"/>
            <a:ext cx="1053215" cy="1204111"/>
          </a:xfrm>
        </p:spPr>
        <p:txBody>
          <a:bodyPr/>
          <a:lstStyle/>
          <a:p>
            <a:r>
              <a:rPr lang="en-BA" dirty="0"/>
              <a:t>“</a:t>
            </a:r>
          </a:p>
        </p:txBody>
      </p:sp>
      <p:sp>
        <p:nvSpPr>
          <p:cNvPr id="4" name="Text Placeholder 3">
            <a:extLst>
              <a:ext uri="{FF2B5EF4-FFF2-40B4-BE49-F238E27FC236}">
                <a16:creationId xmlns:a16="http://schemas.microsoft.com/office/drawing/2014/main" id="{E17F7C07-EB9C-22D1-02D8-5F699275B2DA}"/>
              </a:ext>
            </a:extLst>
          </p:cNvPr>
          <p:cNvSpPr>
            <a:spLocks noGrp="1"/>
          </p:cNvSpPr>
          <p:nvPr>
            <p:ph type="body" sz="quarter" idx="18"/>
          </p:nvPr>
        </p:nvSpPr>
        <p:spPr>
          <a:xfrm>
            <a:off x="776377" y="1570008"/>
            <a:ext cx="10946921" cy="3493698"/>
          </a:xfrm>
        </p:spPr>
        <p:txBody>
          <a:bodyPr>
            <a:normAutofit/>
          </a:bodyPr>
          <a:lstStyle/>
          <a:p>
            <a:pPr marL="0" marR="0">
              <a:spcBef>
                <a:spcPts val="1200"/>
              </a:spcBef>
              <a:spcAft>
                <a:spcPts val="1200"/>
              </a:spcAft>
            </a:pPr>
            <a:r>
              <a:rPr lang="en-US" sz="1800" dirty="0">
                <a:solidFill>
                  <a:srgbClr val="000000"/>
                </a:solidFill>
                <a:effectLst/>
                <a:latin typeface="Arial" panose="020B0604020202020204" pitchFamily="34" charset="0"/>
                <a:ea typeface="Calibri" panose="020F0502020204030204" pitchFamily="34" charset="0"/>
              </a:rPr>
              <a:t>School Principals, front office staff, school counselors, and school health care professionals are all encouraged to consider this learning opportunity. </a:t>
            </a:r>
            <a:endParaRPr lang="en-US" sz="1800" dirty="0">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Each course will span three workdays and include several hours of live, online training led by PowerSchool staff each day followed by a final exam for potential certification.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Sponsored by SCDE, full attendance each day of training and participation in the exam are expected of each participant.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fontAlgn="base">
              <a:spcBef>
                <a:spcPts val="0"/>
              </a:spcBef>
              <a:spcAft>
                <a:spcPts val="120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Dates will be removed from signups as sessions become full</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highlight>
                  <a:srgbClr val="FFFF00"/>
                </a:highlight>
                <a:latin typeface="Arial" panose="020B0604020202020204" pitchFamily="34" charset="0"/>
                <a:ea typeface="Calibri" panose="020F0502020204030204" pitchFamily="34" charset="0"/>
              </a:rPr>
              <a:t>Below is a link to sign up:</a:t>
            </a:r>
            <a:r>
              <a:rPr lang="en-US" sz="1800" dirty="0">
                <a:solidFill>
                  <a:srgbClr val="000000"/>
                </a:solidFill>
                <a:effectLst/>
                <a:latin typeface="Arial" panose="020B0604020202020204" pitchFamily="34" charset="0"/>
                <a:ea typeface="Calibri" panose="020F0502020204030204" pitchFamily="34" charset="0"/>
              </a:rPr>
              <a:t> </a:t>
            </a:r>
            <a:r>
              <a:rPr lang="en-US" sz="1800" b="1" u="sng" dirty="0">
                <a:solidFill>
                  <a:srgbClr val="006B6E"/>
                </a:solidFill>
                <a:effectLst/>
                <a:latin typeface="Arial" panose="020B0604020202020204" pitchFamily="34" charset="0"/>
                <a:ea typeface="Calibri" panose="020F0502020204030204" pitchFamily="34" charset="0"/>
                <a:hlinkClick r:id="rId2"/>
              </a:rPr>
              <a:t>https://erskinecharters.formstack.com/forms/2023_2024_powerschool_role_based_certification_signup_copy</a:t>
            </a:r>
            <a:r>
              <a:rPr lang="en-US" sz="1800" dirty="0">
                <a:solidFill>
                  <a:srgbClr val="000000"/>
                </a:solidFill>
                <a:effectLst/>
                <a:latin typeface="Arial" panose="020B0604020202020204" pitchFamily="34" charset="0"/>
                <a:ea typeface="Calibri" panose="020F0502020204030204" pitchFamily="34" charset="0"/>
              </a:rPr>
              <a:t> </a:t>
            </a:r>
            <a:endParaRPr lang="en-GB" dirty="0">
              <a:latin typeface="Futura Light" panose="020B0400000000000000" pitchFamily="34" charset="0"/>
            </a:endParaRPr>
          </a:p>
        </p:txBody>
      </p:sp>
    </p:spTree>
    <p:extLst>
      <p:ext uri="{BB962C8B-B14F-4D97-AF65-F5344CB8AC3E}">
        <p14:creationId xmlns:p14="http://schemas.microsoft.com/office/powerpoint/2010/main" val="4145165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36A8-8D8F-DA3B-0C6D-F3F8740DF554}"/>
              </a:ext>
            </a:extLst>
          </p:cNvPr>
          <p:cNvSpPr>
            <a:spLocks noGrp="1"/>
          </p:cNvSpPr>
          <p:nvPr>
            <p:ph type="ctrTitle"/>
          </p:nvPr>
        </p:nvSpPr>
        <p:spPr>
          <a:xfrm>
            <a:off x="5900731" y="830796"/>
            <a:ext cx="5324679" cy="2598204"/>
          </a:xfrm>
        </p:spPr>
        <p:txBody>
          <a:bodyPr>
            <a:normAutofit/>
          </a:bodyPr>
          <a:lstStyle/>
          <a:p>
            <a:r>
              <a:rPr lang="en-US" dirty="0"/>
              <a:t>Safari Montage</a:t>
            </a:r>
            <a:endParaRPr lang="en-BA" dirty="0"/>
          </a:p>
        </p:txBody>
      </p:sp>
      <p:sp>
        <p:nvSpPr>
          <p:cNvPr id="3" name="Subtitle 2">
            <a:extLst>
              <a:ext uri="{FF2B5EF4-FFF2-40B4-BE49-F238E27FC236}">
                <a16:creationId xmlns:a16="http://schemas.microsoft.com/office/drawing/2014/main" id="{39F25387-ADB3-3DFD-F655-D47322230777}"/>
              </a:ext>
            </a:extLst>
          </p:cNvPr>
          <p:cNvSpPr>
            <a:spLocks noGrp="1"/>
          </p:cNvSpPr>
          <p:nvPr>
            <p:ph type="subTitle" idx="1"/>
          </p:nvPr>
        </p:nvSpPr>
        <p:spPr>
          <a:xfrm>
            <a:off x="5900731" y="3418007"/>
            <a:ext cx="5324679" cy="818462"/>
          </a:xfrm>
        </p:spPr>
        <p:txBody>
          <a:bodyPr/>
          <a:lstStyle/>
          <a:p>
            <a:r>
              <a:rPr lang="en-US" dirty="0"/>
              <a:t>Learning Object Repository</a:t>
            </a:r>
            <a:br>
              <a:rPr lang="en-US" dirty="0"/>
            </a:br>
            <a:r>
              <a:rPr lang="en-US" dirty="0"/>
              <a:t>(Lesson Plans and etc. for teachers)</a:t>
            </a:r>
            <a:endParaRPr lang="en-BA" dirty="0"/>
          </a:p>
        </p:txBody>
      </p:sp>
      <p:sp>
        <p:nvSpPr>
          <p:cNvPr id="4" name="Text Placeholder 3">
            <a:extLst>
              <a:ext uri="{FF2B5EF4-FFF2-40B4-BE49-F238E27FC236}">
                <a16:creationId xmlns:a16="http://schemas.microsoft.com/office/drawing/2014/main" id="{07869247-DB87-73DF-7C2B-5F8651A103CD}"/>
              </a:ext>
            </a:extLst>
          </p:cNvPr>
          <p:cNvSpPr>
            <a:spLocks noGrp="1"/>
          </p:cNvSpPr>
          <p:nvPr>
            <p:ph type="body" sz="quarter" idx="13"/>
          </p:nvPr>
        </p:nvSpPr>
        <p:spPr>
          <a:xfrm>
            <a:off x="7166845" y="1136817"/>
            <a:ext cx="2514658" cy="1270000"/>
          </a:xfrm>
        </p:spPr>
        <p:txBody>
          <a:bodyPr/>
          <a:lstStyle/>
          <a:p>
            <a:r>
              <a:rPr lang="en-BA" dirty="0"/>
              <a:t>0</a:t>
            </a:r>
            <a:r>
              <a:rPr lang="en-US" dirty="0"/>
              <a:t>3</a:t>
            </a:r>
            <a:endParaRPr lang="en-BA" dirty="0"/>
          </a:p>
        </p:txBody>
      </p:sp>
    </p:spTree>
    <p:extLst>
      <p:ext uri="{BB962C8B-B14F-4D97-AF65-F5344CB8AC3E}">
        <p14:creationId xmlns:p14="http://schemas.microsoft.com/office/powerpoint/2010/main" val="2410949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066B58-D204-6D4B-1EFC-E4D3857D566F}"/>
              </a:ext>
            </a:extLst>
          </p:cNvPr>
          <p:cNvSpPr txBox="1">
            <a:spLocks/>
          </p:cNvSpPr>
          <p:nvPr/>
        </p:nvSpPr>
        <p:spPr>
          <a:xfrm>
            <a:off x="838200"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Harry P" pitchFamily="2" charset="0"/>
                <a:ea typeface="Helvetica Neue" panose="02000503000000020004" pitchFamily="2" charset="0"/>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Harry P" pitchFamily="2" charset="0"/>
                <a:cs typeface="Futura Medium" panose="020B0602020204020303" pitchFamily="34" charset="-79"/>
              </a:rPr>
              <a:t>Staff Assignment Page – Safari Montage LOR</a:t>
            </a:r>
            <a:endParaRPr kumimoji="0" lang="en-US" sz="4800" b="1" i="0" u="none" strike="noStrike" kern="1200" cap="none" spc="0" normalizeH="0" baseline="0" noProof="0" dirty="0">
              <a:ln>
                <a:noFill/>
              </a:ln>
              <a:solidFill>
                <a:srgbClr val="000000"/>
              </a:solidFill>
              <a:effectLst/>
              <a:uLnTx/>
              <a:uFillTx/>
              <a:latin typeface="Harry P" pitchFamily="2" charset="0"/>
              <a:cs typeface="Futura Medium" panose="020B0602020204020303" pitchFamily="34" charset="-79"/>
            </a:endParaRPr>
          </a:p>
        </p:txBody>
      </p:sp>
      <p:pic>
        <p:nvPicPr>
          <p:cNvPr id="5" name="Content Placeholder 6">
            <a:extLst>
              <a:ext uri="{FF2B5EF4-FFF2-40B4-BE49-F238E27FC236}">
                <a16:creationId xmlns:a16="http://schemas.microsoft.com/office/drawing/2014/main" id="{1FD93F26-9912-549C-44FF-1FD300811023}"/>
              </a:ext>
            </a:extLst>
          </p:cNvPr>
          <p:cNvPicPr>
            <a:picLocks noChangeAspect="1"/>
          </p:cNvPicPr>
          <p:nvPr/>
        </p:nvPicPr>
        <p:blipFill rotWithShape="1">
          <a:blip r:embed="rId2"/>
          <a:srcRect l="53401" t="30152" r="709" b="54740"/>
          <a:stretch/>
        </p:blipFill>
        <p:spPr>
          <a:xfrm>
            <a:off x="5033972" y="3663575"/>
            <a:ext cx="7158028" cy="1325563"/>
          </a:xfrm>
          <a:prstGeom prst="rect">
            <a:avLst/>
          </a:prstGeom>
        </p:spPr>
      </p:pic>
      <p:pic>
        <p:nvPicPr>
          <p:cNvPr id="6" name="Picture 5">
            <a:extLst>
              <a:ext uri="{FF2B5EF4-FFF2-40B4-BE49-F238E27FC236}">
                <a16:creationId xmlns:a16="http://schemas.microsoft.com/office/drawing/2014/main" id="{ABA69F54-4C4B-E8EB-669D-8266E90F3496}"/>
              </a:ext>
            </a:extLst>
          </p:cNvPr>
          <p:cNvPicPr>
            <a:picLocks noChangeAspect="1"/>
          </p:cNvPicPr>
          <p:nvPr/>
        </p:nvPicPr>
        <p:blipFill rotWithShape="1">
          <a:blip r:embed="rId3"/>
          <a:srcRect l="54608" t="67277" r="1813" b="9107"/>
          <a:stretch/>
        </p:blipFill>
        <p:spPr>
          <a:xfrm>
            <a:off x="6096000" y="1690688"/>
            <a:ext cx="5702429" cy="1738312"/>
          </a:xfrm>
          <a:prstGeom prst="rect">
            <a:avLst/>
          </a:prstGeom>
        </p:spPr>
      </p:pic>
      <p:sp>
        <p:nvSpPr>
          <p:cNvPr id="7" name="Content Placeholder 2">
            <a:extLst>
              <a:ext uri="{FF2B5EF4-FFF2-40B4-BE49-F238E27FC236}">
                <a16:creationId xmlns:a16="http://schemas.microsoft.com/office/drawing/2014/main" id="{42DC096E-570A-C0EB-289D-D6F417F4C878}"/>
              </a:ext>
            </a:extLst>
          </p:cNvPr>
          <p:cNvSpPr txBox="1">
            <a:spLocks/>
          </p:cNvSpPr>
          <p:nvPr/>
        </p:nvSpPr>
        <p:spPr>
          <a:xfrm>
            <a:off x="393571" y="1690688"/>
            <a:ext cx="5992078"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rebuchet MS" panose="020B0603020202020204"/>
                <a:ea typeface="+mn-ea"/>
                <a:cs typeface="+mn-cs"/>
              </a:rPr>
              <a:t>All Staff need to have the following: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Name (Last &amp; First)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Email Address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Title (I.e. “Teacher”, “Counselor”,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	“Principal”, “Staff”, etc.)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Gender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Ethnicity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Reporting Ethnicity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Phone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Address (validated)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Educator 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Certificate # (if applicable)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rPr>
              <a:t>CRDC info updated annually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29871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C23C5-5EF3-2911-AE1C-40A5342FF124}"/>
              </a:ext>
            </a:extLst>
          </p:cNvPr>
          <p:cNvSpPr>
            <a:spLocks noGrp="1"/>
          </p:cNvSpPr>
          <p:nvPr>
            <p:ph type="title"/>
          </p:nvPr>
        </p:nvSpPr>
        <p:spPr>
          <a:xfrm>
            <a:off x="5411931" y="452718"/>
            <a:ext cx="4638903" cy="1400530"/>
          </a:xfrm>
        </p:spPr>
        <p:txBody>
          <a:bodyPr vert="horz" lIns="91440" tIns="45720" rIns="91440" bIns="45720" rtlCol="0">
            <a:normAutofit/>
          </a:bodyPr>
          <a:lstStyle/>
          <a:p>
            <a:pPr>
              <a:lnSpc>
                <a:spcPct val="90000"/>
              </a:lnSpc>
            </a:pPr>
            <a:r>
              <a:rPr lang="en-US" sz="4000" dirty="0">
                <a:latin typeface="Amasis MT Pro Black" panose="020F0502020204030204" pitchFamily="18" charset="0"/>
              </a:rPr>
              <a:t>Malissa Brock</a:t>
            </a:r>
          </a:p>
        </p:txBody>
      </p:sp>
      <p:sp>
        <p:nvSpPr>
          <p:cNvPr id="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Content Placeholder 4" descr="A person sitting in a booth&#10;&#10;Description automatically generated">
            <a:extLst>
              <a:ext uri="{FF2B5EF4-FFF2-40B4-BE49-F238E27FC236}">
                <a16:creationId xmlns:a16="http://schemas.microsoft.com/office/drawing/2014/main" id="{EC07437D-6D62-9C0E-ABD4-C2BDEDAE1469}"/>
              </a:ext>
            </a:extLst>
          </p:cNvPr>
          <p:cNvPicPr>
            <a:picLocks noChangeAspect="1"/>
          </p:cNvPicPr>
          <p:nvPr/>
        </p:nvPicPr>
        <p:blipFill rotWithShape="1">
          <a:blip r:embed="rId3"/>
          <a:srcRect l="11071" r="6525"/>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6" name="Rectangle 1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Content Placeholder 10">
            <a:extLst>
              <a:ext uri="{FF2B5EF4-FFF2-40B4-BE49-F238E27FC236}">
                <a16:creationId xmlns:a16="http://schemas.microsoft.com/office/drawing/2014/main" id="{3E805CCE-10C9-F096-F6D2-63D8CEDBD107}"/>
              </a:ext>
            </a:extLst>
          </p:cNvPr>
          <p:cNvPicPr>
            <a:picLocks noGrp="1" noChangeAspect="1"/>
          </p:cNvPicPr>
          <p:nvPr>
            <p:ph idx="1"/>
          </p:nvPr>
        </p:nvPicPr>
        <p:blipFill>
          <a:blip r:embed="rId4"/>
          <a:stretch>
            <a:fillRect/>
          </a:stretch>
        </p:blipFill>
        <p:spPr>
          <a:xfrm>
            <a:off x="5411931" y="1143000"/>
            <a:ext cx="3648584" cy="781159"/>
          </a:xfrm>
        </p:spPr>
      </p:pic>
      <p:sp>
        <p:nvSpPr>
          <p:cNvPr id="13" name="TextBox 12">
            <a:extLst>
              <a:ext uri="{FF2B5EF4-FFF2-40B4-BE49-F238E27FC236}">
                <a16:creationId xmlns:a16="http://schemas.microsoft.com/office/drawing/2014/main" id="{A011A648-AF54-3D8A-C4FA-791146A86DDB}"/>
              </a:ext>
            </a:extLst>
          </p:cNvPr>
          <p:cNvSpPr txBox="1"/>
          <p:nvPr/>
        </p:nvSpPr>
        <p:spPr>
          <a:xfrm>
            <a:off x="5358194" y="2881095"/>
            <a:ext cx="6233969" cy="2123658"/>
          </a:xfrm>
          <a:prstGeom prst="rect">
            <a:avLst/>
          </a:prstGeom>
          <a:noFill/>
        </p:spPr>
        <p:txBody>
          <a:bodyPr wrap="square" rtlCol="0">
            <a:spAutoFit/>
          </a:bodyPr>
          <a:lstStyle/>
          <a:p>
            <a:r>
              <a:rPr lang="en-US" sz="4400" dirty="0">
                <a:latin typeface="Baguet Script" panose="00000500000000000000" pitchFamily="2" charset="0"/>
              </a:rPr>
              <a:t>I have worked in State Reporting / PowerSchool for 17 years. </a:t>
            </a:r>
          </a:p>
        </p:txBody>
      </p:sp>
    </p:spTree>
    <p:extLst>
      <p:ext uri="{BB962C8B-B14F-4D97-AF65-F5344CB8AC3E}">
        <p14:creationId xmlns:p14="http://schemas.microsoft.com/office/powerpoint/2010/main" val="574251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956BB8-18DA-73EB-B0F9-A79CBC020879}"/>
              </a:ext>
            </a:extLst>
          </p:cNvPr>
          <p:cNvSpPr>
            <a:spLocks noGrp="1"/>
          </p:cNvSpPr>
          <p:nvPr>
            <p:ph type="title"/>
          </p:nvPr>
        </p:nvSpPr>
        <p:spPr>
          <a:xfrm>
            <a:off x="838200" y="365125"/>
            <a:ext cx="10515600" cy="1325563"/>
          </a:xfrm>
        </p:spPr>
        <p:txBody>
          <a:bodyPr/>
          <a:lstStyle/>
          <a:p>
            <a:r>
              <a:rPr lang="en-US" dirty="0"/>
              <a:t>Safari Montage - LOR</a:t>
            </a:r>
          </a:p>
        </p:txBody>
      </p:sp>
      <p:sp>
        <p:nvSpPr>
          <p:cNvPr id="9" name="Content Placeholder 2">
            <a:extLst>
              <a:ext uri="{FF2B5EF4-FFF2-40B4-BE49-F238E27FC236}">
                <a16:creationId xmlns:a16="http://schemas.microsoft.com/office/drawing/2014/main" id="{3AAF9B46-1D85-CC73-B85D-8AA04CAB4EAC}"/>
              </a:ext>
            </a:extLst>
          </p:cNvPr>
          <p:cNvSpPr>
            <a:spLocks noGrp="1"/>
          </p:cNvSpPr>
          <p:nvPr>
            <p:ph idx="1"/>
          </p:nvPr>
        </p:nvSpPr>
        <p:spPr>
          <a:xfrm>
            <a:off x="838200" y="1825625"/>
            <a:ext cx="10515600" cy="4351338"/>
          </a:xfrm>
        </p:spPr>
        <p:txBody>
          <a:bodyPr/>
          <a:lstStyle/>
          <a:p>
            <a:r>
              <a:rPr lang="en-US" dirty="0"/>
              <a:t>All Staff need to have a Staff Assignment added.</a:t>
            </a:r>
          </a:p>
        </p:txBody>
      </p:sp>
      <p:pic>
        <p:nvPicPr>
          <p:cNvPr id="10" name="Picture 9">
            <a:extLst>
              <a:ext uri="{FF2B5EF4-FFF2-40B4-BE49-F238E27FC236}">
                <a16:creationId xmlns:a16="http://schemas.microsoft.com/office/drawing/2014/main" id="{2C01FBD9-C38F-C678-439E-569CA05A8B7E}"/>
              </a:ext>
            </a:extLst>
          </p:cNvPr>
          <p:cNvPicPr>
            <a:picLocks noChangeAspect="1"/>
          </p:cNvPicPr>
          <p:nvPr/>
        </p:nvPicPr>
        <p:blipFill rotWithShape="1">
          <a:blip r:embed="rId2"/>
          <a:srcRect l="63382" t="37995" r="10539" b="30457"/>
          <a:stretch/>
        </p:blipFill>
        <p:spPr>
          <a:xfrm>
            <a:off x="8701868" y="4524188"/>
            <a:ext cx="3179483" cy="2163484"/>
          </a:xfrm>
          <a:prstGeom prst="rect">
            <a:avLst/>
          </a:prstGeom>
        </p:spPr>
      </p:pic>
      <p:pic>
        <p:nvPicPr>
          <p:cNvPr id="11" name="Content Placeholder 6">
            <a:extLst>
              <a:ext uri="{FF2B5EF4-FFF2-40B4-BE49-F238E27FC236}">
                <a16:creationId xmlns:a16="http://schemas.microsoft.com/office/drawing/2014/main" id="{4539DA6A-AF0D-2E8F-14F1-23B28E87FCAC}"/>
              </a:ext>
            </a:extLst>
          </p:cNvPr>
          <p:cNvPicPr>
            <a:picLocks noChangeAspect="1"/>
          </p:cNvPicPr>
          <p:nvPr/>
        </p:nvPicPr>
        <p:blipFill rotWithShape="1">
          <a:blip r:embed="rId3"/>
          <a:srcRect l="53401" t="30152" r="709" b="54740"/>
          <a:stretch/>
        </p:blipFill>
        <p:spPr>
          <a:xfrm>
            <a:off x="946192" y="4460586"/>
            <a:ext cx="7158028" cy="1325563"/>
          </a:xfrm>
          <a:prstGeom prst="rect">
            <a:avLst/>
          </a:prstGeom>
        </p:spPr>
      </p:pic>
      <p:pic>
        <p:nvPicPr>
          <p:cNvPr id="12" name="Picture 11">
            <a:extLst>
              <a:ext uri="{FF2B5EF4-FFF2-40B4-BE49-F238E27FC236}">
                <a16:creationId xmlns:a16="http://schemas.microsoft.com/office/drawing/2014/main" id="{C5E4A481-F8E6-DAA6-E0BB-4290B1FFBB16}"/>
              </a:ext>
            </a:extLst>
          </p:cNvPr>
          <p:cNvPicPr>
            <a:picLocks noChangeAspect="1"/>
          </p:cNvPicPr>
          <p:nvPr/>
        </p:nvPicPr>
        <p:blipFill rotWithShape="1">
          <a:blip r:embed="rId4"/>
          <a:srcRect l="54608" t="67277" r="1813" b="9107"/>
          <a:stretch/>
        </p:blipFill>
        <p:spPr>
          <a:xfrm>
            <a:off x="2562714" y="1535973"/>
            <a:ext cx="6774296" cy="2065057"/>
          </a:xfrm>
          <a:prstGeom prst="rect">
            <a:avLst/>
          </a:prstGeom>
        </p:spPr>
      </p:pic>
    </p:spTree>
    <p:extLst>
      <p:ext uri="{BB962C8B-B14F-4D97-AF65-F5344CB8AC3E}">
        <p14:creationId xmlns:p14="http://schemas.microsoft.com/office/powerpoint/2010/main" val="468099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E55A-F56A-5A9E-26AA-BCE8341725AC}"/>
              </a:ext>
            </a:extLst>
          </p:cNvPr>
          <p:cNvSpPr>
            <a:spLocks noGrp="1"/>
          </p:cNvSpPr>
          <p:nvPr>
            <p:ph type="title"/>
          </p:nvPr>
        </p:nvSpPr>
        <p:spPr>
          <a:xfrm>
            <a:off x="838200" y="365125"/>
            <a:ext cx="10515600" cy="1325563"/>
          </a:xfrm>
        </p:spPr>
        <p:txBody>
          <a:bodyPr/>
          <a:lstStyle/>
          <a:p>
            <a:r>
              <a:rPr lang="en-US" dirty="0"/>
              <a:t>Staff Assignment</a:t>
            </a:r>
          </a:p>
        </p:txBody>
      </p:sp>
      <p:sp>
        <p:nvSpPr>
          <p:cNvPr id="3" name="Content Placeholder 2">
            <a:extLst>
              <a:ext uri="{FF2B5EF4-FFF2-40B4-BE49-F238E27FC236}">
                <a16:creationId xmlns:a16="http://schemas.microsoft.com/office/drawing/2014/main" id="{A474F499-4A01-51C4-36F4-67B264792A3E}"/>
              </a:ext>
            </a:extLst>
          </p:cNvPr>
          <p:cNvSpPr>
            <a:spLocks noGrp="1"/>
          </p:cNvSpPr>
          <p:nvPr>
            <p:ph idx="1"/>
          </p:nvPr>
        </p:nvSpPr>
        <p:spPr>
          <a:xfrm>
            <a:off x="838200" y="1825625"/>
            <a:ext cx="6716697" cy="4351338"/>
          </a:xfrm>
        </p:spPr>
        <p:txBody>
          <a:bodyPr>
            <a:normAutofit fontScale="92500" lnSpcReduction="20000"/>
          </a:bodyPr>
          <a:lstStyle/>
          <a:p>
            <a:r>
              <a:rPr lang="en-US" dirty="0"/>
              <a:t>Include Position Title</a:t>
            </a:r>
          </a:p>
          <a:p>
            <a:r>
              <a:rPr lang="en-US" dirty="0"/>
              <a:t>Classification options:</a:t>
            </a:r>
          </a:p>
          <a:p>
            <a:pPr lvl="1"/>
            <a:r>
              <a:rPr lang="en-US" dirty="0"/>
              <a:t>System Administrator (1) – Do Not assign</a:t>
            </a:r>
          </a:p>
          <a:p>
            <a:pPr lvl="1"/>
            <a:r>
              <a:rPr lang="en-US" dirty="0"/>
              <a:t>Superintendent (2) = Curriculum Admin</a:t>
            </a:r>
          </a:p>
          <a:p>
            <a:pPr lvl="1"/>
            <a:r>
              <a:rPr lang="en-US" dirty="0"/>
              <a:t>Principal (3) = Principal</a:t>
            </a:r>
          </a:p>
          <a:p>
            <a:pPr lvl="1"/>
            <a:r>
              <a:rPr lang="en-US" dirty="0"/>
              <a:t>Administration (4) = School Admin</a:t>
            </a:r>
          </a:p>
          <a:p>
            <a:pPr lvl="1"/>
            <a:r>
              <a:rPr lang="en-US" dirty="0"/>
              <a:t>Leader (5)  - Teacher with Upload</a:t>
            </a:r>
          </a:p>
          <a:p>
            <a:pPr lvl="1"/>
            <a:r>
              <a:rPr lang="en-US" dirty="0"/>
              <a:t>Teacher/Specialist (6) – Teacher with Upload</a:t>
            </a:r>
          </a:p>
          <a:p>
            <a:pPr lvl="1"/>
            <a:r>
              <a:rPr lang="en-US" dirty="0"/>
              <a:t>Staff (7) – Read only permissions</a:t>
            </a:r>
          </a:p>
          <a:p>
            <a:r>
              <a:rPr lang="en-US" dirty="0"/>
              <a:t>Select school</a:t>
            </a:r>
          </a:p>
          <a:p>
            <a:r>
              <a:rPr lang="en-US" dirty="0"/>
              <a:t>Begin Date can be July 1, 2022</a:t>
            </a:r>
          </a:p>
          <a:p>
            <a:r>
              <a:rPr lang="en-US" dirty="0"/>
              <a:t>No need to set End Date</a:t>
            </a:r>
          </a:p>
        </p:txBody>
      </p:sp>
      <p:pic>
        <p:nvPicPr>
          <p:cNvPr id="4" name="Content Placeholder 6">
            <a:extLst>
              <a:ext uri="{FF2B5EF4-FFF2-40B4-BE49-F238E27FC236}">
                <a16:creationId xmlns:a16="http://schemas.microsoft.com/office/drawing/2014/main" id="{72A45109-BD76-0C61-654A-0DF373C48A29}"/>
              </a:ext>
            </a:extLst>
          </p:cNvPr>
          <p:cNvPicPr>
            <a:picLocks noChangeAspect="1"/>
          </p:cNvPicPr>
          <p:nvPr/>
        </p:nvPicPr>
        <p:blipFill rotWithShape="1">
          <a:blip r:embed="rId2"/>
          <a:srcRect l="53401" t="30152" r="709" b="54740"/>
          <a:stretch/>
        </p:blipFill>
        <p:spPr>
          <a:xfrm>
            <a:off x="4848827" y="1246052"/>
            <a:ext cx="7158028" cy="1325563"/>
          </a:xfrm>
          <a:prstGeom prst="rect">
            <a:avLst/>
          </a:prstGeom>
        </p:spPr>
      </p:pic>
      <p:pic>
        <p:nvPicPr>
          <p:cNvPr id="5" name="Picture 4">
            <a:extLst>
              <a:ext uri="{FF2B5EF4-FFF2-40B4-BE49-F238E27FC236}">
                <a16:creationId xmlns:a16="http://schemas.microsoft.com/office/drawing/2014/main" id="{55091D8B-32E9-0284-CC87-48F761D992E2}"/>
              </a:ext>
            </a:extLst>
          </p:cNvPr>
          <p:cNvPicPr>
            <a:picLocks noChangeAspect="1"/>
          </p:cNvPicPr>
          <p:nvPr/>
        </p:nvPicPr>
        <p:blipFill rotWithShape="1">
          <a:blip r:embed="rId3"/>
          <a:srcRect l="63382" t="37995" r="10539" b="30457"/>
          <a:stretch/>
        </p:blipFill>
        <p:spPr>
          <a:xfrm>
            <a:off x="6930224" y="2944503"/>
            <a:ext cx="5076631" cy="3454401"/>
          </a:xfrm>
          <a:prstGeom prst="rect">
            <a:avLst/>
          </a:prstGeom>
        </p:spPr>
      </p:pic>
    </p:spTree>
    <p:extLst>
      <p:ext uri="{BB962C8B-B14F-4D97-AF65-F5344CB8AC3E}">
        <p14:creationId xmlns:p14="http://schemas.microsoft.com/office/powerpoint/2010/main" val="1266776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1976-7F79-2EBA-B466-952451B0ADA3}"/>
              </a:ext>
            </a:extLst>
          </p:cNvPr>
          <p:cNvSpPr>
            <a:spLocks noGrp="1"/>
          </p:cNvSpPr>
          <p:nvPr>
            <p:ph type="title"/>
          </p:nvPr>
        </p:nvSpPr>
        <p:spPr>
          <a:xfrm>
            <a:off x="838200" y="365125"/>
            <a:ext cx="10515600" cy="1325563"/>
          </a:xfrm>
        </p:spPr>
        <p:txBody>
          <a:bodyPr/>
          <a:lstStyle/>
          <a:p>
            <a:r>
              <a:rPr lang="en-US" dirty="0"/>
              <a:t>Admin Access to LOR</a:t>
            </a:r>
          </a:p>
        </p:txBody>
      </p:sp>
      <p:sp>
        <p:nvSpPr>
          <p:cNvPr id="3" name="Content Placeholder 2">
            <a:extLst>
              <a:ext uri="{FF2B5EF4-FFF2-40B4-BE49-F238E27FC236}">
                <a16:creationId xmlns:a16="http://schemas.microsoft.com/office/drawing/2014/main" id="{33B8AC93-01FE-0DC1-A06E-75ECEAFE6E6F}"/>
              </a:ext>
            </a:extLst>
          </p:cNvPr>
          <p:cNvSpPr>
            <a:spLocks noGrp="1"/>
          </p:cNvSpPr>
          <p:nvPr>
            <p:ph idx="1"/>
          </p:nvPr>
        </p:nvSpPr>
        <p:spPr>
          <a:xfrm>
            <a:off x="838200" y="1825625"/>
            <a:ext cx="10515600" cy="1831975"/>
          </a:xfrm>
        </p:spPr>
        <p:txBody>
          <a:bodyPr/>
          <a:lstStyle/>
          <a:p>
            <a:pPr marL="342900" marR="0" lvl="0" indent="-342900">
              <a:spcAft>
                <a:spcPts val="0"/>
              </a:spcAft>
              <a:buSzPts val="1000"/>
              <a:buFont typeface="Symbol" panose="05050102010706020507" pitchFamily="18" charset="2"/>
              <a:buChar char=""/>
              <a:tabLst>
                <a:tab pos="457200" algn="l"/>
              </a:tabLst>
            </a:pPr>
            <a:r>
              <a:rPr lang="en-US" dirty="0">
                <a:effectLst/>
                <a:latin typeface="Calibri" panose="020F0502020204030204" pitchFamily="34" charset="0"/>
                <a:ea typeface="Calibri" panose="020F0502020204030204" pitchFamily="34" charset="0"/>
              </a:rPr>
              <a:t>All admins and staff must have an email on their information page as well as a </a:t>
            </a:r>
            <a:r>
              <a:rPr lang="en-US" u="sng" dirty="0">
                <a:effectLst/>
                <a:latin typeface="Calibri" panose="020F0502020204030204" pitchFamily="34" charset="0"/>
                <a:ea typeface="Calibri" panose="020F0502020204030204" pitchFamily="34" charset="0"/>
              </a:rPr>
              <a:t>teacher login information </a:t>
            </a:r>
            <a:r>
              <a:rPr lang="en-US" dirty="0">
                <a:effectLst/>
                <a:latin typeface="Calibri" panose="020F0502020204030204" pitchFamily="34" charset="0"/>
                <a:ea typeface="Calibri" panose="020F0502020204030204" pitchFamily="34" charset="0"/>
              </a:rPr>
              <a:t>on the system security page for staff. </a:t>
            </a:r>
          </a:p>
          <a:p>
            <a:pPr marL="342900" marR="0" lvl="0" indent="-342900">
              <a:spcAft>
                <a:spcPts val="0"/>
              </a:spcAft>
              <a:buSzPts val="1000"/>
              <a:buFont typeface="Symbol" panose="05050102010706020507" pitchFamily="18" charset="2"/>
              <a:buChar char=""/>
              <a:tabLst>
                <a:tab pos="457200" algn="l"/>
              </a:tabLst>
            </a:pPr>
            <a:r>
              <a:rPr lang="en-US" dirty="0">
                <a:effectLst/>
                <a:latin typeface="Calibri" panose="020F0502020204030204" pitchFamily="34" charset="0"/>
                <a:ea typeface="Calibri" panose="020F0502020204030204" pitchFamily="34" charset="0"/>
              </a:rPr>
              <a:t>This includes any administrative staff needing access to the LOR. </a:t>
            </a:r>
          </a:p>
          <a:p>
            <a:endParaRPr lang="en-US" dirty="0"/>
          </a:p>
        </p:txBody>
      </p:sp>
      <p:pic>
        <p:nvPicPr>
          <p:cNvPr id="4" name="Picture 3">
            <a:extLst>
              <a:ext uri="{FF2B5EF4-FFF2-40B4-BE49-F238E27FC236}">
                <a16:creationId xmlns:a16="http://schemas.microsoft.com/office/drawing/2014/main" id="{3A339930-BBE7-40A8-0315-E37A722ED6C8}"/>
              </a:ext>
            </a:extLst>
          </p:cNvPr>
          <p:cNvPicPr>
            <a:picLocks noChangeAspect="1"/>
          </p:cNvPicPr>
          <p:nvPr/>
        </p:nvPicPr>
        <p:blipFill rotWithShape="1">
          <a:blip r:embed="rId2"/>
          <a:srcRect l="12647" t="30414" r="16618" b="32026"/>
          <a:stretch/>
        </p:blipFill>
        <p:spPr>
          <a:xfrm>
            <a:off x="1255058" y="3556000"/>
            <a:ext cx="10544949" cy="3149600"/>
          </a:xfrm>
          <a:prstGeom prst="rect">
            <a:avLst/>
          </a:prstGeom>
        </p:spPr>
      </p:pic>
    </p:spTree>
    <p:extLst>
      <p:ext uri="{BB962C8B-B14F-4D97-AF65-F5344CB8AC3E}">
        <p14:creationId xmlns:p14="http://schemas.microsoft.com/office/powerpoint/2010/main" val="3728983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D08A-1AEF-F22F-70CE-D9F857FC0F13}"/>
              </a:ext>
            </a:extLst>
          </p:cNvPr>
          <p:cNvSpPr>
            <a:spLocks noGrp="1"/>
          </p:cNvSpPr>
          <p:nvPr>
            <p:ph type="title"/>
          </p:nvPr>
        </p:nvSpPr>
        <p:spPr>
          <a:xfrm>
            <a:off x="838200" y="365125"/>
            <a:ext cx="10515600" cy="1325563"/>
          </a:xfrm>
        </p:spPr>
        <p:txBody>
          <a:bodyPr/>
          <a:lstStyle/>
          <a:p>
            <a:r>
              <a:rPr lang="en-US" dirty="0"/>
              <a:t>Student Access to LOR</a:t>
            </a:r>
          </a:p>
        </p:txBody>
      </p:sp>
      <p:sp>
        <p:nvSpPr>
          <p:cNvPr id="3" name="Content Placeholder 2">
            <a:extLst>
              <a:ext uri="{FF2B5EF4-FFF2-40B4-BE49-F238E27FC236}">
                <a16:creationId xmlns:a16="http://schemas.microsoft.com/office/drawing/2014/main" id="{CC0586AE-990A-5581-7151-679CE320CFFF}"/>
              </a:ext>
            </a:extLst>
          </p:cNvPr>
          <p:cNvSpPr>
            <a:spLocks noGrp="1"/>
          </p:cNvSpPr>
          <p:nvPr>
            <p:ph idx="1"/>
          </p:nvPr>
        </p:nvSpPr>
        <p:spPr>
          <a:xfrm>
            <a:off x="838200" y="1523700"/>
            <a:ext cx="10515600" cy="4351338"/>
          </a:xfrm>
        </p:spPr>
        <p:txBody>
          <a:bodyPr/>
          <a:lstStyle/>
          <a:p>
            <a:pPr marL="342900" marR="0" lvl="0" indent="-342900">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All students must have an email in the “Student Email” page in PowerSchool as well as their Access ID being populated on the Access Accounts page.</a:t>
            </a:r>
          </a:p>
          <a:p>
            <a:pPr marL="2743200" lvl="6" indent="0">
              <a:buNone/>
            </a:pPr>
            <a:br>
              <a:rPr lang="en-US" dirty="0"/>
            </a:br>
            <a:endParaRPr lang="en-US" dirty="0"/>
          </a:p>
          <a:p>
            <a:pPr lvl="6"/>
            <a:r>
              <a:rPr lang="en-US" dirty="0"/>
              <a:t>Part 1 </a:t>
            </a:r>
            <a:r>
              <a:rPr lang="en-US" dirty="0">
                <a:sym typeface="Wingdings" panose="05000000000000000000" pitchFamily="2" charset="2"/>
              </a:rPr>
              <a:t></a:t>
            </a:r>
            <a:endParaRPr lang="en-US" dirty="0"/>
          </a:p>
          <a:p>
            <a:endParaRPr lang="en-US" dirty="0"/>
          </a:p>
          <a:p>
            <a:endParaRPr lang="en-US" dirty="0"/>
          </a:p>
          <a:p>
            <a:endParaRPr lang="en-US" dirty="0"/>
          </a:p>
          <a:p>
            <a:endParaRPr lang="en-US" dirty="0"/>
          </a:p>
          <a:p>
            <a:pPr lvl="6"/>
            <a:r>
              <a:rPr lang="en-US" dirty="0"/>
              <a:t>Part 2 </a:t>
            </a:r>
            <a:r>
              <a:rPr lang="en-US" dirty="0">
                <a:sym typeface="Wingdings" panose="05000000000000000000" pitchFamily="2" charset="2"/>
              </a:rPr>
              <a:t></a:t>
            </a:r>
            <a:endParaRPr lang="en-US" dirty="0"/>
          </a:p>
        </p:txBody>
      </p:sp>
      <p:pic>
        <p:nvPicPr>
          <p:cNvPr id="4" name="Picture 3">
            <a:extLst>
              <a:ext uri="{FF2B5EF4-FFF2-40B4-BE49-F238E27FC236}">
                <a16:creationId xmlns:a16="http://schemas.microsoft.com/office/drawing/2014/main" id="{8C570026-401E-754C-4653-100215738390}"/>
              </a:ext>
            </a:extLst>
          </p:cNvPr>
          <p:cNvPicPr>
            <a:picLocks noChangeAspect="1"/>
          </p:cNvPicPr>
          <p:nvPr/>
        </p:nvPicPr>
        <p:blipFill rotWithShape="1">
          <a:blip r:embed="rId2"/>
          <a:srcRect t="34248" r="88922" b="20610"/>
          <a:stretch/>
        </p:blipFill>
        <p:spPr>
          <a:xfrm>
            <a:off x="4930161" y="2587737"/>
            <a:ext cx="1795341" cy="4114987"/>
          </a:xfrm>
          <a:prstGeom prst="rect">
            <a:avLst/>
          </a:prstGeom>
        </p:spPr>
      </p:pic>
    </p:spTree>
    <p:extLst>
      <p:ext uri="{BB962C8B-B14F-4D97-AF65-F5344CB8AC3E}">
        <p14:creationId xmlns:p14="http://schemas.microsoft.com/office/powerpoint/2010/main" val="2907693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37DEE5-5264-7563-8C9A-81AA646D75E3}"/>
              </a:ext>
            </a:extLst>
          </p:cNvPr>
          <p:cNvSpPr>
            <a:spLocks noGrp="1"/>
          </p:cNvSpPr>
          <p:nvPr>
            <p:ph type="title"/>
          </p:nvPr>
        </p:nvSpPr>
        <p:spPr>
          <a:xfrm>
            <a:off x="838200" y="365125"/>
            <a:ext cx="10515600" cy="1325563"/>
          </a:xfrm>
        </p:spPr>
        <p:txBody>
          <a:bodyPr/>
          <a:lstStyle/>
          <a:p>
            <a:r>
              <a:rPr lang="en-US" dirty="0"/>
              <a:t>LOR – Next Steps</a:t>
            </a:r>
          </a:p>
        </p:txBody>
      </p:sp>
      <p:sp>
        <p:nvSpPr>
          <p:cNvPr id="5" name="Content Placeholder 2">
            <a:extLst>
              <a:ext uri="{FF2B5EF4-FFF2-40B4-BE49-F238E27FC236}">
                <a16:creationId xmlns:a16="http://schemas.microsoft.com/office/drawing/2014/main" id="{27C5A4E7-849B-4DAB-E33D-22276D982631}"/>
              </a:ext>
            </a:extLst>
          </p:cNvPr>
          <p:cNvSpPr>
            <a:spLocks noGrp="1"/>
          </p:cNvSpPr>
          <p:nvPr>
            <p:ph idx="1"/>
          </p:nvPr>
        </p:nvSpPr>
        <p:spPr>
          <a:xfrm>
            <a:off x="838200" y="1825625"/>
            <a:ext cx="10515600" cy="4351338"/>
          </a:xfrm>
        </p:spPr>
        <p:txBody>
          <a:bodyPr/>
          <a:lstStyle/>
          <a:p>
            <a:r>
              <a:rPr lang="en-US" dirty="0"/>
              <a:t>Complete LWS Submission for Needs Assessment </a:t>
            </a:r>
          </a:p>
          <a:p>
            <a:r>
              <a:rPr lang="en-US" dirty="0"/>
              <a:t>Submit roster of students and staff to Safari Montage</a:t>
            </a:r>
          </a:p>
          <a:p>
            <a:r>
              <a:rPr lang="en-US" dirty="0"/>
              <a:t>Work with school integration team for access</a:t>
            </a:r>
          </a:p>
          <a:p>
            <a:pPr lvl="1"/>
            <a:r>
              <a:rPr lang="en-US" dirty="0"/>
              <a:t>May need to reach out to Safari Montage to review how to access for each school.</a:t>
            </a:r>
          </a:p>
          <a:p>
            <a:pPr lvl="1"/>
            <a:r>
              <a:rPr lang="en-US" dirty="0">
                <a:hlinkClick r:id="rId2"/>
              </a:rPr>
              <a:t>https://ed.sc.gov/instruction/instruction-hub/</a:t>
            </a:r>
            <a:r>
              <a:rPr lang="en-US" dirty="0"/>
              <a:t> </a:t>
            </a:r>
          </a:p>
          <a:p>
            <a:pPr lvl="1"/>
            <a:r>
              <a:rPr lang="en-US" dirty="0"/>
              <a:t>Betsy Masters </a:t>
            </a:r>
            <a:r>
              <a:rPr lang="en-US" dirty="0">
                <a:hlinkClick r:id="rId3"/>
              </a:rPr>
              <a:t>bmasters@safarimontage.com</a:t>
            </a:r>
            <a:r>
              <a:rPr lang="en-US" dirty="0"/>
              <a:t> </a:t>
            </a:r>
          </a:p>
          <a:p>
            <a:r>
              <a:rPr lang="en-US" dirty="0"/>
              <a:t>Train teachers and students on access</a:t>
            </a:r>
          </a:p>
        </p:txBody>
      </p:sp>
      <p:pic>
        <p:nvPicPr>
          <p:cNvPr id="6" name="Graphic 5" descr="Checkmark with solid fill">
            <a:extLst>
              <a:ext uri="{FF2B5EF4-FFF2-40B4-BE49-F238E27FC236}">
                <a16:creationId xmlns:a16="http://schemas.microsoft.com/office/drawing/2014/main" id="{6B51042E-6D9A-2B2F-1342-758EDC9AA0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106" y="2097555"/>
            <a:ext cx="564776" cy="564776"/>
          </a:xfrm>
          <a:prstGeom prst="rect">
            <a:avLst/>
          </a:prstGeom>
        </p:spPr>
      </p:pic>
      <p:pic>
        <p:nvPicPr>
          <p:cNvPr id="7" name="Graphic 6" descr="Checkmark with solid fill">
            <a:extLst>
              <a:ext uri="{FF2B5EF4-FFF2-40B4-BE49-F238E27FC236}">
                <a16:creationId xmlns:a16="http://schemas.microsoft.com/office/drawing/2014/main" id="{3EAA554A-9AD4-631F-0A15-2A12A735B0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106" y="2588640"/>
            <a:ext cx="564776" cy="564776"/>
          </a:xfrm>
          <a:prstGeom prst="rect">
            <a:avLst/>
          </a:prstGeom>
        </p:spPr>
      </p:pic>
      <p:sp>
        <p:nvSpPr>
          <p:cNvPr id="8" name="TextBox 7">
            <a:extLst>
              <a:ext uri="{FF2B5EF4-FFF2-40B4-BE49-F238E27FC236}">
                <a16:creationId xmlns:a16="http://schemas.microsoft.com/office/drawing/2014/main" id="{75D074CF-803E-6B1B-C969-21E9FD225684}"/>
              </a:ext>
            </a:extLst>
          </p:cNvPr>
          <p:cNvSpPr txBox="1"/>
          <p:nvPr/>
        </p:nvSpPr>
        <p:spPr>
          <a:xfrm>
            <a:off x="7280694" y="1179676"/>
            <a:ext cx="4176200" cy="923330"/>
          </a:xfrm>
          <a:prstGeom prst="rect">
            <a:avLst/>
          </a:prstGeom>
          <a:solidFill>
            <a:srgbClr val="FFFF00"/>
          </a:solidFill>
          <a:ln>
            <a:solidFill>
              <a:srgbClr val="C00000"/>
            </a:solidFill>
          </a:ln>
          <a:effectLst>
            <a:outerShdw blurRad="50800" dist="38100" dir="18900000" algn="b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Trebuchet MS" panose="020B0603020202020204"/>
                <a:ea typeface="+mn-ea"/>
                <a:cs typeface="+mn-cs"/>
              </a:rPr>
              <a:t>New Schools will need to reach out to Betsy Masters to begin the process!</a:t>
            </a:r>
          </a:p>
        </p:txBody>
      </p:sp>
      <p:pic>
        <p:nvPicPr>
          <p:cNvPr id="9" name="Graphic 8" descr="Checkmark with solid fill">
            <a:extLst>
              <a:ext uri="{FF2B5EF4-FFF2-40B4-BE49-F238E27FC236}">
                <a16:creationId xmlns:a16="http://schemas.microsoft.com/office/drawing/2014/main" id="{AC958E89-407E-3E2B-89F8-B61D1697FC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106" y="3084499"/>
            <a:ext cx="564776" cy="564776"/>
          </a:xfrm>
          <a:prstGeom prst="rect">
            <a:avLst/>
          </a:prstGeom>
        </p:spPr>
      </p:pic>
    </p:spTree>
    <p:extLst>
      <p:ext uri="{BB962C8B-B14F-4D97-AF65-F5344CB8AC3E}">
        <p14:creationId xmlns:p14="http://schemas.microsoft.com/office/powerpoint/2010/main" val="36532978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76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510C-A9FC-4186-A7F5-75D5C90CE3B6}"/>
              </a:ext>
            </a:extLst>
          </p:cNvPr>
          <p:cNvSpPr>
            <a:spLocks noGrp="1"/>
          </p:cNvSpPr>
          <p:nvPr>
            <p:ph type="ctrTitle"/>
          </p:nvPr>
        </p:nvSpPr>
        <p:spPr/>
        <p:txBody>
          <a:bodyPr/>
          <a:lstStyle/>
          <a:p>
            <a:r>
              <a:rPr lang="en-US" dirty="0"/>
              <a:t>5th Day Funding </a:t>
            </a:r>
          </a:p>
        </p:txBody>
      </p:sp>
      <p:sp>
        <p:nvSpPr>
          <p:cNvPr id="3" name="Subtitle 2">
            <a:extLst>
              <a:ext uri="{FF2B5EF4-FFF2-40B4-BE49-F238E27FC236}">
                <a16:creationId xmlns:a16="http://schemas.microsoft.com/office/drawing/2014/main" id="{65032948-BE51-4C8F-AAB7-14C0FC7BB63C}"/>
              </a:ext>
            </a:extLst>
          </p:cNvPr>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2765728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705C510C-A9FC-4186-A7F5-75D5C90CE3B6}"/>
              </a:ext>
            </a:extLst>
          </p:cNvPr>
          <p:cNvSpPr>
            <a:spLocks noGrp="1"/>
          </p:cNvSpPr>
          <p:nvPr>
            <p:ph type="ctrTitle"/>
          </p:nvPr>
        </p:nvSpPr>
        <p:spPr>
          <a:xfrm>
            <a:off x="865810" y="1271191"/>
            <a:ext cx="5096060" cy="4307148"/>
          </a:xfrm>
        </p:spPr>
        <p:txBody>
          <a:bodyPr anchor="ctr">
            <a:normAutofit/>
          </a:bodyPr>
          <a:lstStyle/>
          <a:p>
            <a:r>
              <a:rPr lang="en-US" sz="8000" dirty="0"/>
              <a:t>Agenda</a:t>
            </a: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Subtitle 2">
            <a:extLst>
              <a:ext uri="{FF2B5EF4-FFF2-40B4-BE49-F238E27FC236}">
                <a16:creationId xmlns:a16="http://schemas.microsoft.com/office/drawing/2014/main" id="{65032948-BE51-4C8F-AAB7-14C0FC7BB63C}"/>
              </a:ext>
            </a:extLst>
          </p:cNvPr>
          <p:cNvSpPr>
            <a:spLocks noGrp="1"/>
          </p:cNvSpPr>
          <p:nvPr>
            <p:ph type="subTitle" idx="1"/>
          </p:nvPr>
        </p:nvSpPr>
        <p:spPr>
          <a:xfrm>
            <a:off x="7935358" y="680864"/>
            <a:ext cx="4545011" cy="4991448"/>
          </a:xfrm>
        </p:spPr>
        <p:txBody>
          <a:bodyPr anchor="ctr">
            <a:normAutofit/>
          </a:bodyPr>
          <a:lstStyle/>
          <a:p>
            <a:pPr algn="l"/>
            <a:r>
              <a:rPr lang="en-US" sz="3200" dirty="0">
                <a:solidFill>
                  <a:srgbClr val="FFFFFF"/>
                </a:solidFill>
              </a:rPr>
              <a:t>General Overview</a:t>
            </a:r>
          </a:p>
          <a:p>
            <a:pPr algn="l"/>
            <a:endParaRPr lang="en-US" sz="3200" dirty="0">
              <a:solidFill>
                <a:srgbClr val="FFFFFF"/>
              </a:solidFill>
            </a:endParaRPr>
          </a:p>
          <a:p>
            <a:pPr algn="l"/>
            <a:r>
              <a:rPr lang="en-US" sz="3200" dirty="0">
                <a:solidFill>
                  <a:srgbClr val="FFFFFF"/>
                </a:solidFill>
              </a:rPr>
              <a:t>Required Fields</a:t>
            </a:r>
          </a:p>
          <a:p>
            <a:pPr algn="l"/>
            <a:endParaRPr lang="en-US" sz="3200" dirty="0">
              <a:solidFill>
                <a:srgbClr val="FFFFFF"/>
              </a:solidFill>
            </a:endParaRPr>
          </a:p>
          <a:p>
            <a:pPr algn="l"/>
            <a:r>
              <a:rPr lang="en-US" sz="3200" dirty="0">
                <a:solidFill>
                  <a:srgbClr val="FFFFFF"/>
                </a:solidFill>
              </a:rPr>
              <a:t>PowerSchool Searches</a:t>
            </a:r>
          </a:p>
          <a:p>
            <a:pPr algn="l"/>
            <a:endParaRPr lang="en-US" sz="3200" dirty="0">
              <a:solidFill>
                <a:srgbClr val="FFFFFF"/>
              </a:solidFill>
            </a:endParaRPr>
          </a:p>
          <a:p>
            <a:pPr algn="l"/>
            <a:r>
              <a:rPr lang="en-US" sz="3200" dirty="0">
                <a:solidFill>
                  <a:srgbClr val="FFFFFF"/>
                </a:solidFill>
              </a:rPr>
              <a:t>Membership Reporting</a:t>
            </a:r>
          </a:p>
        </p:txBody>
      </p:sp>
    </p:spTree>
    <p:extLst>
      <p:ext uri="{BB962C8B-B14F-4D97-AF65-F5344CB8AC3E}">
        <p14:creationId xmlns:p14="http://schemas.microsoft.com/office/powerpoint/2010/main" val="4185094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8507" y="1895913"/>
            <a:ext cx="8707772" cy="4502185"/>
          </a:xfrm>
        </p:spPr>
        <p:txBody>
          <a:bodyPr>
            <a:normAutofit/>
          </a:bodyPr>
          <a:lstStyle/>
          <a:p>
            <a:pPr marL="0" indent="0" algn="just">
              <a:buNone/>
            </a:pPr>
            <a:r>
              <a:rPr lang="en-US" sz="1700" b="1" dirty="0">
                <a:solidFill>
                  <a:schemeClr val="tx1"/>
                </a:solidFill>
                <a:latin typeface="Calibri" panose="020F0502020204030204" pitchFamily="34" charset="0"/>
                <a:cs typeface="Calibri" panose="020F0502020204030204" pitchFamily="34" charset="0"/>
              </a:rPr>
              <a:t>What is the 5</a:t>
            </a:r>
            <a:r>
              <a:rPr lang="en-US" sz="1700" b="1" baseline="30000" dirty="0">
                <a:solidFill>
                  <a:schemeClr val="tx1"/>
                </a:solidFill>
                <a:latin typeface="Calibri" panose="020F0502020204030204" pitchFamily="34" charset="0"/>
                <a:cs typeface="Calibri" panose="020F0502020204030204" pitchFamily="34" charset="0"/>
              </a:rPr>
              <a:t>th</a:t>
            </a:r>
            <a:r>
              <a:rPr lang="en-US" sz="1700" b="1" dirty="0">
                <a:solidFill>
                  <a:schemeClr val="tx1"/>
                </a:solidFill>
                <a:latin typeface="Calibri" panose="020F0502020204030204" pitchFamily="34" charset="0"/>
                <a:cs typeface="Calibri" panose="020F0502020204030204" pitchFamily="34" charset="0"/>
              </a:rPr>
              <a:t> Day?  </a:t>
            </a:r>
            <a:r>
              <a:rPr lang="en-US" sz="1700" dirty="0">
                <a:solidFill>
                  <a:schemeClr val="tx1"/>
                </a:solidFill>
                <a:latin typeface="Calibri" panose="020F0502020204030204" pitchFamily="34" charset="0"/>
                <a:cs typeface="Calibri" panose="020F0502020204030204" pitchFamily="34" charset="0"/>
              </a:rPr>
              <a:t>The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Day refers to YOUR school’s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in-session school day.  The 5th in-session day at YOUR school may differ from the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in-session day at another school.    YOUR school’s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Day Data is based on YOUR school’s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in –session day of school – not another school and not the district.   </a:t>
            </a:r>
          </a:p>
          <a:p>
            <a:pPr marL="0" indent="0" algn="just">
              <a:buNone/>
            </a:pPr>
            <a:r>
              <a:rPr lang="en-US" sz="1700" b="1" dirty="0">
                <a:solidFill>
                  <a:schemeClr val="tx1"/>
                </a:solidFill>
                <a:latin typeface="Calibri" panose="020F0502020204030204" pitchFamily="34" charset="0"/>
                <a:cs typeface="Calibri" panose="020F0502020204030204" pitchFamily="34" charset="0"/>
              </a:rPr>
              <a:t>What is the 5</a:t>
            </a:r>
            <a:r>
              <a:rPr lang="en-US" sz="1700" b="1" baseline="30000" dirty="0">
                <a:solidFill>
                  <a:schemeClr val="tx1"/>
                </a:solidFill>
                <a:latin typeface="Calibri" panose="020F0502020204030204" pitchFamily="34" charset="0"/>
                <a:cs typeface="Calibri" panose="020F0502020204030204" pitchFamily="34" charset="0"/>
              </a:rPr>
              <a:t>th</a:t>
            </a:r>
            <a:r>
              <a:rPr lang="en-US" sz="1700" b="1" dirty="0">
                <a:solidFill>
                  <a:schemeClr val="tx1"/>
                </a:solidFill>
                <a:latin typeface="Calibri" panose="020F0502020204030204" pitchFamily="34" charset="0"/>
                <a:cs typeface="Calibri" panose="020F0502020204030204" pitchFamily="34" charset="0"/>
              </a:rPr>
              <a:t> Day Count? </a:t>
            </a:r>
            <a:r>
              <a:rPr lang="en-US" sz="1700" dirty="0">
                <a:solidFill>
                  <a:schemeClr val="tx1"/>
                </a:solidFill>
                <a:latin typeface="Calibri" panose="020F0502020204030204" pitchFamily="34" charset="0"/>
                <a:cs typeface="Calibri" panose="020F0502020204030204" pitchFamily="34" charset="0"/>
              </a:rPr>
              <a:t>Data from specific fields in PowerSchool is collected for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Day Reports. Membership Reports for Average Daily Membership (ADM) and Add-on Weightings are also included in the 5</a:t>
            </a:r>
            <a:r>
              <a:rPr lang="en-US" sz="1700" baseline="30000" dirty="0">
                <a:solidFill>
                  <a:schemeClr val="tx1"/>
                </a:solidFill>
                <a:latin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cs typeface="Calibri" panose="020F0502020204030204" pitchFamily="34" charset="0"/>
              </a:rPr>
              <a:t> Day Count. </a:t>
            </a:r>
            <a:endParaRPr lang="en-US" sz="1700" dirty="0">
              <a:solidFill>
                <a:prstClr val="black"/>
              </a:solidFill>
              <a:latin typeface="Calibri" panose="020F0502020204030204" pitchFamily="34" charset="0"/>
              <a:cs typeface="Calibri" panose="020F0502020204030204" pitchFamily="34" charset="0"/>
            </a:endParaRPr>
          </a:p>
          <a:p>
            <a:pPr marL="0" indent="0" algn="ctr">
              <a:buClr>
                <a:srgbClr val="415588"/>
              </a:buClr>
              <a:buNone/>
            </a:pPr>
            <a:endParaRPr lang="en-US" sz="1700" b="1" dirty="0">
              <a:solidFill>
                <a:prstClr val="black"/>
              </a:solidFill>
              <a:latin typeface="Calibri" panose="020F0502020204030204" pitchFamily="34" charset="0"/>
              <a:cs typeface="Calibri" panose="020F0502020204030204" pitchFamily="34" charset="0"/>
            </a:endParaRPr>
          </a:p>
          <a:p>
            <a:pPr marL="0" indent="0" algn="ctr">
              <a:buClr>
                <a:srgbClr val="415588"/>
              </a:buClr>
              <a:buNone/>
            </a:pPr>
            <a:r>
              <a:rPr lang="en-US" sz="1700" b="1" dirty="0">
                <a:solidFill>
                  <a:prstClr val="black"/>
                </a:solidFill>
                <a:latin typeface="Calibri" panose="020F0502020204030204" pitchFamily="34" charset="0"/>
                <a:cs typeface="Calibri" panose="020F0502020204030204" pitchFamily="34" charset="0"/>
              </a:rPr>
              <a:t>The district does not have to turn in the final count for 5</a:t>
            </a:r>
            <a:r>
              <a:rPr lang="en-US" sz="1700" b="1" baseline="30000" dirty="0">
                <a:solidFill>
                  <a:prstClr val="black"/>
                </a:solidFill>
                <a:latin typeface="Calibri" panose="020F0502020204030204" pitchFamily="34" charset="0"/>
                <a:cs typeface="Calibri" panose="020F0502020204030204" pitchFamily="34" charset="0"/>
              </a:rPr>
              <a:t>th</a:t>
            </a:r>
            <a:r>
              <a:rPr lang="en-US" sz="1700" b="1" dirty="0">
                <a:solidFill>
                  <a:prstClr val="black"/>
                </a:solidFill>
                <a:latin typeface="Calibri" panose="020F0502020204030204" pitchFamily="34" charset="0"/>
                <a:cs typeface="Calibri" panose="020F0502020204030204" pitchFamily="34" charset="0"/>
              </a:rPr>
              <a:t> day funding until all schools have passed their 5</a:t>
            </a:r>
            <a:r>
              <a:rPr lang="en-US" sz="1700" b="1" baseline="30000" dirty="0">
                <a:solidFill>
                  <a:prstClr val="black"/>
                </a:solidFill>
                <a:latin typeface="Calibri" panose="020F0502020204030204" pitchFamily="34" charset="0"/>
                <a:cs typeface="Calibri" panose="020F0502020204030204" pitchFamily="34" charset="0"/>
              </a:rPr>
              <a:t>th</a:t>
            </a:r>
            <a:r>
              <a:rPr lang="en-US" sz="1700" b="1" dirty="0">
                <a:solidFill>
                  <a:prstClr val="black"/>
                </a:solidFill>
                <a:latin typeface="Calibri" panose="020F0502020204030204" pitchFamily="34" charset="0"/>
                <a:cs typeface="Calibri" panose="020F0502020204030204" pitchFamily="34" charset="0"/>
              </a:rPr>
              <a:t> in-session day; however, your school is responsible for your 5</a:t>
            </a:r>
            <a:r>
              <a:rPr lang="en-US" sz="1700" b="1" baseline="30000" dirty="0">
                <a:solidFill>
                  <a:prstClr val="black"/>
                </a:solidFill>
                <a:latin typeface="Calibri" panose="020F0502020204030204" pitchFamily="34" charset="0"/>
                <a:cs typeface="Calibri" panose="020F0502020204030204" pitchFamily="34" charset="0"/>
              </a:rPr>
              <a:t>th</a:t>
            </a:r>
            <a:r>
              <a:rPr lang="en-US" sz="1700" b="1" dirty="0">
                <a:solidFill>
                  <a:prstClr val="black"/>
                </a:solidFill>
                <a:latin typeface="Calibri" panose="020F0502020204030204" pitchFamily="34" charset="0"/>
                <a:cs typeface="Calibri" panose="020F0502020204030204" pitchFamily="34" charset="0"/>
              </a:rPr>
              <a:t> day data on your school’s 5</a:t>
            </a:r>
            <a:r>
              <a:rPr lang="en-US" sz="1700" b="1" baseline="30000" dirty="0">
                <a:solidFill>
                  <a:prstClr val="black"/>
                </a:solidFill>
                <a:latin typeface="Calibri" panose="020F0502020204030204" pitchFamily="34" charset="0"/>
                <a:cs typeface="Calibri" panose="020F0502020204030204" pitchFamily="34" charset="0"/>
              </a:rPr>
              <a:t>th</a:t>
            </a:r>
            <a:r>
              <a:rPr lang="en-US" sz="1700" b="1" dirty="0">
                <a:solidFill>
                  <a:prstClr val="black"/>
                </a:solidFill>
                <a:latin typeface="Calibri" panose="020F0502020204030204" pitchFamily="34" charset="0"/>
                <a:cs typeface="Calibri" panose="020F0502020204030204" pitchFamily="34" charset="0"/>
              </a:rPr>
              <a:t> day.</a:t>
            </a:r>
          </a:p>
          <a:p>
            <a:pPr marL="0" indent="0" algn="ctr">
              <a:buClr>
                <a:srgbClr val="415588"/>
              </a:buClr>
              <a:buNone/>
            </a:pPr>
            <a:r>
              <a:rPr lang="en-US" sz="1700" b="1" dirty="0">
                <a:solidFill>
                  <a:prstClr val="black"/>
                </a:solidFill>
                <a:latin typeface="Calibri" panose="020F0502020204030204" pitchFamily="34" charset="0"/>
                <a:cs typeface="Calibri" panose="020F0502020204030204" pitchFamily="34" charset="0"/>
              </a:rPr>
              <a:t>If it’s not in PowerSchool, it doesn’t Count. If it’s in PowerSchool wrong, then it’s wrong.</a:t>
            </a:r>
            <a:endParaRPr lang="en-US" sz="1700" dirty="0">
              <a:solidFill>
                <a:schemeClr val="tx1"/>
              </a:solidFill>
              <a:latin typeface="Calibri" panose="020F0502020204030204" pitchFamily="34" charset="0"/>
              <a:cs typeface="Calibri" panose="020F0502020204030204" pitchFamily="34" charset="0"/>
            </a:endParaRPr>
          </a:p>
          <a:p>
            <a:pPr marL="0" indent="0" algn="just">
              <a:buNone/>
            </a:pPr>
            <a:endParaRPr lang="en-US" sz="1600" dirty="0">
              <a:solidFill>
                <a:schemeClr val="tx1"/>
              </a:solidFill>
            </a:endParaRPr>
          </a:p>
          <a:p>
            <a:pPr marL="0" indent="0">
              <a:buNone/>
            </a:pPr>
            <a:endParaRPr lang="en-US" dirty="0"/>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  General Overview</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643780"/>
          </a:xfrm>
          <a:prstGeom prst="round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Your District will require reports for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Data.  Both reports are based data in PowerSchool on your school’s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in-session day.</a:t>
            </a:r>
          </a:p>
        </p:txBody>
      </p:sp>
    </p:spTree>
    <p:extLst>
      <p:ext uri="{BB962C8B-B14F-4D97-AF65-F5344CB8AC3E}">
        <p14:creationId xmlns:p14="http://schemas.microsoft.com/office/powerpoint/2010/main" val="35953609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738232" y="1392572"/>
            <a:ext cx="8707772" cy="5013915"/>
          </a:xfrm>
        </p:spPr>
        <p:txBody>
          <a:bodyPr>
            <a:normAutofit fontScale="85000" lnSpcReduction="20000"/>
          </a:bodyPr>
          <a:lstStyle/>
          <a:p>
            <a:pPr marL="0" indent="0" algn="just">
              <a:buNone/>
            </a:pPr>
            <a:r>
              <a:rPr lang="en-US" sz="1900" b="1" dirty="0">
                <a:solidFill>
                  <a:schemeClr val="tx1"/>
                </a:solidFill>
                <a:latin typeface="Calibri" panose="020F0502020204030204" pitchFamily="34" charset="0"/>
                <a:cs typeface="Calibri" panose="020F0502020204030204" pitchFamily="34" charset="0"/>
              </a:rPr>
              <a:t>Lunch Forms: </a:t>
            </a:r>
          </a:p>
          <a:p>
            <a:pPr algn="just">
              <a:buFont typeface="Wingdings" panose="05000000000000000000" pitchFamily="2" charset="2"/>
              <a:buChar char="§"/>
            </a:pPr>
            <a:r>
              <a:rPr lang="en-US" sz="1900" dirty="0">
                <a:solidFill>
                  <a:schemeClr val="tx1">
                    <a:lumMod val="95000"/>
                    <a:lumOff val="5000"/>
                  </a:schemeClr>
                </a:solidFill>
                <a:latin typeface="Calibri" panose="020F0502020204030204" pitchFamily="34" charset="0"/>
                <a:cs typeface="Calibri" panose="020F0502020204030204" pitchFamily="34" charset="0"/>
              </a:rPr>
              <a:t>Each school issues, collects, and reviews Lunch Forms annually. </a:t>
            </a:r>
          </a:p>
          <a:p>
            <a:pPr algn="just">
              <a:buFont typeface="Wingdings" panose="05000000000000000000" pitchFamily="2" charset="2"/>
              <a:buChar char="§"/>
            </a:pPr>
            <a:r>
              <a:rPr lang="en-US" sz="1900" dirty="0">
                <a:solidFill>
                  <a:schemeClr val="tx1">
                    <a:lumMod val="95000"/>
                    <a:lumOff val="5000"/>
                  </a:schemeClr>
                </a:solidFill>
                <a:latin typeface="Calibri" panose="020F0502020204030204" pitchFamily="34" charset="0"/>
                <a:cs typeface="Calibri" panose="020F0502020204030204" pitchFamily="34" charset="0"/>
              </a:rPr>
              <a:t>Lunch Forms are collected based on each school’s needs and Policies</a:t>
            </a:r>
          </a:p>
          <a:p>
            <a:pPr algn="just">
              <a:buFont typeface="Wingdings" panose="05000000000000000000" pitchFamily="2" charset="2"/>
              <a:buChar char="§"/>
            </a:pPr>
            <a:r>
              <a:rPr lang="en-US" sz="1900" dirty="0">
                <a:solidFill>
                  <a:schemeClr val="tx1">
                    <a:lumMod val="95000"/>
                    <a:lumOff val="5000"/>
                  </a:schemeClr>
                </a:solidFill>
                <a:latin typeface="Calibri" panose="020F0502020204030204" pitchFamily="34" charset="0"/>
                <a:cs typeface="Calibri" panose="020F0502020204030204" pitchFamily="34" charset="0"/>
              </a:rPr>
              <a:t> The reviewing team at your school determines which students qualify for Free, Reduced, or Full Pay meals at your school (even if no meals are provided).  The PowerSchool values – Free, Reduced, Full Pay – for each student are provided by the school’s review team to the PS Admin to code in PowerSchool in the </a:t>
            </a:r>
            <a:r>
              <a:rPr lang="en-US" sz="1900" b="1" dirty="0" err="1">
                <a:solidFill>
                  <a:schemeClr val="tx1">
                    <a:lumMod val="95000"/>
                    <a:lumOff val="5000"/>
                  </a:schemeClr>
                </a:solidFill>
                <a:latin typeface="Calibri" panose="020F0502020204030204" pitchFamily="34" charset="0"/>
                <a:cs typeface="Calibri" panose="020F0502020204030204" pitchFamily="34" charset="0"/>
              </a:rPr>
              <a:t>LunchStatus</a:t>
            </a:r>
            <a:r>
              <a:rPr lang="en-US" sz="1900" dirty="0">
                <a:solidFill>
                  <a:schemeClr val="tx1">
                    <a:lumMod val="95000"/>
                    <a:lumOff val="5000"/>
                  </a:schemeClr>
                </a:solidFill>
                <a:latin typeface="Calibri" panose="020F0502020204030204" pitchFamily="34" charset="0"/>
                <a:cs typeface="Calibri" panose="020F0502020204030204" pitchFamily="34" charset="0"/>
              </a:rPr>
              <a:t> field.  This data is part of the collection for 5</a:t>
            </a:r>
            <a:r>
              <a:rPr lang="en-US" sz="1900" baseline="30000" dirty="0">
                <a:solidFill>
                  <a:schemeClr val="tx1">
                    <a:lumMod val="95000"/>
                    <a:lumOff val="5000"/>
                  </a:schemeClr>
                </a:solidFill>
                <a:latin typeface="Calibri" panose="020F0502020204030204" pitchFamily="34" charset="0"/>
                <a:cs typeface="Calibri" panose="020F0502020204030204" pitchFamily="34" charset="0"/>
              </a:rPr>
              <a:t>th</a:t>
            </a:r>
            <a:r>
              <a:rPr lang="en-US" sz="1900" dirty="0">
                <a:solidFill>
                  <a:schemeClr val="tx1">
                    <a:lumMod val="95000"/>
                    <a:lumOff val="5000"/>
                  </a:schemeClr>
                </a:solidFill>
                <a:latin typeface="Calibri" panose="020F0502020204030204" pitchFamily="34" charset="0"/>
                <a:cs typeface="Calibri" panose="020F0502020204030204" pitchFamily="34" charset="0"/>
              </a:rPr>
              <a:t> Day Reporting.</a:t>
            </a:r>
          </a:p>
          <a:p>
            <a:pPr algn="just">
              <a:buFont typeface="Wingdings" panose="05000000000000000000" pitchFamily="2" charset="2"/>
              <a:buChar char="§"/>
            </a:pPr>
            <a:r>
              <a:rPr lang="en-US" sz="1900" dirty="0">
                <a:solidFill>
                  <a:schemeClr val="tx1">
                    <a:lumMod val="95000"/>
                    <a:lumOff val="5000"/>
                  </a:schemeClr>
                </a:solidFill>
                <a:latin typeface="Calibri" panose="020F0502020204030204" pitchFamily="34" charset="0"/>
                <a:cs typeface="Calibri" panose="020F0502020204030204" pitchFamily="34" charset="0"/>
              </a:rPr>
              <a:t>Free and Reduced-Price School Meals Income Guidelines:</a:t>
            </a:r>
          </a:p>
          <a:p>
            <a:pPr marL="400050" lvl="1" indent="0" algn="just">
              <a:buNone/>
            </a:pPr>
            <a:r>
              <a:rPr lang="en-US" sz="1900" dirty="0">
                <a:solidFill>
                  <a:schemeClr val="tx1">
                    <a:lumMod val="95000"/>
                    <a:lumOff val="5000"/>
                  </a:schemeClr>
                </a:solidFill>
                <a:highlight>
                  <a:srgbClr val="FFFF00"/>
                </a:highligh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https://ed.sc.gov/scdoe/assets/file/programs-services/177/documents/FREEANDREDUCEDPRICESCHOOLMEALSFAMILYAPPLICATIONBI-MON-BI-WK.pdf</a:t>
            </a:r>
            <a:endParaRPr lang="en-US" sz="1900" dirty="0">
              <a:solidFill>
                <a:schemeClr val="tx1">
                  <a:lumMod val="95000"/>
                  <a:lumOff val="5000"/>
                </a:schemeClr>
              </a:solidFill>
              <a:highlight>
                <a:srgbClr val="FFFF00"/>
              </a:highlight>
              <a:latin typeface="Calibri" panose="020F0502020204030204" pitchFamily="34" charset="0"/>
              <a:cs typeface="Calibri" panose="020F0502020204030204" pitchFamily="34" charset="0"/>
            </a:endParaRPr>
          </a:p>
          <a:p>
            <a:pPr marL="0" indent="0" algn="just">
              <a:buNone/>
            </a:pPr>
            <a:r>
              <a:rPr lang="en-US" sz="1900" b="1" dirty="0">
                <a:solidFill>
                  <a:schemeClr val="tx1">
                    <a:lumMod val="95000"/>
                    <a:lumOff val="5000"/>
                  </a:schemeClr>
                </a:solidFill>
                <a:latin typeface="Calibri" panose="020F0502020204030204" pitchFamily="34" charset="0"/>
                <a:cs typeface="Calibri" panose="020F0502020204030204" pitchFamily="34" charset="0"/>
              </a:rPr>
              <a:t>District of Residence Documents:</a:t>
            </a:r>
          </a:p>
          <a:p>
            <a:pPr marL="342900" indent="-342900">
              <a:buFont typeface="Arial" panose="020B0604020202020204" pitchFamily="34" charset="0"/>
              <a:buChar char="•"/>
            </a:pPr>
            <a:r>
              <a:rPr lang="en-US" sz="1900" dirty="0">
                <a:solidFill>
                  <a:schemeClr val="tx1">
                    <a:lumMod val="95000"/>
                    <a:lumOff val="5000"/>
                  </a:schemeClr>
                </a:solidFill>
                <a:latin typeface="Calibri" panose="020F0502020204030204" pitchFamily="34" charset="0"/>
                <a:cs typeface="Calibri" panose="020F0502020204030204" pitchFamily="34" charset="0"/>
              </a:rPr>
              <a:t>All schools should require and collect District of Residence (DOR) documentation annually. DOR documentation must have the student’s home address listed (not a PO Box or alternate address).  </a:t>
            </a:r>
          </a:p>
          <a:p>
            <a:pPr marL="342900" indent="-342900">
              <a:buFont typeface="Arial" panose="020B0604020202020204" pitchFamily="34" charset="0"/>
              <a:buChar char="•"/>
            </a:pPr>
            <a:r>
              <a:rPr lang="en-US" sz="1900" dirty="0">
                <a:solidFill>
                  <a:schemeClr val="tx1"/>
                </a:solidFill>
                <a:latin typeface="Calibri" panose="020F0502020204030204" pitchFamily="34" charset="0"/>
                <a:cs typeface="Calibri" panose="020F0502020204030204" pitchFamily="34" charset="0"/>
              </a:rPr>
              <a:t>Check with your District Office for allowable DOR documentation.  Some acceptable documents include copies of phone and water bills, lease agreements, and affidavits.  Sometimes this documentation is referred to as “Proof of Residency”.</a:t>
            </a:r>
          </a:p>
          <a:p>
            <a:pPr marL="0" indent="0">
              <a:buNone/>
            </a:pPr>
            <a:endParaRPr lang="en-US" dirty="0"/>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  General Overview</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Lunch Forms and District of Residence Documents</a:t>
            </a:r>
          </a:p>
        </p:txBody>
      </p:sp>
    </p:spTree>
    <p:extLst>
      <p:ext uri="{BB962C8B-B14F-4D97-AF65-F5344CB8AC3E}">
        <p14:creationId xmlns:p14="http://schemas.microsoft.com/office/powerpoint/2010/main" val="393227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33" name="Picture 103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35" name="Oval 103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7" name="Picture 103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39" name="Picture 103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41" name="Rectangle 104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Rectangle 1042">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FC845C-6AB0-7BB8-337C-7CDD7A7131B9}"/>
              </a:ext>
            </a:extLst>
          </p:cNvPr>
          <p:cNvSpPr>
            <a:spLocks noGrp="1"/>
          </p:cNvSpPr>
          <p:nvPr>
            <p:ph type="title"/>
          </p:nvPr>
        </p:nvSpPr>
        <p:spPr>
          <a:xfrm>
            <a:off x="4872012" y="1447800"/>
            <a:ext cx="5222325" cy="3329581"/>
          </a:xfrm>
        </p:spPr>
        <p:txBody>
          <a:bodyPr vert="horz" lIns="91440" tIns="45720" rIns="91440" bIns="45720" rtlCol="0" anchor="b">
            <a:normAutofit/>
          </a:bodyPr>
          <a:lstStyle/>
          <a:p>
            <a:pPr>
              <a:lnSpc>
                <a:spcPct val="90000"/>
              </a:lnSpc>
            </a:pPr>
            <a:r>
              <a:rPr lang="en-US" sz="7200">
                <a:solidFill>
                  <a:srgbClr val="EBEBEB"/>
                </a:solidFill>
              </a:rPr>
              <a:t>Alice Bankson, Registrar</a:t>
            </a:r>
          </a:p>
        </p:txBody>
      </p:sp>
      <p:sp>
        <p:nvSpPr>
          <p:cNvPr id="3" name="Content Placeholder 2">
            <a:extLst>
              <a:ext uri="{FF2B5EF4-FFF2-40B4-BE49-F238E27FC236}">
                <a16:creationId xmlns:a16="http://schemas.microsoft.com/office/drawing/2014/main" id="{DE63B113-0D54-783C-CAF1-BB02A54C7FC9}"/>
              </a:ext>
            </a:extLst>
          </p:cNvPr>
          <p:cNvSpPr>
            <a:spLocks noGrp="1"/>
          </p:cNvSpPr>
          <p:nvPr>
            <p:ph idx="1"/>
          </p:nvPr>
        </p:nvSpPr>
        <p:spPr>
          <a:xfrm>
            <a:off x="4872012" y="4777380"/>
            <a:ext cx="5222326" cy="861420"/>
          </a:xfrm>
        </p:spPr>
        <p:txBody>
          <a:bodyPr vert="horz" lIns="91440" tIns="45720" rIns="91440" bIns="45720" rtlCol="0" anchor="t">
            <a:normAutofit/>
          </a:bodyPr>
          <a:lstStyle/>
          <a:p>
            <a:pPr marL="0" indent="0">
              <a:buNone/>
            </a:pPr>
            <a:r>
              <a:rPr lang="en-US" cap="all">
                <a:solidFill>
                  <a:schemeClr val="tx2">
                    <a:lumMod val="40000"/>
                    <a:lumOff val="60000"/>
                  </a:schemeClr>
                </a:solidFill>
              </a:rPr>
              <a:t>Alice and her dog, Lupin</a:t>
            </a:r>
          </a:p>
        </p:txBody>
      </p:sp>
      <p:sp>
        <p:nvSpPr>
          <p:cNvPr id="1045"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6" name="Picture 2">
            <a:extLst>
              <a:ext uri="{FF2B5EF4-FFF2-40B4-BE49-F238E27FC236}">
                <a16:creationId xmlns:a16="http://schemas.microsoft.com/office/drawing/2014/main" id="{52000329-BF17-B5A7-7290-7A4CBB1B7C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24" r="10728"/>
          <a:stretch/>
        </p:blipFill>
        <p:spPr bwMode="auto">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EBFBFB45-ED6D-4FC2-4864-D82663D17E52}"/>
              </a:ext>
            </a:extLst>
          </p:cNvPr>
          <p:cNvPicPr>
            <a:picLocks noChangeAspect="1"/>
          </p:cNvPicPr>
          <p:nvPr/>
        </p:nvPicPr>
        <p:blipFill>
          <a:blip r:embed="rId8"/>
          <a:stretch>
            <a:fillRect/>
          </a:stretch>
        </p:blipFill>
        <p:spPr>
          <a:xfrm>
            <a:off x="8752864" y="228600"/>
            <a:ext cx="2033767" cy="599159"/>
          </a:xfrm>
          <a:prstGeom prst="rect">
            <a:avLst/>
          </a:prstGeom>
        </p:spPr>
      </p:pic>
    </p:spTree>
    <p:extLst>
      <p:ext uri="{BB962C8B-B14F-4D97-AF65-F5344CB8AC3E}">
        <p14:creationId xmlns:p14="http://schemas.microsoft.com/office/powerpoint/2010/main" val="27802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738232" y="1392572"/>
            <a:ext cx="8707772" cy="5220412"/>
          </a:xfrm>
        </p:spPr>
        <p:txBody>
          <a:bodyPr>
            <a:normAutofit/>
          </a:bodyPr>
          <a:lstStyle/>
          <a:p>
            <a:pPr marL="0" indent="0" algn="just">
              <a:spcBef>
                <a:spcPts val="0"/>
              </a:spcBef>
              <a:buNone/>
            </a:pPr>
            <a:r>
              <a:rPr lang="en-US" sz="1600" b="1" dirty="0">
                <a:solidFill>
                  <a:schemeClr val="tx1"/>
                </a:solidFill>
                <a:latin typeface="Calibri" panose="020F0502020204030204" pitchFamily="34" charset="0"/>
                <a:cs typeface="Calibri" panose="020F0502020204030204" pitchFamily="34" charset="0"/>
              </a:rPr>
              <a:t>FAQ’s:</a:t>
            </a:r>
          </a:p>
          <a:p>
            <a:pPr marL="0" indent="0" algn="just">
              <a:spcBef>
                <a:spcPts val="0"/>
              </a:spcBef>
              <a:buNone/>
            </a:pPr>
            <a:r>
              <a:rPr lang="en-US" sz="1600" b="1" dirty="0">
                <a:solidFill>
                  <a:schemeClr val="tx1"/>
                </a:solidFill>
                <a:latin typeface="Calibri" panose="020F0502020204030204" pitchFamily="34" charset="0"/>
                <a:cs typeface="Calibri" panose="020F0502020204030204" pitchFamily="34" charset="0"/>
              </a:rPr>
              <a:t> </a:t>
            </a:r>
          </a:p>
          <a:p>
            <a:pPr marL="0" indent="0" algn="just">
              <a:spcBef>
                <a:spcPts val="0"/>
              </a:spcBef>
              <a:buNone/>
            </a:pPr>
            <a:r>
              <a:rPr lang="en-US" sz="1600" b="1" dirty="0">
                <a:solidFill>
                  <a:schemeClr val="tx1"/>
                </a:solidFill>
                <a:latin typeface="Calibri" panose="020F0502020204030204" pitchFamily="34" charset="0"/>
                <a:cs typeface="Calibri" panose="020F0502020204030204" pitchFamily="34" charset="0"/>
              </a:rPr>
              <a:t>What if a family does not turn in a Lunch Form?</a:t>
            </a:r>
          </a:p>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Code the </a:t>
            </a:r>
            <a:r>
              <a:rPr lang="en-US" sz="1600" dirty="0" err="1">
                <a:solidFill>
                  <a:schemeClr val="tx1"/>
                </a:solidFill>
                <a:latin typeface="Calibri" panose="020F0502020204030204" pitchFamily="34" charset="0"/>
                <a:cs typeface="Calibri" panose="020F0502020204030204" pitchFamily="34" charset="0"/>
              </a:rPr>
              <a:t>LunchStatus</a:t>
            </a:r>
            <a:r>
              <a:rPr lang="en-US" sz="1600" dirty="0">
                <a:solidFill>
                  <a:schemeClr val="tx1"/>
                </a:solidFill>
                <a:latin typeface="Calibri" panose="020F0502020204030204" pitchFamily="34" charset="0"/>
                <a:cs typeface="Calibri" panose="020F0502020204030204" pitchFamily="34" charset="0"/>
              </a:rPr>
              <a:t> field for all students residing in that household with Full Pay (P).</a:t>
            </a:r>
          </a:p>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Do not carry over </a:t>
            </a:r>
            <a:r>
              <a:rPr lang="en-US" sz="1600" dirty="0" err="1">
                <a:solidFill>
                  <a:schemeClr val="tx1"/>
                </a:solidFill>
                <a:latin typeface="Calibri" panose="020F0502020204030204" pitchFamily="34" charset="0"/>
                <a:cs typeface="Calibri" panose="020F0502020204030204" pitchFamily="34" charset="0"/>
              </a:rPr>
              <a:t>LunchStatus</a:t>
            </a:r>
            <a:r>
              <a:rPr lang="en-US" sz="1600" dirty="0">
                <a:solidFill>
                  <a:schemeClr val="tx1"/>
                </a:solidFill>
                <a:latin typeface="Calibri" panose="020F0502020204030204" pitchFamily="34" charset="0"/>
                <a:cs typeface="Calibri" panose="020F0502020204030204" pitchFamily="34" charset="0"/>
              </a:rPr>
              <a:t> from the previous year.  Remove the value (if not already blanked out) and select P for Full Pay.</a:t>
            </a:r>
          </a:p>
          <a:p>
            <a:pPr marL="0" indent="0" algn="just">
              <a:spcBef>
                <a:spcPts val="0"/>
              </a:spcBef>
              <a:buNone/>
            </a:pPr>
            <a:endParaRPr lang="en-US" sz="1600" b="1" dirty="0">
              <a:solidFill>
                <a:schemeClr val="tx1"/>
              </a:solidFill>
              <a:latin typeface="Calibri" panose="020F0502020204030204" pitchFamily="34" charset="0"/>
              <a:cs typeface="Calibri" panose="020F0502020204030204" pitchFamily="34" charset="0"/>
            </a:endParaRPr>
          </a:p>
          <a:p>
            <a:pPr marL="0" indent="0" algn="just">
              <a:spcBef>
                <a:spcPts val="0"/>
              </a:spcBef>
              <a:buNone/>
            </a:pPr>
            <a:r>
              <a:rPr lang="en-US" sz="1600" b="1" dirty="0">
                <a:solidFill>
                  <a:schemeClr val="tx1"/>
                </a:solidFill>
                <a:latin typeface="Calibri" panose="020F0502020204030204" pitchFamily="34" charset="0"/>
                <a:cs typeface="Calibri" panose="020F0502020204030204" pitchFamily="34" charset="0"/>
              </a:rPr>
              <a:t>What if a family does not provide District of Residence documents?</a:t>
            </a:r>
          </a:p>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Ask again. Proof of Residence is required for student enrollment per the SCDE</a:t>
            </a:r>
          </a:p>
          <a:p>
            <a:pPr marL="0" indent="0" algn="just">
              <a:buNone/>
            </a:pPr>
            <a:r>
              <a:rPr lang="en-US" sz="1600" b="1" dirty="0">
                <a:solidFill>
                  <a:schemeClr val="tx1"/>
                </a:solidFill>
                <a:latin typeface="Calibri" panose="020F0502020204030204" pitchFamily="34" charset="0"/>
                <a:cs typeface="Calibri" panose="020F0502020204030204" pitchFamily="34" charset="0"/>
              </a:rPr>
              <a:t>No Excuses:</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5</a:t>
            </a:r>
            <a:r>
              <a:rPr lang="en-US" sz="1600" baseline="30000" dirty="0">
                <a:solidFill>
                  <a:schemeClr val="tx1"/>
                </a:solidFill>
                <a:latin typeface="Calibri" panose="020F0502020204030204" pitchFamily="34" charset="0"/>
                <a:cs typeface="Calibri" panose="020F0502020204030204" pitchFamily="34" charset="0"/>
              </a:rPr>
              <a:t>th</a:t>
            </a:r>
            <a:r>
              <a:rPr lang="en-US" sz="1600" dirty="0">
                <a:solidFill>
                  <a:schemeClr val="tx1"/>
                </a:solidFill>
                <a:latin typeface="Calibri" panose="020F0502020204030204" pitchFamily="34" charset="0"/>
                <a:cs typeface="Calibri" panose="020F0502020204030204" pitchFamily="34" charset="0"/>
              </a:rPr>
              <a:t> Day Reporting – be prepared for an audit by your district office.</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Common School Excuses for missing or wrong data – These are not accepted!</a:t>
            </a:r>
            <a:endParaRPr lang="en-US" sz="1600" i="1" dirty="0">
              <a:solidFill>
                <a:schemeClr val="tx1"/>
              </a:solidFill>
              <a:latin typeface="Calibri" panose="020F0502020204030204" pitchFamily="34" charset="0"/>
              <a:cs typeface="Calibri" panose="020F0502020204030204" pitchFamily="34" charset="0"/>
            </a:endParaRPr>
          </a:p>
          <a:p>
            <a:pPr marL="457200" lvl="1" indent="0">
              <a:spcBef>
                <a:spcPts val="0"/>
              </a:spcBef>
              <a:buNone/>
            </a:pPr>
            <a:endParaRPr lang="en-US" dirty="0">
              <a:solidFill>
                <a:schemeClr val="tx1"/>
              </a:solidFill>
              <a:latin typeface="Calibri" panose="020F0502020204030204" pitchFamily="34" charset="0"/>
              <a:cs typeface="Calibri" panose="020F0502020204030204" pitchFamily="34" charset="0"/>
            </a:endParaRPr>
          </a:p>
          <a:p>
            <a:pPr lvl="1">
              <a:spcBef>
                <a:spcPts val="0"/>
              </a:spcBef>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Not understanding how important the 5</a:t>
            </a:r>
            <a:r>
              <a:rPr lang="en-US" baseline="30000" dirty="0">
                <a:solidFill>
                  <a:schemeClr val="tx1"/>
                </a:solidFill>
                <a:latin typeface="Calibri" panose="020F0502020204030204" pitchFamily="34" charset="0"/>
                <a:cs typeface="Calibri" panose="020F0502020204030204" pitchFamily="34" charset="0"/>
              </a:rPr>
              <a:t>th</a:t>
            </a:r>
            <a:r>
              <a:rPr lang="en-US" dirty="0">
                <a:solidFill>
                  <a:schemeClr val="tx1"/>
                </a:solidFill>
                <a:latin typeface="Calibri" panose="020F0502020204030204" pitchFamily="34" charset="0"/>
                <a:cs typeface="Calibri" panose="020F0502020204030204" pitchFamily="34" charset="0"/>
              </a:rPr>
              <a:t> day is and having each field correctly coded by then.</a:t>
            </a:r>
          </a:p>
          <a:p>
            <a:pPr lvl="1">
              <a:spcBef>
                <a:spcPts val="0"/>
              </a:spcBef>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Not going through all enrolled students and only going through the ones that turned in lunch forms and District of Residence documents. </a:t>
            </a:r>
          </a:p>
          <a:p>
            <a:pPr lvl="1">
              <a:spcBef>
                <a:spcPts val="0"/>
              </a:spcBef>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Not knowing fields are updated annually. </a:t>
            </a:r>
          </a:p>
          <a:p>
            <a:pPr lvl="1">
              <a:spcBef>
                <a:spcPts val="0"/>
              </a:spcBef>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Not understanding the State’s requirement to utilize PowerSchool.</a:t>
            </a:r>
          </a:p>
          <a:p>
            <a:pPr marL="0" indent="0" algn="just">
              <a:buNone/>
            </a:pPr>
            <a:endParaRPr lang="en-US" sz="1600" dirty="0">
              <a:solidFill>
                <a:schemeClr val="tx1"/>
              </a:solidFill>
            </a:endParaRPr>
          </a:p>
          <a:p>
            <a:pPr marL="0" indent="0">
              <a:buNone/>
            </a:pPr>
            <a:endParaRPr lang="en-US" dirty="0"/>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  General Overview</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Lunch Forms and District of Residence Documents</a:t>
            </a:r>
          </a:p>
        </p:txBody>
      </p:sp>
    </p:spTree>
    <p:extLst>
      <p:ext uri="{BB962C8B-B14F-4D97-AF65-F5344CB8AC3E}">
        <p14:creationId xmlns:p14="http://schemas.microsoft.com/office/powerpoint/2010/main" val="665308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389680" y="1625292"/>
            <a:ext cx="4804750" cy="4510137"/>
          </a:xfrm>
        </p:spPr>
        <p:txBody>
          <a:bodyPr>
            <a:normAutofit/>
          </a:bodyPr>
          <a:lstStyle/>
          <a:p>
            <a:pPr marL="0" indent="0">
              <a:buNone/>
            </a:pPr>
            <a:r>
              <a:rPr lang="en-US" sz="1600" b="1" dirty="0">
                <a:solidFill>
                  <a:schemeClr val="tx1"/>
                </a:solidFill>
                <a:latin typeface="Calibri" panose="020F0502020204030204" pitchFamily="34" charset="0"/>
                <a:cs typeface="Calibri" panose="020F0502020204030204" pitchFamily="34" charset="0"/>
              </a:rPr>
              <a:t>Student Number [</a:t>
            </a:r>
            <a:r>
              <a:rPr lang="en-US" sz="1600" b="1" dirty="0">
                <a:solidFill>
                  <a:srgbClr val="0070C0"/>
                </a:solidFill>
                <a:latin typeface="Calibri" panose="020F0502020204030204" pitchFamily="34" charset="0"/>
                <a:cs typeface="Calibri" panose="020F0502020204030204" pitchFamily="34" charset="0"/>
              </a:rPr>
              <a:t>Student_Number</a:t>
            </a:r>
            <a:r>
              <a:rPr lang="en-US" sz="1600" b="1" dirty="0">
                <a:solidFill>
                  <a:schemeClr val="tx1"/>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This is the student’s </a:t>
            </a:r>
            <a:r>
              <a:rPr lang="en-US" sz="1600" b="1" dirty="0">
                <a:solidFill>
                  <a:schemeClr val="tx1"/>
                </a:solidFill>
                <a:latin typeface="Calibri" panose="020F0502020204030204" pitchFamily="34" charset="0"/>
                <a:cs typeface="Calibri" panose="020F0502020204030204" pitchFamily="34" charset="0"/>
              </a:rPr>
              <a:t>PowerSchool </a:t>
            </a:r>
            <a:r>
              <a:rPr lang="en-US" sz="1600" dirty="0">
                <a:solidFill>
                  <a:schemeClr val="tx1"/>
                </a:solidFill>
                <a:latin typeface="Calibri" panose="020F0502020204030204" pitchFamily="34" charset="0"/>
                <a:cs typeface="Calibri" panose="020F0502020204030204" pitchFamily="34" charset="0"/>
              </a:rPr>
              <a:t>number. The number is unique to a district’s PowerSchool database. When a student is enrolled in PowerSchool, PowerSchool assigns that student a Student Number.  Never change, edit or delete it. Never create your own student number. </a:t>
            </a:r>
          </a:p>
          <a:p>
            <a:pPr>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If a </a:t>
            </a:r>
            <a:r>
              <a:rPr lang="en-US" sz="1600" b="1" dirty="0">
                <a:solidFill>
                  <a:schemeClr val="tx1"/>
                </a:solidFill>
                <a:latin typeface="Calibri" panose="020F0502020204030204" pitchFamily="34" charset="0"/>
                <a:cs typeface="Calibri" panose="020F0502020204030204" pitchFamily="34" charset="0"/>
              </a:rPr>
              <a:t>Student Number </a:t>
            </a:r>
            <a:r>
              <a:rPr lang="en-US" sz="1600" dirty="0">
                <a:solidFill>
                  <a:schemeClr val="tx1"/>
                </a:solidFill>
                <a:latin typeface="Calibri" panose="020F0502020204030204" pitchFamily="34" charset="0"/>
                <a:cs typeface="Calibri" panose="020F0502020204030204" pitchFamily="34" charset="0"/>
              </a:rPr>
              <a:t>were modified, that action could overwrite another student record from another school within the district.</a:t>
            </a:r>
          </a:p>
          <a:p>
            <a:pPr>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The </a:t>
            </a:r>
            <a:r>
              <a:rPr lang="en-US" sz="1600" b="1" dirty="0">
                <a:solidFill>
                  <a:schemeClr val="tx1"/>
                </a:solidFill>
                <a:latin typeface="Calibri" panose="020F0502020204030204" pitchFamily="34" charset="0"/>
                <a:cs typeface="Calibri" panose="020F0502020204030204" pitchFamily="34" charset="0"/>
              </a:rPr>
              <a:t>Student Number </a:t>
            </a:r>
            <a:r>
              <a:rPr lang="en-US" sz="1600" dirty="0">
                <a:solidFill>
                  <a:schemeClr val="tx1"/>
                </a:solidFill>
                <a:latin typeface="Calibri" panose="020F0502020204030204" pitchFamily="34" charset="0"/>
                <a:cs typeface="Calibri" panose="020F0502020204030204" pitchFamily="34" charset="0"/>
              </a:rPr>
              <a:t>displays at the top of most student screens and on the </a:t>
            </a:r>
            <a:r>
              <a:rPr lang="en-US" sz="1600" b="1" dirty="0">
                <a:solidFill>
                  <a:schemeClr val="tx1"/>
                </a:solidFill>
                <a:latin typeface="Calibri" panose="020F0502020204030204" pitchFamily="34" charset="0"/>
                <a:cs typeface="Calibri" panose="020F0502020204030204" pitchFamily="34" charset="0"/>
              </a:rPr>
              <a:t>Demographics</a:t>
            </a:r>
            <a:r>
              <a:rPr lang="en-US" sz="1600" dirty="0">
                <a:solidFill>
                  <a:schemeClr val="tx1"/>
                </a:solidFill>
                <a:latin typeface="Calibri" panose="020F0502020204030204" pitchFamily="34" charset="0"/>
                <a:cs typeface="Calibri" panose="020F0502020204030204" pitchFamily="34" charset="0"/>
              </a:rPr>
              <a:t> page in the </a:t>
            </a:r>
            <a:r>
              <a:rPr lang="en-US" sz="1600" b="1" dirty="0">
                <a:solidFill>
                  <a:schemeClr val="tx1"/>
                </a:solidFill>
                <a:latin typeface="Calibri" panose="020F0502020204030204" pitchFamily="34" charset="0"/>
                <a:cs typeface="Calibri" panose="020F0502020204030204" pitchFamily="34" charset="0"/>
              </a:rPr>
              <a:t>Student Number </a:t>
            </a:r>
            <a:r>
              <a:rPr lang="en-US" sz="1600" dirty="0">
                <a:solidFill>
                  <a:schemeClr val="tx1"/>
                </a:solidFill>
                <a:latin typeface="Calibri" panose="020F0502020204030204" pitchFamily="34" charset="0"/>
                <a:cs typeface="Calibri" panose="020F0502020204030204" pitchFamily="34" charset="0"/>
              </a:rPr>
              <a:t>field.</a:t>
            </a:r>
          </a:p>
          <a:p>
            <a:pPr marL="0" indent="0" algn="just">
              <a:buNone/>
            </a:pPr>
            <a:endParaRPr lang="en-US" sz="1700" dirty="0">
              <a:solidFill>
                <a:schemeClr val="tx1"/>
              </a:solidFill>
            </a:endParaRPr>
          </a:p>
          <a:p>
            <a:pPr marL="0" indent="0">
              <a:buNone/>
            </a:pPr>
            <a:endParaRPr lang="en-US" dirty="0"/>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5" name="Slide Number Placeholder 5">
            <a:extLst>
              <a:ext uri="{FF2B5EF4-FFF2-40B4-BE49-F238E27FC236}">
                <a16:creationId xmlns:a16="http://schemas.microsoft.com/office/drawing/2014/main" id="{B74F0F40-925F-410D-AF93-20AEA21E55FC}"/>
              </a:ext>
            </a:extLst>
          </p:cNvPr>
          <p:cNvSpPr>
            <a:spLocks noGrp="1"/>
          </p:cNvSpPr>
          <p:nvPr>
            <p:ph type="sldNum" sz="quarter" idx="12"/>
          </p:nvPr>
        </p:nvSpPr>
        <p:spPr>
          <a:xfrm>
            <a:off x="11420426" y="3986059"/>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19EEA-BB37-43B5-A76F-BD73563ADE14}"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grpSp>
        <p:nvGrpSpPr>
          <p:cNvPr id="2" name="Group 1">
            <a:extLst>
              <a:ext uri="{FF2B5EF4-FFF2-40B4-BE49-F238E27FC236}">
                <a16:creationId xmlns:a16="http://schemas.microsoft.com/office/drawing/2014/main" id="{D930A92F-FAD6-440C-AC73-F5D96FF5DA47}"/>
              </a:ext>
            </a:extLst>
          </p:cNvPr>
          <p:cNvGrpSpPr/>
          <p:nvPr/>
        </p:nvGrpSpPr>
        <p:grpSpPr>
          <a:xfrm>
            <a:off x="5680547" y="4046248"/>
            <a:ext cx="6423218" cy="470296"/>
            <a:chOff x="6096000" y="4000324"/>
            <a:chExt cx="6218791" cy="365125"/>
          </a:xfrm>
        </p:grpSpPr>
        <p:pic>
          <p:nvPicPr>
            <p:cNvPr id="9" name="Picture 8">
              <a:extLst>
                <a:ext uri="{FF2B5EF4-FFF2-40B4-BE49-F238E27FC236}">
                  <a16:creationId xmlns:a16="http://schemas.microsoft.com/office/drawing/2014/main" id="{EA183909-63B5-4AF8-B39C-A961B9878AB5}"/>
                </a:ext>
              </a:extLst>
            </p:cNvPr>
            <p:cNvPicPr>
              <a:picLocks noChangeAspect="1"/>
            </p:cNvPicPr>
            <p:nvPr/>
          </p:nvPicPr>
          <p:blipFill rotWithShape="1">
            <a:blip r:embed="rId2"/>
            <a:srcRect l="44803" b="30338"/>
            <a:stretch/>
          </p:blipFill>
          <p:spPr>
            <a:xfrm>
              <a:off x="8573549" y="4000324"/>
              <a:ext cx="3741242" cy="365125"/>
            </a:xfrm>
            <a:prstGeom prst="rect">
              <a:avLst/>
            </a:prstGeom>
            <a:ln w="38100" cap="sq">
              <a:noFill/>
              <a:prstDash val="solid"/>
              <a:miter lim="800000"/>
            </a:ln>
            <a:effectLst/>
          </p:spPr>
        </p:pic>
        <p:pic>
          <p:nvPicPr>
            <p:cNvPr id="11" name="Picture 10">
              <a:extLst>
                <a:ext uri="{FF2B5EF4-FFF2-40B4-BE49-F238E27FC236}">
                  <a16:creationId xmlns:a16="http://schemas.microsoft.com/office/drawing/2014/main" id="{3CDF535E-7655-4F7D-B7C6-F59DA893448D}"/>
                </a:ext>
              </a:extLst>
            </p:cNvPr>
            <p:cNvPicPr>
              <a:picLocks noChangeAspect="1"/>
            </p:cNvPicPr>
            <p:nvPr/>
          </p:nvPicPr>
          <p:blipFill rotWithShape="1">
            <a:blip r:embed="rId2"/>
            <a:srcRect r="63658" b="33059"/>
            <a:stretch/>
          </p:blipFill>
          <p:spPr>
            <a:xfrm>
              <a:off x="6096000" y="4000324"/>
              <a:ext cx="2463319" cy="350860"/>
            </a:xfrm>
            <a:prstGeom prst="rect">
              <a:avLst/>
            </a:prstGeom>
            <a:ln w="38100" cap="sq">
              <a:noFill/>
              <a:prstDash val="solid"/>
              <a:miter lim="800000"/>
            </a:ln>
            <a:effectLst/>
          </p:spPr>
        </p:pic>
      </p:grpSp>
      <p:sp>
        <p:nvSpPr>
          <p:cNvPr id="4" name="Rectangle 3">
            <a:extLst>
              <a:ext uri="{FF2B5EF4-FFF2-40B4-BE49-F238E27FC236}">
                <a16:creationId xmlns:a16="http://schemas.microsoft.com/office/drawing/2014/main" id="{5EA02416-017E-4213-8DF2-16FC10E704F4}"/>
              </a:ext>
            </a:extLst>
          </p:cNvPr>
          <p:cNvSpPr/>
          <p:nvPr/>
        </p:nvSpPr>
        <p:spPr>
          <a:xfrm>
            <a:off x="5746459" y="4046247"/>
            <a:ext cx="6357306" cy="4702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D99DD566-672F-40E8-82F1-C3A58A1C4353}"/>
              </a:ext>
            </a:extLst>
          </p:cNvPr>
          <p:cNvSpPr/>
          <p:nvPr/>
        </p:nvSpPr>
        <p:spPr>
          <a:xfrm>
            <a:off x="5847127" y="4096897"/>
            <a:ext cx="5606641" cy="3942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8" name="Group 17">
            <a:extLst>
              <a:ext uri="{FF2B5EF4-FFF2-40B4-BE49-F238E27FC236}">
                <a16:creationId xmlns:a16="http://schemas.microsoft.com/office/drawing/2014/main" id="{8B7FBACF-1BFA-4187-B548-E1DB8E856E6F}"/>
              </a:ext>
            </a:extLst>
          </p:cNvPr>
          <p:cNvGrpSpPr/>
          <p:nvPr/>
        </p:nvGrpSpPr>
        <p:grpSpPr>
          <a:xfrm>
            <a:off x="5796818" y="2431833"/>
            <a:ext cx="5059074" cy="406421"/>
            <a:chOff x="5847127" y="5079756"/>
            <a:chExt cx="5059074" cy="406421"/>
          </a:xfrm>
        </p:grpSpPr>
        <p:pic>
          <p:nvPicPr>
            <p:cNvPr id="14" name="Picture 13">
              <a:extLst>
                <a:ext uri="{FF2B5EF4-FFF2-40B4-BE49-F238E27FC236}">
                  <a16:creationId xmlns:a16="http://schemas.microsoft.com/office/drawing/2014/main" id="{ACC721ED-7E1D-420A-A520-5CBE08EAB6FB}"/>
                </a:ext>
              </a:extLst>
            </p:cNvPr>
            <p:cNvPicPr>
              <a:picLocks noChangeAspect="1"/>
            </p:cNvPicPr>
            <p:nvPr/>
          </p:nvPicPr>
          <p:blipFill>
            <a:blip r:embed="rId3"/>
            <a:stretch>
              <a:fillRect/>
            </a:stretch>
          </p:blipFill>
          <p:spPr>
            <a:xfrm>
              <a:off x="6130756" y="5079756"/>
              <a:ext cx="4775445" cy="406421"/>
            </a:xfrm>
            <a:prstGeom prst="rect">
              <a:avLst/>
            </a:prstGeom>
          </p:spPr>
        </p:pic>
        <p:sp>
          <p:nvSpPr>
            <p:cNvPr id="15" name="TextBox 14">
              <a:extLst>
                <a:ext uri="{FF2B5EF4-FFF2-40B4-BE49-F238E27FC236}">
                  <a16:creationId xmlns:a16="http://schemas.microsoft.com/office/drawing/2014/main" id="{F933A7CB-F2C4-4AA8-A1C1-08EEDE07B2FE}"/>
                </a:ext>
              </a:extLst>
            </p:cNvPr>
            <p:cNvSpPr txBox="1"/>
            <p:nvPr/>
          </p:nvSpPr>
          <p:spPr>
            <a:xfrm>
              <a:off x="5847127" y="5226341"/>
              <a:ext cx="1182847" cy="21544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Jackson, Chryse</a:t>
              </a:r>
            </a:p>
          </p:txBody>
        </p:sp>
        <p:sp>
          <p:nvSpPr>
            <p:cNvPr id="16" name="TextBox 15">
              <a:extLst>
                <a:ext uri="{FF2B5EF4-FFF2-40B4-BE49-F238E27FC236}">
                  <a16:creationId xmlns:a16="http://schemas.microsoft.com/office/drawing/2014/main" id="{10F3FCF4-1E4E-476D-8160-DFDC98E85D3F}"/>
                </a:ext>
              </a:extLst>
            </p:cNvPr>
            <p:cNvSpPr txBox="1"/>
            <p:nvPr/>
          </p:nvSpPr>
          <p:spPr>
            <a:xfrm>
              <a:off x="7474591" y="5226341"/>
              <a:ext cx="528506" cy="21544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655723</a:t>
              </a:r>
            </a:p>
          </p:txBody>
        </p:sp>
        <p:sp>
          <p:nvSpPr>
            <p:cNvPr id="17" name="TextBox 16">
              <a:extLst>
                <a:ext uri="{FF2B5EF4-FFF2-40B4-BE49-F238E27FC236}">
                  <a16:creationId xmlns:a16="http://schemas.microsoft.com/office/drawing/2014/main" id="{52C145DC-866D-4EB2-9A2A-7969CCFBB491}"/>
                </a:ext>
              </a:extLst>
            </p:cNvPr>
            <p:cNvSpPr txBox="1"/>
            <p:nvPr/>
          </p:nvSpPr>
          <p:spPr>
            <a:xfrm>
              <a:off x="8555174" y="5209563"/>
              <a:ext cx="840495" cy="21544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1357024680</a:t>
              </a:r>
            </a:p>
          </p:txBody>
        </p:sp>
      </p:grpSp>
      <p:sp>
        <p:nvSpPr>
          <p:cNvPr id="10" name="Rectangle 9">
            <a:extLst>
              <a:ext uri="{FF2B5EF4-FFF2-40B4-BE49-F238E27FC236}">
                <a16:creationId xmlns:a16="http://schemas.microsoft.com/office/drawing/2014/main" id="{DA0DD967-453F-4A13-B428-7A8F83AA39A7}"/>
              </a:ext>
            </a:extLst>
          </p:cNvPr>
          <p:cNvSpPr/>
          <p:nvPr/>
        </p:nvSpPr>
        <p:spPr>
          <a:xfrm>
            <a:off x="7438894" y="2472221"/>
            <a:ext cx="528506" cy="321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7A57C7F9-E496-4291-9E5A-63459732369C}"/>
              </a:ext>
            </a:extLst>
          </p:cNvPr>
          <p:cNvSpPr/>
          <p:nvPr/>
        </p:nvSpPr>
        <p:spPr>
          <a:xfrm>
            <a:off x="5746459" y="2413459"/>
            <a:ext cx="5109433" cy="44931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95043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9" y="1896350"/>
            <a:ext cx="8457119" cy="3850109"/>
          </a:xfrm>
        </p:spPr>
        <p:txBody>
          <a:bodyPr>
            <a:normAutofit/>
          </a:bodyPr>
          <a:lstStyle/>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Last Name [</a:t>
            </a:r>
            <a:r>
              <a:rPr lang="en-US" sz="1600" b="1" dirty="0" err="1">
                <a:solidFill>
                  <a:srgbClr val="0070C0"/>
                </a:solidFill>
                <a:latin typeface="Calibri" panose="020F0502020204030204" pitchFamily="34" charset="0"/>
                <a:cs typeface="Calibri" panose="020F0502020204030204" pitchFamily="34" charset="0"/>
              </a:rPr>
              <a:t>Last_Name</a:t>
            </a:r>
            <a:r>
              <a:rPr lang="en-US" sz="1600"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First Name [</a:t>
            </a:r>
            <a:r>
              <a:rPr lang="en-US" sz="1600" b="1" dirty="0" err="1">
                <a:solidFill>
                  <a:srgbClr val="0070C0"/>
                </a:solidFill>
                <a:latin typeface="Calibri" panose="020F0502020204030204" pitchFamily="34" charset="0"/>
                <a:cs typeface="Calibri" panose="020F0502020204030204" pitchFamily="34" charset="0"/>
              </a:rPr>
              <a:t>First_Name</a:t>
            </a:r>
            <a:r>
              <a:rPr lang="en-US" sz="1600"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Middle Name optional [</a:t>
            </a:r>
            <a:r>
              <a:rPr lang="en-US" sz="1600" b="1" dirty="0" err="1">
                <a:solidFill>
                  <a:srgbClr val="0070C0"/>
                </a:solidFill>
                <a:latin typeface="Calibri" panose="020F0502020204030204" pitchFamily="34" charset="0"/>
                <a:cs typeface="Calibri" panose="020F0502020204030204" pitchFamily="34" charset="0"/>
              </a:rPr>
              <a:t>Middle_Name</a:t>
            </a:r>
            <a:r>
              <a:rPr lang="en-US" sz="1600"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Last Name*</a:t>
            </a:r>
            <a:r>
              <a:rPr lang="en-US" sz="1600" b="1" dirty="0">
                <a:solidFill>
                  <a:schemeClr val="tx1"/>
                </a:solidFill>
                <a:latin typeface="Calibri" panose="020F0502020204030204" pitchFamily="34" charset="0"/>
                <a:cs typeface="Calibri" panose="020F0502020204030204" pitchFamily="34" charset="0"/>
              </a:rPr>
              <a:t> [</a:t>
            </a:r>
            <a:r>
              <a:rPr lang="en-US" sz="1600" b="1" dirty="0">
                <a:solidFill>
                  <a:srgbClr val="0070C0"/>
                </a:solidFill>
                <a:latin typeface="Calibri" panose="020F0502020204030204" pitchFamily="34" charset="0"/>
                <a:cs typeface="Calibri" panose="020F0502020204030204" pitchFamily="34" charset="0"/>
              </a:rPr>
              <a:t>StudentCoreFields.PSCORE_LEGAL_LAST_NAME</a:t>
            </a:r>
            <a:r>
              <a:rPr lang="en-US" sz="1600" b="1"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First Name* </a:t>
            </a:r>
            <a:r>
              <a:rPr lang="en-US" sz="1600" b="1" dirty="0">
                <a:solidFill>
                  <a:schemeClr val="tx1"/>
                </a:solidFill>
                <a:latin typeface="Calibri" panose="020F0502020204030204" pitchFamily="34" charset="0"/>
                <a:cs typeface="Calibri" panose="020F0502020204030204" pitchFamily="34" charset="0"/>
              </a:rPr>
              <a:t>[</a:t>
            </a:r>
            <a:r>
              <a:rPr lang="en-US" sz="1600" b="1" dirty="0">
                <a:solidFill>
                  <a:srgbClr val="0070C0"/>
                </a:solidFill>
                <a:latin typeface="Calibri" panose="020F0502020204030204" pitchFamily="34" charset="0"/>
                <a:cs typeface="Calibri" panose="020F0502020204030204" pitchFamily="34" charset="0"/>
              </a:rPr>
              <a:t>StudentCoreFields.PSCORE_LEGAL_FIRST_NAME</a:t>
            </a:r>
            <a:r>
              <a:rPr lang="en-US" sz="1600" b="1"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Middle Name* optional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StudentCoreFields.PSCORE_LEGAL_MIDDLE_NAME</a:t>
            </a:r>
            <a:r>
              <a:rPr lang="en-US" sz="1600" b="1"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Date of Birth* </a:t>
            </a:r>
            <a:r>
              <a:rPr lang="en-US" sz="1600" b="1" dirty="0">
                <a:solidFill>
                  <a:schemeClr val="tx1"/>
                </a:solidFill>
                <a:latin typeface="Calibri" panose="020F0502020204030204" pitchFamily="34" charset="0"/>
                <a:cs typeface="Calibri" panose="020F0502020204030204" pitchFamily="34" charset="0"/>
              </a:rPr>
              <a:t>[</a:t>
            </a:r>
            <a:r>
              <a:rPr lang="en-US" sz="1600" b="1" dirty="0">
                <a:solidFill>
                  <a:srgbClr val="0070C0"/>
                </a:solidFill>
                <a:latin typeface="Calibri" panose="020F0502020204030204" pitchFamily="34" charset="0"/>
                <a:cs typeface="Calibri" panose="020F0502020204030204" pitchFamily="34" charset="0"/>
              </a:rPr>
              <a:t>DOB</a:t>
            </a:r>
            <a:r>
              <a:rPr lang="en-US" sz="1600" b="1" dirty="0">
                <a:solidFill>
                  <a:schemeClr val="tx1"/>
                </a:solidFill>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Gender </a:t>
            </a:r>
            <a:r>
              <a:rPr lang="en-US" sz="1600" b="1" dirty="0">
                <a:solidFill>
                  <a:schemeClr val="tx1"/>
                </a:solidFill>
                <a:latin typeface="Calibri" panose="020F0502020204030204" pitchFamily="34" charset="0"/>
                <a:cs typeface="Calibri" panose="020F0502020204030204" pitchFamily="34" charset="0"/>
              </a:rPr>
              <a:t>[</a:t>
            </a:r>
            <a:r>
              <a:rPr lang="en-US" sz="1600" b="1" dirty="0">
                <a:solidFill>
                  <a:srgbClr val="0070C0"/>
                </a:solidFill>
                <a:latin typeface="Calibri" panose="020F0502020204030204" pitchFamily="34" charset="0"/>
                <a:cs typeface="Calibri" panose="020F0502020204030204" pitchFamily="34" charset="0"/>
              </a:rPr>
              <a:t>Gender</a:t>
            </a:r>
            <a:r>
              <a:rPr lang="en-US" sz="1600" b="1"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Gender* [</a:t>
            </a:r>
            <a:r>
              <a:rPr lang="en-US" sz="1600" b="1" dirty="0" err="1">
                <a:solidFill>
                  <a:srgbClr val="0070C0"/>
                </a:solidFill>
                <a:latin typeface="Calibri" panose="020F0502020204030204" pitchFamily="34" charset="0"/>
                <a:cs typeface="Calibri" panose="020F0502020204030204" pitchFamily="34" charset="0"/>
              </a:rPr>
              <a:t>StudentCoreFields.PSCORE_LEGAL_GENDER</a:t>
            </a:r>
            <a:r>
              <a:rPr lang="en-US" sz="1600" b="1" dirty="0">
                <a:solidFill>
                  <a:schemeClr val="tx1"/>
                </a:solidFill>
                <a:latin typeface="Calibri" panose="020F0502020204030204" pitchFamily="34" charset="0"/>
                <a:cs typeface="Calibri" panose="020F0502020204030204" pitchFamily="34" charset="0"/>
              </a:rPr>
              <a:t>]</a:t>
            </a: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lgn="just">
              <a:buNone/>
            </a:pPr>
            <a:r>
              <a:rPr lang="en-US" sz="1600" dirty="0">
                <a:solidFill>
                  <a:schemeClr val="tx1"/>
                </a:solidFill>
                <a:latin typeface="Calibri" panose="020F0502020204030204" pitchFamily="34" charset="0"/>
                <a:cs typeface="Calibri" panose="020F0502020204030204" pitchFamily="34" charset="0"/>
              </a:rPr>
              <a:t>* MUST be exactly as listed on the Birth Certificate.</a:t>
            </a:r>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457119"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Fields on the Student Demographic’s Page:  Each field MUST be populated.</a:t>
            </a:r>
          </a:p>
        </p:txBody>
      </p:sp>
      <p:pic>
        <p:nvPicPr>
          <p:cNvPr id="15" name="Picture 14">
            <a:extLst>
              <a:ext uri="{FF2B5EF4-FFF2-40B4-BE49-F238E27FC236}">
                <a16:creationId xmlns:a16="http://schemas.microsoft.com/office/drawing/2014/main" id="{8EFBE0FA-D9BB-42DA-B244-3E76661A6FBF}"/>
              </a:ext>
            </a:extLst>
          </p:cNvPr>
          <p:cNvPicPr>
            <a:picLocks noChangeAspect="1"/>
          </p:cNvPicPr>
          <p:nvPr/>
        </p:nvPicPr>
        <p:blipFill>
          <a:blip r:embed="rId2"/>
          <a:stretch>
            <a:fillRect/>
          </a:stretch>
        </p:blipFill>
        <p:spPr>
          <a:xfrm>
            <a:off x="527490" y="5062404"/>
            <a:ext cx="6636091" cy="1212912"/>
          </a:xfrm>
          <a:prstGeom prst="rect">
            <a:avLst/>
          </a:prstGeom>
          <a:ln w="38100">
            <a:solidFill>
              <a:schemeClr val="accent1"/>
            </a:solidFill>
          </a:ln>
        </p:spPr>
      </p:pic>
      <p:pic>
        <p:nvPicPr>
          <p:cNvPr id="17" name="Picture 16">
            <a:extLst>
              <a:ext uri="{FF2B5EF4-FFF2-40B4-BE49-F238E27FC236}">
                <a16:creationId xmlns:a16="http://schemas.microsoft.com/office/drawing/2014/main" id="{051BC510-955F-406F-80E4-AA7E665CF781}"/>
              </a:ext>
            </a:extLst>
          </p:cNvPr>
          <p:cNvPicPr>
            <a:picLocks noChangeAspect="1"/>
          </p:cNvPicPr>
          <p:nvPr/>
        </p:nvPicPr>
        <p:blipFill>
          <a:blip r:embed="rId3"/>
          <a:stretch>
            <a:fillRect/>
          </a:stretch>
        </p:blipFill>
        <p:spPr>
          <a:xfrm>
            <a:off x="7799874" y="5029281"/>
            <a:ext cx="3206915" cy="361969"/>
          </a:xfrm>
          <a:prstGeom prst="rect">
            <a:avLst/>
          </a:prstGeom>
          <a:ln w="38100">
            <a:solidFill>
              <a:schemeClr val="accent1"/>
            </a:solidFill>
          </a:ln>
        </p:spPr>
      </p:pic>
      <p:pic>
        <p:nvPicPr>
          <p:cNvPr id="19" name="Picture 18">
            <a:extLst>
              <a:ext uri="{FF2B5EF4-FFF2-40B4-BE49-F238E27FC236}">
                <a16:creationId xmlns:a16="http://schemas.microsoft.com/office/drawing/2014/main" id="{6E20F3A6-5C39-42CC-9969-1FCD123E92F7}"/>
              </a:ext>
            </a:extLst>
          </p:cNvPr>
          <p:cNvPicPr>
            <a:picLocks noChangeAspect="1"/>
          </p:cNvPicPr>
          <p:nvPr/>
        </p:nvPicPr>
        <p:blipFill>
          <a:blip r:embed="rId4"/>
          <a:stretch>
            <a:fillRect/>
          </a:stretch>
        </p:blipFill>
        <p:spPr>
          <a:xfrm>
            <a:off x="7765280" y="5617842"/>
            <a:ext cx="3429176" cy="673135"/>
          </a:xfrm>
          <a:prstGeom prst="rect">
            <a:avLst/>
          </a:prstGeom>
          <a:ln w="38100">
            <a:solidFill>
              <a:schemeClr val="accent1"/>
            </a:solidFill>
          </a:ln>
        </p:spPr>
      </p:pic>
    </p:spTree>
    <p:extLst>
      <p:ext uri="{BB962C8B-B14F-4D97-AF65-F5344CB8AC3E}">
        <p14:creationId xmlns:p14="http://schemas.microsoft.com/office/powerpoint/2010/main" val="24639764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9" y="1896350"/>
            <a:ext cx="9656746" cy="1157243"/>
          </a:xfrm>
        </p:spPr>
        <p:txBody>
          <a:bodyPr>
            <a:normAutofit/>
          </a:bodyPr>
          <a:lstStyle/>
          <a:p>
            <a:pPr>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Ethnicity </a:t>
            </a:r>
            <a:r>
              <a:rPr lang="en-US" sz="1600" b="1" dirty="0">
                <a:latin typeface="Calibri" panose="020F0502020204030204" pitchFamily="34" charset="0"/>
                <a:cs typeface="Calibri" panose="020F0502020204030204" pitchFamily="34" charset="0"/>
              </a:rPr>
              <a:t>[</a:t>
            </a:r>
            <a:r>
              <a:rPr lang="en-US" sz="1600" b="1"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FedEthnicity</a:t>
            </a:r>
            <a:r>
              <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Select Yes or No</a:t>
            </a:r>
            <a:endParaRPr lang="en-US" sz="1600" dirty="0">
              <a:solidFill>
                <a:schemeClr val="tx1"/>
              </a:solidFill>
              <a:latin typeface="Calibri" panose="020F0502020204030204" pitchFamily="34" charset="0"/>
              <a:cs typeface="Calibri" panose="020F0502020204030204" pitchFamily="34" charset="0"/>
            </a:endParaRPr>
          </a:p>
          <a:p>
            <a:pPr>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Scheduling/Reporting Ethnicity </a:t>
            </a:r>
            <a:r>
              <a:rPr lang="en-US" sz="1600" b="1" dirty="0">
                <a:latin typeface="Calibri" panose="020F0502020204030204" pitchFamily="34" charset="0"/>
                <a:cs typeface="Calibri" panose="020F0502020204030204" pitchFamily="34" charset="0"/>
              </a:rPr>
              <a:t>[</a:t>
            </a:r>
            <a:r>
              <a:rPr lang="en-US" sz="1600" b="1" dirty="0">
                <a:solidFill>
                  <a:srgbClr val="0070C0"/>
                </a:solidFill>
                <a:latin typeface="Calibri" panose="020F0502020204030204" pitchFamily="34" charset="0"/>
                <a:cs typeface="Calibri" panose="020F0502020204030204" pitchFamily="34" charset="0"/>
              </a:rPr>
              <a:t>Ethnicity</a:t>
            </a:r>
            <a:r>
              <a:rPr lang="en-US"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Select from dropdown</a:t>
            </a:r>
            <a:endParaRPr lang="en-US" sz="1600" dirty="0">
              <a:latin typeface="Calibri" panose="020F0502020204030204" pitchFamily="34" charset="0"/>
              <a:cs typeface="Calibri" panose="020F0502020204030204" pitchFamily="34" charset="0"/>
            </a:endParaRPr>
          </a:p>
          <a:p>
            <a:pPr>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Race</a:t>
            </a:r>
            <a:r>
              <a:rPr lang="en-US" sz="1600" b="1" dirty="0">
                <a:latin typeface="Calibri" panose="020F0502020204030204" pitchFamily="34" charset="0"/>
                <a:cs typeface="Calibri" panose="020F0502020204030204" pitchFamily="34" charset="0"/>
              </a:rPr>
              <a:t> [</a:t>
            </a:r>
            <a:r>
              <a:rPr lang="en-US" sz="1600" b="1" dirty="0" err="1">
                <a:solidFill>
                  <a:srgbClr val="0070C0"/>
                </a:solidFill>
                <a:latin typeface="Calibri" panose="020F0502020204030204" pitchFamily="34" charset="0"/>
                <a:cs typeface="Calibri" panose="020F0502020204030204" pitchFamily="34" charset="0"/>
              </a:rPr>
              <a:t>RaceCode</a:t>
            </a:r>
            <a:r>
              <a:rPr lang="en-US" sz="1600" b="1" dirty="0">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Check each appliable option including students reporting as Hispanic or Latino.</a:t>
            </a:r>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Fields on the Student Demographic’s Page:  Each field MUST be populated.</a:t>
            </a:r>
          </a:p>
        </p:txBody>
      </p:sp>
      <p:grpSp>
        <p:nvGrpSpPr>
          <p:cNvPr id="11" name="Group 10">
            <a:extLst>
              <a:ext uri="{FF2B5EF4-FFF2-40B4-BE49-F238E27FC236}">
                <a16:creationId xmlns:a16="http://schemas.microsoft.com/office/drawing/2014/main" id="{1A699B0B-8000-44B2-A012-A064BE8545DE}"/>
              </a:ext>
            </a:extLst>
          </p:cNvPr>
          <p:cNvGrpSpPr/>
          <p:nvPr/>
        </p:nvGrpSpPr>
        <p:grpSpPr>
          <a:xfrm>
            <a:off x="947956" y="3053593"/>
            <a:ext cx="6132352" cy="3716323"/>
            <a:chOff x="947956" y="3053593"/>
            <a:chExt cx="6132352" cy="3716323"/>
          </a:xfrm>
        </p:grpSpPr>
        <p:grpSp>
          <p:nvGrpSpPr>
            <p:cNvPr id="9" name="Group 8">
              <a:extLst>
                <a:ext uri="{FF2B5EF4-FFF2-40B4-BE49-F238E27FC236}">
                  <a16:creationId xmlns:a16="http://schemas.microsoft.com/office/drawing/2014/main" id="{87DDD51C-BE73-46CC-AD1A-A7C5081AB76E}"/>
                </a:ext>
              </a:extLst>
            </p:cNvPr>
            <p:cNvGrpSpPr/>
            <p:nvPr/>
          </p:nvGrpSpPr>
          <p:grpSpPr>
            <a:xfrm>
              <a:off x="958082" y="3053593"/>
              <a:ext cx="6064562" cy="3655775"/>
              <a:chOff x="949693" y="3208279"/>
              <a:chExt cx="6064562" cy="3655775"/>
            </a:xfrm>
          </p:grpSpPr>
          <p:pic>
            <p:nvPicPr>
              <p:cNvPr id="4" name="Picture 3">
                <a:extLst>
                  <a:ext uri="{FF2B5EF4-FFF2-40B4-BE49-F238E27FC236}">
                    <a16:creationId xmlns:a16="http://schemas.microsoft.com/office/drawing/2014/main" id="{6FF6F3AE-4E43-403F-BCC1-8EBBC6C7B747}"/>
                  </a:ext>
                </a:extLst>
              </p:cNvPr>
              <p:cNvPicPr>
                <a:picLocks noChangeAspect="1"/>
              </p:cNvPicPr>
              <p:nvPr/>
            </p:nvPicPr>
            <p:blipFill>
              <a:blip r:embed="rId2"/>
              <a:stretch>
                <a:fillRect/>
              </a:stretch>
            </p:blipFill>
            <p:spPr>
              <a:xfrm>
                <a:off x="949693" y="3208279"/>
                <a:ext cx="6064562" cy="2775093"/>
              </a:xfrm>
              <a:prstGeom prst="rect">
                <a:avLst/>
              </a:prstGeom>
            </p:spPr>
          </p:pic>
          <p:pic>
            <p:nvPicPr>
              <p:cNvPr id="6" name="Picture 5">
                <a:extLst>
                  <a:ext uri="{FF2B5EF4-FFF2-40B4-BE49-F238E27FC236}">
                    <a16:creationId xmlns:a16="http://schemas.microsoft.com/office/drawing/2014/main" id="{1CD0906F-AC8C-4F47-A5B8-2C3557317267}"/>
                  </a:ext>
                </a:extLst>
              </p:cNvPr>
              <p:cNvPicPr>
                <a:picLocks noChangeAspect="1"/>
              </p:cNvPicPr>
              <p:nvPr/>
            </p:nvPicPr>
            <p:blipFill>
              <a:blip r:embed="rId3"/>
              <a:stretch>
                <a:fillRect/>
              </a:stretch>
            </p:blipFill>
            <p:spPr>
              <a:xfrm>
                <a:off x="2785146" y="5570255"/>
                <a:ext cx="2709644" cy="1293799"/>
              </a:xfrm>
              <a:prstGeom prst="rect">
                <a:avLst/>
              </a:prstGeom>
            </p:spPr>
          </p:pic>
        </p:grpSp>
        <p:sp>
          <p:nvSpPr>
            <p:cNvPr id="10" name="Rectangle 9">
              <a:extLst>
                <a:ext uri="{FF2B5EF4-FFF2-40B4-BE49-F238E27FC236}">
                  <a16:creationId xmlns:a16="http://schemas.microsoft.com/office/drawing/2014/main" id="{87CA4212-1046-4EEA-BD5C-64B3CDCC6678}"/>
                </a:ext>
              </a:extLst>
            </p:cNvPr>
            <p:cNvSpPr/>
            <p:nvPr/>
          </p:nvSpPr>
          <p:spPr>
            <a:xfrm>
              <a:off x="947956" y="3053593"/>
              <a:ext cx="6132352" cy="37163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356311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9" y="1896350"/>
            <a:ext cx="9656746" cy="1187423"/>
          </a:xfrm>
        </p:spPr>
        <p:txBody>
          <a:bodyPr>
            <a:normAutofit/>
          </a:bodyPr>
          <a:lstStyle/>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Entry Date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EntryDate</a:t>
            </a:r>
            <a:r>
              <a:rPr lang="en-US" sz="1600" b="1" dirty="0">
                <a:solidFill>
                  <a:schemeClr val="tx1"/>
                </a:solidFill>
                <a:latin typeface="Calibri" panose="020F0502020204030204" pitchFamily="34" charset="0"/>
                <a:cs typeface="Calibri" panose="020F0502020204030204" pitchFamily="34" charset="0"/>
              </a:rPr>
              <a:t>]</a:t>
            </a:r>
            <a:r>
              <a:rPr lang="en-US" sz="1600" dirty="0">
                <a:solidFill>
                  <a:schemeClr val="tx1"/>
                </a:solidFill>
                <a:latin typeface="Calibri" panose="020F0502020204030204" pitchFamily="34" charset="0"/>
                <a:cs typeface="Calibri" panose="020F0502020204030204" pitchFamily="34" charset="0"/>
              </a:rPr>
              <a:t> - The first day the student is supposed to attend school.</a:t>
            </a:r>
          </a:p>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Entry Code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EntryCode</a:t>
            </a:r>
            <a:r>
              <a:rPr lang="en-US" sz="1600" b="1" dirty="0">
                <a:solidFill>
                  <a:schemeClr val="tx1"/>
                </a:solidFill>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 States if the student is or is not eligible for South Carolina state funding.</a:t>
            </a:r>
          </a:p>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Exit Date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ExitDate</a:t>
            </a:r>
            <a:r>
              <a:rPr lang="en-US" sz="1600" b="1" dirty="0">
                <a:solidFill>
                  <a:schemeClr val="tx1"/>
                </a:solidFill>
                <a:latin typeface="Calibri" panose="020F0502020204030204" pitchFamily="34" charset="0"/>
                <a:cs typeface="Calibri" panose="020F0502020204030204" pitchFamily="34" charset="0"/>
              </a:rPr>
              <a:t>]</a:t>
            </a:r>
            <a:r>
              <a:rPr lang="en-US" sz="1600" dirty="0">
                <a:solidFill>
                  <a:schemeClr val="tx1"/>
                </a:solidFill>
                <a:latin typeface="Calibri" panose="020F0502020204030204" pitchFamily="34" charset="0"/>
                <a:cs typeface="Calibri" panose="020F0502020204030204" pitchFamily="34" charset="0"/>
              </a:rPr>
              <a:t> - The last day the student is enrolled at the school for the current year.</a:t>
            </a:r>
          </a:p>
          <a:p>
            <a:pPr algn="just">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Exit Code*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ExitCode</a:t>
            </a:r>
            <a:r>
              <a:rPr lang="en-US" sz="1600" b="1" dirty="0">
                <a:solidFill>
                  <a:schemeClr val="tx1"/>
                </a:solidFill>
                <a:latin typeface="Calibri" panose="020F0502020204030204" pitchFamily="34" charset="0"/>
                <a:cs typeface="Calibri" panose="020F0502020204030204" pitchFamily="34" charset="0"/>
              </a:rPr>
              <a:t>]</a:t>
            </a:r>
            <a:r>
              <a:rPr lang="en-US" sz="1600" dirty="0">
                <a:solidFill>
                  <a:schemeClr val="tx1"/>
                </a:solidFill>
                <a:latin typeface="Calibri" panose="020F0502020204030204" pitchFamily="34" charset="0"/>
                <a:cs typeface="Calibri" panose="020F0502020204030204" pitchFamily="34" charset="0"/>
              </a:rPr>
              <a:t> - Identifies the reasoning behind a student withdraw from school.</a:t>
            </a:r>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Fields on the Student Transfer Info Edit Page:  Each field MUST be populated.</a:t>
            </a:r>
          </a:p>
        </p:txBody>
      </p:sp>
      <p:pic>
        <p:nvPicPr>
          <p:cNvPr id="5" name="Picture 4">
            <a:extLst>
              <a:ext uri="{FF2B5EF4-FFF2-40B4-BE49-F238E27FC236}">
                <a16:creationId xmlns:a16="http://schemas.microsoft.com/office/drawing/2014/main" id="{AA4C983F-D2C0-4150-921A-5FEDDDDB7D21}"/>
              </a:ext>
            </a:extLst>
          </p:cNvPr>
          <p:cNvPicPr>
            <a:picLocks noChangeAspect="1"/>
          </p:cNvPicPr>
          <p:nvPr/>
        </p:nvPicPr>
        <p:blipFill>
          <a:blip r:embed="rId2"/>
          <a:stretch>
            <a:fillRect/>
          </a:stretch>
        </p:blipFill>
        <p:spPr>
          <a:xfrm>
            <a:off x="7517116" y="3080292"/>
            <a:ext cx="4355481" cy="3717417"/>
          </a:xfrm>
          <a:prstGeom prst="rect">
            <a:avLst/>
          </a:prstGeom>
          <a:ln w="38100">
            <a:solidFill>
              <a:schemeClr val="accent1"/>
            </a:solidFill>
          </a:ln>
        </p:spPr>
      </p:pic>
      <p:sp>
        <p:nvSpPr>
          <p:cNvPr id="14" name="Content Placeholder 2">
            <a:extLst>
              <a:ext uri="{FF2B5EF4-FFF2-40B4-BE49-F238E27FC236}">
                <a16:creationId xmlns:a16="http://schemas.microsoft.com/office/drawing/2014/main" id="{27D2DAD4-3525-448C-8B53-FE481E3AFA54}"/>
              </a:ext>
            </a:extLst>
          </p:cNvPr>
          <p:cNvSpPr txBox="1">
            <a:spLocks/>
          </p:cNvSpPr>
          <p:nvPr/>
        </p:nvSpPr>
        <p:spPr>
          <a:xfrm>
            <a:off x="527488" y="3158606"/>
            <a:ext cx="6661877" cy="358614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10000"/>
              </a:lnSpc>
              <a:spcBef>
                <a:spcPts val="0"/>
              </a:spcBef>
              <a:spcAft>
                <a:spcPts val="0"/>
              </a:spcAft>
              <a:buClr>
                <a:srgbClr val="932313"/>
              </a:buClr>
              <a:buSzPct val="80000"/>
              <a:buFont typeface="Wingdings 3" charset="2"/>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Exit Codes </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actively enrolled students remain blank until auto-populated during the Roll Over.  Exit Codes for No Shows and students who withdraw during the school year are populated by you.</a:t>
            </a:r>
          </a:p>
          <a:p>
            <a:pPr marL="0" marR="0" lvl="0" indent="0" algn="just" defTabSz="457200" rtl="0" eaLnBrk="1" fontAlgn="auto" latinLnBrk="0" hangingPunct="1">
              <a:lnSpc>
                <a:spcPct val="110000"/>
              </a:lnSpc>
              <a:spcBef>
                <a:spcPts val="0"/>
              </a:spcBef>
              <a:spcAft>
                <a:spcPts val="0"/>
              </a:spcAft>
              <a:buClr>
                <a:srgbClr val="932313"/>
              </a:buClr>
              <a:buSzPct val="80000"/>
              <a:buFont typeface="Wingdings 3" charset="2"/>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10000"/>
              </a:lnSpc>
              <a:spcBef>
                <a:spcPts val="0"/>
              </a:spcBef>
              <a:spcAft>
                <a:spcPts val="0"/>
              </a:spcAft>
              <a:buClr>
                <a:srgbClr val="932313"/>
              </a:buClr>
              <a:buSzPct val="80000"/>
              <a:buFont typeface="Wingdings" panose="05000000000000000000" pitchFamily="2" charset="2"/>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Full Time Equivalences </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FTEID</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The FTE determines the daily attendance value a student receives for a scheduled day. The FTE value directly influences the attendance and membership results for all students.</a:t>
            </a:r>
          </a:p>
          <a:p>
            <a:pPr marL="342900" marR="0" lvl="0" indent="-342900" algn="just" defTabSz="457200" rtl="0" eaLnBrk="1" fontAlgn="auto" latinLnBrk="0" hangingPunct="1">
              <a:lnSpc>
                <a:spcPct val="110000"/>
              </a:lnSpc>
              <a:spcBef>
                <a:spcPts val="0"/>
              </a:spcBef>
              <a:spcAft>
                <a:spcPts val="0"/>
              </a:spcAft>
              <a:buClr>
                <a:srgbClr val="932313"/>
              </a:buClr>
              <a:buSzPct val="80000"/>
              <a:buFont typeface="Wingdings" panose="05000000000000000000" pitchFamily="2" charset="2"/>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Grade Level </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Grade_Level</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10000"/>
              </a:lnSpc>
              <a:spcBef>
                <a:spcPts val="0"/>
              </a:spcBef>
              <a:spcAft>
                <a:spcPts val="0"/>
              </a:spcAft>
              <a:buClr>
                <a:srgbClr val="932313"/>
              </a:buClr>
              <a:buSzPct val="80000"/>
              <a:buFont typeface="Wingdings" panose="05000000000000000000" pitchFamily="2" charset="2"/>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District of Residence </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DistrictOfResidence</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Select from the dropdown the school district </a:t>
            </a:r>
            <a:r>
              <a:rPr kumimoji="0" lang="en-US" sz="17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which the student currently resides</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not select  the Charter District – do not use 4701. </a:t>
            </a: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student resides in a charter district. Be accurate – this impacts funding!</a:t>
            </a: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10000"/>
              </a:lnSpc>
              <a:spcBef>
                <a:spcPts val="0"/>
              </a:spcBef>
              <a:spcAft>
                <a:spcPts val="0"/>
              </a:spcAft>
              <a:buClr>
                <a:srgbClr val="932313"/>
              </a:buClr>
              <a:buSzPct val="80000"/>
              <a:buFont typeface="Wingdings 3" charset="2"/>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450807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8" y="1762124"/>
            <a:ext cx="7433664" cy="2667805"/>
          </a:xfrm>
        </p:spPr>
        <p:txBody>
          <a:bodyPr>
            <a:normAutofit fontScale="92500" lnSpcReduction="20000"/>
          </a:bodyPr>
          <a:lstStyle/>
          <a:p>
            <a:pPr>
              <a:lnSpc>
                <a:spcPct val="110000"/>
              </a:lnSpc>
              <a:spcBef>
                <a:spcPts val="0"/>
              </a:spcBef>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State Student Number/</a:t>
            </a:r>
            <a:r>
              <a:rPr lang="en-US" sz="1900" dirty="0" err="1">
                <a:solidFill>
                  <a:schemeClr val="tx1"/>
                </a:solidFill>
                <a:latin typeface="Calibri" panose="020F0502020204030204" pitchFamily="34" charset="0"/>
                <a:cs typeface="Calibri" panose="020F0502020204030204" pitchFamily="34" charset="0"/>
              </a:rPr>
              <a:t>StateID</a:t>
            </a:r>
            <a:r>
              <a:rPr lang="en-US" sz="1900" dirty="0">
                <a:solidFill>
                  <a:schemeClr val="tx1"/>
                </a:solidFill>
                <a:latin typeface="Calibri" panose="020F0502020204030204" pitchFamily="34" charset="0"/>
                <a:cs typeface="Calibri" panose="020F0502020204030204" pitchFamily="34" charset="0"/>
              </a:rPr>
              <a:t>/SUNS </a:t>
            </a:r>
            <a:r>
              <a:rPr lang="en-US" sz="1900" b="1" dirty="0">
                <a:solidFill>
                  <a:schemeClr val="tx1"/>
                </a:solidFill>
                <a:latin typeface="Calibri" panose="020F0502020204030204" pitchFamily="34" charset="0"/>
                <a:cs typeface="Calibri" panose="020F0502020204030204" pitchFamily="34" charset="0"/>
              </a:rPr>
              <a:t>[</a:t>
            </a:r>
            <a:r>
              <a:rPr lang="en-US" sz="1900" b="1" dirty="0">
                <a:solidFill>
                  <a:srgbClr val="0070C0"/>
                </a:solidFill>
                <a:latin typeface="Calibri" panose="020F0502020204030204" pitchFamily="34" charset="0"/>
                <a:cs typeface="Calibri" panose="020F0502020204030204" pitchFamily="34" charset="0"/>
              </a:rPr>
              <a:t>State_StudentNumber</a:t>
            </a:r>
            <a:r>
              <a:rPr lang="en-US" sz="1900" b="1" dirty="0">
                <a:solidFill>
                  <a:schemeClr val="tx1"/>
                </a:solidFill>
                <a:latin typeface="Calibri" panose="020F0502020204030204" pitchFamily="34" charset="0"/>
                <a:cs typeface="Calibri" panose="020F0502020204030204" pitchFamily="34" charset="0"/>
              </a:rPr>
              <a:t>] </a:t>
            </a:r>
            <a:r>
              <a:rPr lang="en-US" sz="1900" dirty="0">
                <a:solidFill>
                  <a:schemeClr val="tx1"/>
                </a:solidFill>
                <a:latin typeface="Calibri" panose="020F0502020204030204" pitchFamily="34" charset="0"/>
                <a:cs typeface="Calibri" panose="020F0502020204030204" pitchFamily="34" charset="0"/>
              </a:rPr>
              <a:t>– Cannot be blank and is a unique state ID number that is assigned to all students throughout the state of South Carolina.</a:t>
            </a:r>
          </a:p>
          <a:p>
            <a:pPr>
              <a:lnSpc>
                <a:spcPct val="110000"/>
              </a:lnSpc>
              <a:spcBef>
                <a:spcPts val="0"/>
              </a:spcBef>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Migrant* </a:t>
            </a:r>
            <a:r>
              <a:rPr lang="en-US" sz="1900" b="1" dirty="0">
                <a:solidFill>
                  <a:schemeClr val="tx1"/>
                </a:solidFill>
                <a:latin typeface="Calibri" panose="020F0502020204030204" pitchFamily="34" charset="0"/>
                <a:cs typeface="Calibri" panose="020F0502020204030204" pitchFamily="34" charset="0"/>
              </a:rPr>
              <a:t>[</a:t>
            </a:r>
            <a:r>
              <a:rPr lang="en-US" sz="1900" b="1" dirty="0" err="1">
                <a:solidFill>
                  <a:srgbClr val="0070C0"/>
                </a:solidFill>
                <a:latin typeface="Calibri" panose="020F0502020204030204" pitchFamily="34" charset="0"/>
                <a:cs typeface="Calibri" panose="020F0502020204030204" pitchFamily="34" charset="0"/>
              </a:rPr>
              <a:t>S_SC_STU_X.Migrant</a:t>
            </a:r>
            <a:r>
              <a:rPr lang="en-US" sz="1900" b="1" dirty="0">
                <a:solidFill>
                  <a:schemeClr val="tx1"/>
                </a:solidFill>
                <a:latin typeface="Calibri" panose="020F0502020204030204" pitchFamily="34" charset="0"/>
                <a:cs typeface="Calibri" panose="020F0502020204030204" pitchFamily="34" charset="0"/>
              </a:rPr>
              <a:t>]</a:t>
            </a:r>
            <a:r>
              <a:rPr lang="en-US" sz="1900" dirty="0">
                <a:solidFill>
                  <a:schemeClr val="tx1"/>
                </a:solidFill>
                <a:latin typeface="Calibri" panose="020F0502020204030204" pitchFamily="34" charset="0"/>
                <a:cs typeface="Calibri" panose="020F0502020204030204" pitchFamily="34" charset="0"/>
              </a:rPr>
              <a:t>- A migrant student is a student who is, or whose parent, spouse, or guardian is, a migrant agricultural worker.</a:t>
            </a:r>
          </a:p>
          <a:p>
            <a:pPr>
              <a:lnSpc>
                <a:spcPct val="110000"/>
              </a:lnSpc>
              <a:spcBef>
                <a:spcPts val="0"/>
              </a:spcBef>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Foster Home* </a:t>
            </a:r>
            <a:r>
              <a:rPr lang="en-US" sz="1900" b="1" dirty="0">
                <a:solidFill>
                  <a:schemeClr val="tx1"/>
                </a:solidFill>
                <a:latin typeface="Calibri" panose="020F0502020204030204" pitchFamily="34" charset="0"/>
                <a:cs typeface="Calibri" panose="020F0502020204030204" pitchFamily="34" charset="0"/>
              </a:rPr>
              <a:t>[</a:t>
            </a:r>
            <a:r>
              <a:rPr lang="en-US" sz="1900" b="1" dirty="0" err="1">
                <a:solidFill>
                  <a:srgbClr val="0070C0"/>
                </a:solidFill>
                <a:latin typeface="Calibri" panose="020F0502020204030204" pitchFamily="34" charset="0"/>
                <a:cs typeface="Calibri" panose="020F0502020204030204" pitchFamily="34" charset="0"/>
              </a:rPr>
              <a:t>S_SC_STU_X.Foster_Home</a:t>
            </a:r>
            <a:r>
              <a:rPr lang="en-US" sz="1900" b="1" dirty="0">
                <a:solidFill>
                  <a:schemeClr val="tx1"/>
                </a:solidFill>
                <a:latin typeface="Calibri" panose="020F0502020204030204" pitchFamily="34" charset="0"/>
                <a:cs typeface="Calibri" panose="020F0502020204030204" pitchFamily="34" charset="0"/>
              </a:rPr>
              <a:t>] </a:t>
            </a:r>
            <a:r>
              <a:rPr lang="en-US" sz="1900" dirty="0">
                <a:solidFill>
                  <a:schemeClr val="tx1"/>
                </a:solidFill>
                <a:latin typeface="Calibri" panose="020F0502020204030204" pitchFamily="34" charset="0"/>
                <a:cs typeface="Calibri" panose="020F0502020204030204" pitchFamily="34" charset="0"/>
              </a:rPr>
              <a:t>- Indicate if a student resides in a foster home. </a:t>
            </a:r>
          </a:p>
          <a:p>
            <a:pPr>
              <a:lnSpc>
                <a:spcPct val="110000"/>
              </a:lnSpc>
              <a:spcBef>
                <a:spcPts val="0"/>
              </a:spcBef>
              <a:buFont typeface="Wingdings" panose="05000000000000000000" pitchFamily="2" charset="2"/>
              <a:buChar char="§"/>
            </a:pPr>
            <a:r>
              <a:rPr lang="en-US" sz="1900" dirty="0">
                <a:solidFill>
                  <a:schemeClr val="tx1"/>
                </a:solidFill>
                <a:latin typeface="Calibri" panose="020F0502020204030204" pitchFamily="34" charset="0"/>
                <a:cs typeface="Calibri" panose="020F0502020204030204" pitchFamily="34" charset="0"/>
              </a:rPr>
              <a:t>Primary Nighttime Residence* </a:t>
            </a:r>
            <a:r>
              <a:rPr lang="en-US" sz="1900" b="1" dirty="0">
                <a:solidFill>
                  <a:schemeClr val="tx1"/>
                </a:solidFill>
                <a:latin typeface="Calibri" panose="020F0502020204030204" pitchFamily="34" charset="0"/>
                <a:cs typeface="Calibri" panose="020F0502020204030204" pitchFamily="34" charset="0"/>
              </a:rPr>
              <a:t>[</a:t>
            </a:r>
            <a:r>
              <a:rPr lang="en-US" sz="1900" b="1" dirty="0" err="1">
                <a:solidFill>
                  <a:srgbClr val="0070C0"/>
                </a:solidFill>
                <a:latin typeface="Calibri" panose="020F0502020204030204" pitchFamily="34" charset="0"/>
                <a:cs typeface="Calibri" panose="020F0502020204030204" pitchFamily="34" charset="0"/>
              </a:rPr>
              <a:t>S_SC_STU_X.Night_Residence</a:t>
            </a:r>
            <a:r>
              <a:rPr lang="en-US" sz="1900" b="1" dirty="0">
                <a:solidFill>
                  <a:schemeClr val="tx1"/>
                </a:solidFill>
                <a:latin typeface="Calibri" panose="020F0502020204030204" pitchFamily="34" charset="0"/>
                <a:cs typeface="Calibri" panose="020F0502020204030204" pitchFamily="34" charset="0"/>
              </a:rPr>
              <a:t>]</a:t>
            </a:r>
            <a:r>
              <a:rPr lang="en-US" sz="1900" dirty="0">
                <a:solidFill>
                  <a:schemeClr val="tx1"/>
                </a:solidFill>
                <a:latin typeface="Calibri" panose="020F0502020204030204" pitchFamily="34" charset="0"/>
                <a:cs typeface="Calibri" panose="020F0502020204030204" pitchFamily="34" charset="0"/>
              </a:rPr>
              <a:t> - To indicate if a student homeless.</a:t>
            </a:r>
          </a:p>
          <a:p>
            <a:pPr marL="0" indent="0">
              <a:lnSpc>
                <a:spcPct val="110000"/>
              </a:lnSpc>
              <a:spcBef>
                <a:spcPts val="0"/>
              </a:spcBef>
              <a:buNone/>
            </a:pPr>
            <a:r>
              <a:rPr lang="en-US" sz="1900" dirty="0">
                <a:solidFill>
                  <a:schemeClr val="tx1"/>
                </a:solidFill>
                <a:latin typeface="Calibri" panose="020F0502020204030204" pitchFamily="34" charset="0"/>
                <a:cs typeface="Calibri" panose="020F0502020204030204" pitchFamily="34" charset="0"/>
              </a:rPr>
              <a:t>* Only populate when applicable.  </a:t>
            </a:r>
          </a:p>
          <a:p>
            <a:pPr>
              <a:lnSpc>
                <a:spcPct val="110000"/>
              </a:lnSpc>
              <a:spcBef>
                <a:spcPts val="0"/>
              </a:spcBef>
              <a:buFont typeface="Wingdings" panose="05000000000000000000" pitchFamily="2" charset="2"/>
              <a:buChar char="§"/>
            </a:pPr>
            <a:endParaRPr lang="en-US" sz="1900" dirty="0">
              <a:solidFill>
                <a:schemeClr val="tx1"/>
              </a:solidFill>
            </a:endParaRPr>
          </a:p>
          <a:p>
            <a:endParaRPr lang="en-US" sz="1600" dirty="0"/>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6" y="209089"/>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Fields from the State/Province-SC Pages:</a:t>
            </a:r>
          </a:p>
        </p:txBody>
      </p:sp>
      <p:sp>
        <p:nvSpPr>
          <p:cNvPr id="9" name="Content Placeholder 2">
            <a:extLst>
              <a:ext uri="{FF2B5EF4-FFF2-40B4-BE49-F238E27FC236}">
                <a16:creationId xmlns:a16="http://schemas.microsoft.com/office/drawing/2014/main" id="{5838E59C-B623-4B65-BF56-29866DF2AE48}"/>
              </a:ext>
            </a:extLst>
          </p:cNvPr>
          <p:cNvSpPr txBox="1">
            <a:spLocks/>
          </p:cNvSpPr>
          <p:nvPr/>
        </p:nvSpPr>
        <p:spPr>
          <a:xfrm>
            <a:off x="527488" y="5520004"/>
            <a:ext cx="6175315" cy="11815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Field from the Lunch Student page:</a:t>
            </a:r>
          </a:p>
          <a:p>
            <a:pPr marL="342900" marR="0" lvl="0" indent="-342900" algn="l"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Lunch Status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LunchStatus</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Update annually – do not use previous years’ status.  Only use Full Pay, Reduced, or Free.</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0A84E2AF-B868-47D3-A9D8-29A8B9E8DF27}"/>
              </a:ext>
            </a:extLst>
          </p:cNvPr>
          <p:cNvPicPr>
            <a:picLocks noChangeAspect="1"/>
          </p:cNvPicPr>
          <p:nvPr/>
        </p:nvPicPr>
        <p:blipFill>
          <a:blip r:embed="rId2"/>
          <a:stretch>
            <a:fillRect/>
          </a:stretch>
        </p:blipFill>
        <p:spPr>
          <a:xfrm>
            <a:off x="8023300" y="1826801"/>
            <a:ext cx="3956253" cy="590580"/>
          </a:xfrm>
          <a:prstGeom prst="rect">
            <a:avLst/>
          </a:prstGeom>
          <a:ln w="38100">
            <a:solidFill>
              <a:schemeClr val="accent1"/>
            </a:solidFill>
          </a:ln>
        </p:spPr>
      </p:pic>
      <p:grpSp>
        <p:nvGrpSpPr>
          <p:cNvPr id="15" name="Group 14">
            <a:extLst>
              <a:ext uri="{FF2B5EF4-FFF2-40B4-BE49-F238E27FC236}">
                <a16:creationId xmlns:a16="http://schemas.microsoft.com/office/drawing/2014/main" id="{B63C41ED-C413-4EDF-8318-FA043B9959BD}"/>
              </a:ext>
            </a:extLst>
          </p:cNvPr>
          <p:cNvGrpSpPr/>
          <p:nvPr/>
        </p:nvGrpSpPr>
        <p:grpSpPr>
          <a:xfrm>
            <a:off x="739221" y="4386823"/>
            <a:ext cx="11335333" cy="1067733"/>
            <a:chOff x="428333" y="2898747"/>
            <a:chExt cx="11335333" cy="1067733"/>
          </a:xfrm>
        </p:grpSpPr>
        <p:pic>
          <p:nvPicPr>
            <p:cNvPr id="10" name="Picture 9">
              <a:extLst>
                <a:ext uri="{FF2B5EF4-FFF2-40B4-BE49-F238E27FC236}">
                  <a16:creationId xmlns:a16="http://schemas.microsoft.com/office/drawing/2014/main" id="{2B97233E-6D6C-43FB-ACD8-7933E8500CA9}"/>
                </a:ext>
              </a:extLst>
            </p:cNvPr>
            <p:cNvPicPr>
              <a:picLocks noChangeAspect="1"/>
            </p:cNvPicPr>
            <p:nvPr/>
          </p:nvPicPr>
          <p:blipFill>
            <a:blip r:embed="rId3"/>
            <a:stretch>
              <a:fillRect/>
            </a:stretch>
          </p:blipFill>
          <p:spPr>
            <a:xfrm>
              <a:off x="428333" y="2898747"/>
              <a:ext cx="11335333" cy="1060505"/>
            </a:xfrm>
            <a:prstGeom prst="rect">
              <a:avLst/>
            </a:prstGeom>
            <a:ln w="38100">
              <a:solidFill>
                <a:schemeClr val="accent1"/>
              </a:solidFill>
            </a:ln>
          </p:spPr>
        </p:pic>
        <p:pic>
          <p:nvPicPr>
            <p:cNvPr id="12" name="Picture 11">
              <a:extLst>
                <a:ext uri="{FF2B5EF4-FFF2-40B4-BE49-F238E27FC236}">
                  <a16:creationId xmlns:a16="http://schemas.microsoft.com/office/drawing/2014/main" id="{E650D47A-1AF8-4BC7-8E04-4C654A7576D9}"/>
                </a:ext>
              </a:extLst>
            </p:cNvPr>
            <p:cNvPicPr>
              <a:picLocks noChangeAspect="1"/>
            </p:cNvPicPr>
            <p:nvPr/>
          </p:nvPicPr>
          <p:blipFill>
            <a:blip r:embed="rId4"/>
            <a:stretch>
              <a:fillRect/>
            </a:stretch>
          </p:blipFill>
          <p:spPr>
            <a:xfrm>
              <a:off x="1647944" y="3023829"/>
              <a:ext cx="9828195" cy="942651"/>
            </a:xfrm>
            <a:prstGeom prst="rect">
              <a:avLst/>
            </a:prstGeom>
            <a:ln w="38100">
              <a:solidFill>
                <a:schemeClr val="accent1"/>
              </a:solidFill>
            </a:ln>
          </p:spPr>
        </p:pic>
      </p:grpSp>
      <p:pic>
        <p:nvPicPr>
          <p:cNvPr id="17" name="Picture 16">
            <a:extLst>
              <a:ext uri="{FF2B5EF4-FFF2-40B4-BE49-F238E27FC236}">
                <a16:creationId xmlns:a16="http://schemas.microsoft.com/office/drawing/2014/main" id="{21262759-B16F-4720-8C60-DB1B3F2FA926}"/>
              </a:ext>
            </a:extLst>
          </p:cNvPr>
          <p:cNvPicPr>
            <a:picLocks noChangeAspect="1"/>
          </p:cNvPicPr>
          <p:nvPr/>
        </p:nvPicPr>
        <p:blipFill>
          <a:blip r:embed="rId5"/>
          <a:stretch>
            <a:fillRect/>
          </a:stretch>
        </p:blipFill>
        <p:spPr>
          <a:xfrm>
            <a:off x="8023300" y="2694649"/>
            <a:ext cx="3714941" cy="704886"/>
          </a:xfrm>
          <a:prstGeom prst="rect">
            <a:avLst/>
          </a:prstGeom>
          <a:ln w="38100">
            <a:solidFill>
              <a:schemeClr val="accent1"/>
            </a:solidFill>
          </a:ln>
        </p:spPr>
      </p:pic>
      <p:grpSp>
        <p:nvGrpSpPr>
          <p:cNvPr id="24" name="Group 23">
            <a:extLst>
              <a:ext uri="{FF2B5EF4-FFF2-40B4-BE49-F238E27FC236}">
                <a16:creationId xmlns:a16="http://schemas.microsoft.com/office/drawing/2014/main" id="{50B8F134-A19F-4BFA-A2B4-7E5071E77A44}"/>
              </a:ext>
            </a:extLst>
          </p:cNvPr>
          <p:cNvGrpSpPr/>
          <p:nvPr/>
        </p:nvGrpSpPr>
        <p:grpSpPr>
          <a:xfrm>
            <a:off x="8061401" y="5520006"/>
            <a:ext cx="3918151" cy="403408"/>
            <a:chOff x="8061401" y="5520006"/>
            <a:chExt cx="3918151" cy="403408"/>
          </a:xfrm>
        </p:grpSpPr>
        <p:sp>
          <p:nvSpPr>
            <p:cNvPr id="23" name="Rectangle 22">
              <a:extLst>
                <a:ext uri="{FF2B5EF4-FFF2-40B4-BE49-F238E27FC236}">
                  <a16:creationId xmlns:a16="http://schemas.microsoft.com/office/drawing/2014/main" id="{1E24C56D-C202-4697-936C-FA66337E2585}"/>
                </a:ext>
              </a:extLst>
            </p:cNvPr>
            <p:cNvSpPr/>
            <p:nvPr/>
          </p:nvSpPr>
          <p:spPr>
            <a:xfrm>
              <a:off x="8061401" y="5520006"/>
              <a:ext cx="3918151" cy="40340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9" name="Picture 18">
              <a:extLst>
                <a:ext uri="{FF2B5EF4-FFF2-40B4-BE49-F238E27FC236}">
                  <a16:creationId xmlns:a16="http://schemas.microsoft.com/office/drawing/2014/main" id="{1B382B86-B88E-4F38-9BC0-D279636CC6C8}"/>
                </a:ext>
              </a:extLst>
            </p:cNvPr>
            <p:cNvPicPr>
              <a:picLocks noChangeAspect="1"/>
            </p:cNvPicPr>
            <p:nvPr/>
          </p:nvPicPr>
          <p:blipFill rotWithShape="1">
            <a:blip r:embed="rId6"/>
            <a:srcRect l="1961" t="10378" b="3030"/>
            <a:stretch/>
          </p:blipFill>
          <p:spPr>
            <a:xfrm>
              <a:off x="8095375" y="5546318"/>
              <a:ext cx="3775121" cy="351929"/>
            </a:xfrm>
            <a:prstGeom prst="rect">
              <a:avLst/>
            </a:prstGeom>
          </p:spPr>
        </p:pic>
      </p:grpSp>
      <p:pic>
        <p:nvPicPr>
          <p:cNvPr id="21" name="Picture 20">
            <a:extLst>
              <a:ext uri="{FF2B5EF4-FFF2-40B4-BE49-F238E27FC236}">
                <a16:creationId xmlns:a16="http://schemas.microsoft.com/office/drawing/2014/main" id="{5F97581F-B099-4ACC-8216-9157D3BB77DC}"/>
              </a:ext>
            </a:extLst>
          </p:cNvPr>
          <p:cNvPicPr>
            <a:picLocks noChangeAspect="1"/>
          </p:cNvPicPr>
          <p:nvPr/>
        </p:nvPicPr>
        <p:blipFill>
          <a:blip r:embed="rId7"/>
          <a:stretch>
            <a:fillRect/>
          </a:stretch>
        </p:blipFill>
        <p:spPr>
          <a:xfrm>
            <a:off x="10350445" y="5644163"/>
            <a:ext cx="1299472" cy="1181524"/>
          </a:xfrm>
          <a:prstGeom prst="rect">
            <a:avLst/>
          </a:prstGeom>
        </p:spPr>
      </p:pic>
    </p:spTree>
    <p:extLst>
      <p:ext uri="{BB962C8B-B14F-4D97-AF65-F5344CB8AC3E}">
        <p14:creationId xmlns:p14="http://schemas.microsoft.com/office/powerpoint/2010/main" val="2994352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8" y="1762124"/>
            <a:ext cx="7433664" cy="4680621"/>
          </a:xfrm>
        </p:spPr>
        <p:txBody>
          <a:bodyPr>
            <a:normAutofit/>
          </a:bodyPr>
          <a:lstStyle/>
          <a:p>
            <a:pPr marL="0" indent="0">
              <a:spcBef>
                <a:spcPts val="0"/>
              </a:spcBef>
              <a:buNone/>
            </a:pPr>
            <a:r>
              <a:rPr lang="en-US" sz="1600" dirty="0">
                <a:solidFill>
                  <a:schemeClr val="tx1"/>
                </a:solidFill>
                <a:latin typeface="Calibri" panose="020F0502020204030204" pitchFamily="34" charset="0"/>
                <a:cs typeface="Calibri" panose="020F0502020204030204" pitchFamily="34" charset="0"/>
              </a:rPr>
              <a:t>Active Student with a blank Race value: </a:t>
            </a:r>
          </a:p>
          <a:p>
            <a:pPr lvl="1">
              <a:spcBef>
                <a:spcPts val="0"/>
              </a:spcBef>
              <a:buFont typeface="Wingdings" panose="05000000000000000000" pitchFamily="2" charset="2"/>
              <a:buChar char="§"/>
            </a:pPr>
            <a:r>
              <a:rPr lang="en-US" b="1" dirty="0" err="1">
                <a:solidFill>
                  <a:srgbClr val="0070C0"/>
                </a:solidFill>
                <a:latin typeface="Calibri" panose="020F0502020204030204" pitchFamily="34" charset="0"/>
                <a:cs typeface="Calibri" panose="020F0502020204030204" pitchFamily="34" charset="0"/>
              </a:rPr>
              <a:t>Racecode</a:t>
            </a:r>
            <a:r>
              <a:rPr lang="en-US" b="1" dirty="0">
                <a:solidFill>
                  <a:srgbClr val="0070C0"/>
                </a:solidFill>
                <a:latin typeface="Calibri" panose="020F0502020204030204" pitchFamily="34" charset="0"/>
                <a:cs typeface="Calibri" panose="020F0502020204030204" pitchFamily="34" charset="0"/>
              </a:rPr>
              <a:t> not in B, W, I, A, P</a:t>
            </a:r>
          </a:p>
          <a:p>
            <a:pPr lvl="1">
              <a:spcBef>
                <a:spcPts val="0"/>
              </a:spcBef>
              <a:buFont typeface="Wingdings" panose="05000000000000000000" pitchFamily="2" charset="2"/>
              <a:buChar char="§"/>
            </a:pPr>
            <a:r>
              <a:rPr lang="en-US" b="1" dirty="0" err="1">
                <a:solidFill>
                  <a:srgbClr val="0070C0"/>
                </a:solidFill>
                <a:latin typeface="Calibri" panose="020F0502020204030204" pitchFamily="34" charset="0"/>
                <a:cs typeface="Calibri" panose="020F0502020204030204" pitchFamily="34" charset="0"/>
              </a:rPr>
              <a:t>Race.FedCode</a:t>
            </a:r>
            <a:r>
              <a:rPr lang="en-US" b="1" dirty="0">
                <a:solidFill>
                  <a:srgbClr val="0070C0"/>
                </a:solidFill>
                <a:latin typeface="Calibri" panose="020F0502020204030204" pitchFamily="34" charset="0"/>
                <a:cs typeface="Calibri" panose="020F0502020204030204" pitchFamily="34" charset="0"/>
              </a:rPr>
              <a:t> not in B, W, I, A, P </a:t>
            </a: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US" sz="1600" dirty="0" err="1">
                <a:solidFill>
                  <a:schemeClr val="tx1"/>
                </a:solidFill>
                <a:latin typeface="Calibri" panose="020F0502020204030204" pitchFamily="34" charset="0"/>
                <a:cs typeface="Calibri" panose="020F0502020204030204" pitchFamily="34" charset="0"/>
              </a:rPr>
              <a:t>StateID</a:t>
            </a:r>
            <a:r>
              <a:rPr lang="en-US" sz="1600" dirty="0">
                <a:solidFill>
                  <a:schemeClr val="tx1"/>
                </a:solidFill>
                <a:latin typeface="Calibri" panose="020F0502020204030204" pitchFamily="34" charset="0"/>
                <a:cs typeface="Calibri" panose="020F0502020204030204" pitchFamily="34" charset="0"/>
              </a:rPr>
              <a:t> number is blank: </a:t>
            </a:r>
            <a:r>
              <a:rPr lang="en-US" sz="1600" b="1" dirty="0">
                <a:solidFill>
                  <a:srgbClr val="0070C0"/>
                </a:solidFill>
                <a:latin typeface="Calibri" panose="020F0502020204030204" pitchFamily="34" charset="0"/>
                <a:cs typeface="Calibri" panose="020F0502020204030204" pitchFamily="34" charset="0"/>
              </a:rPr>
              <a:t>State_StudentNumber =</a:t>
            </a:r>
            <a:r>
              <a:rPr lang="en-US" sz="1600" dirty="0">
                <a:solidFill>
                  <a:schemeClr val="tx1"/>
                </a:solidFill>
                <a:latin typeface="Calibri" panose="020F0502020204030204" pitchFamily="34" charset="0"/>
                <a:cs typeface="Calibri" panose="020F0502020204030204" pitchFamily="34" charset="0"/>
              </a:rPr>
              <a:t> </a:t>
            </a: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US" sz="1600" dirty="0">
                <a:solidFill>
                  <a:schemeClr val="tx1"/>
                </a:solidFill>
                <a:latin typeface="Calibri" panose="020F0502020204030204" pitchFamily="34" charset="0"/>
                <a:cs typeface="Calibri" panose="020F0502020204030204" pitchFamily="34" charset="0"/>
              </a:rPr>
              <a:t>Lunch Status is blank: </a:t>
            </a:r>
            <a:r>
              <a:rPr lang="en-US" sz="1600" b="1" dirty="0" err="1">
                <a:solidFill>
                  <a:srgbClr val="0070C0"/>
                </a:solidFill>
                <a:latin typeface="Calibri" panose="020F0502020204030204" pitchFamily="34" charset="0"/>
                <a:cs typeface="Calibri" panose="020F0502020204030204" pitchFamily="34" charset="0"/>
              </a:rPr>
              <a:t>LunchStatus</a:t>
            </a:r>
            <a:r>
              <a:rPr lang="en-US" sz="1600" b="1" dirty="0">
                <a:solidFill>
                  <a:srgbClr val="0070C0"/>
                </a:solidFill>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 </a:t>
            </a:r>
          </a:p>
          <a:p>
            <a:pPr>
              <a:lnSpc>
                <a:spcPct val="110000"/>
              </a:lnSpc>
              <a:spcBef>
                <a:spcPts val="0"/>
              </a:spcBef>
              <a:buFont typeface="Wingdings" panose="05000000000000000000" pitchFamily="2" charset="2"/>
              <a:buChar char="§"/>
            </a:pPr>
            <a:endParaRPr lang="en-US" sz="1900" dirty="0">
              <a:solidFill>
                <a:schemeClr val="tx1"/>
              </a:solidFill>
            </a:endParaRPr>
          </a:p>
          <a:p>
            <a:pPr marL="0" indent="0">
              <a:buNone/>
            </a:pPr>
            <a:endParaRPr lang="en-US" sz="1600" dirty="0"/>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PowerSchool Searches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Useful searches to help locate missing values for 5th Day </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Searchable Fields and Codes:</a:t>
            </a:r>
          </a:p>
        </p:txBody>
      </p:sp>
      <p:pic>
        <p:nvPicPr>
          <p:cNvPr id="16" name="Picture 15">
            <a:extLst>
              <a:ext uri="{FF2B5EF4-FFF2-40B4-BE49-F238E27FC236}">
                <a16:creationId xmlns:a16="http://schemas.microsoft.com/office/drawing/2014/main" id="{1D1D481A-AF9E-464C-952B-D7A975684E68}"/>
              </a:ext>
            </a:extLst>
          </p:cNvPr>
          <p:cNvPicPr>
            <a:picLocks noChangeAspect="1"/>
          </p:cNvPicPr>
          <p:nvPr/>
        </p:nvPicPr>
        <p:blipFill>
          <a:blip r:embed="rId2"/>
          <a:stretch>
            <a:fillRect/>
          </a:stretch>
        </p:blipFill>
        <p:spPr>
          <a:xfrm>
            <a:off x="642288" y="2663690"/>
            <a:ext cx="6448425" cy="990600"/>
          </a:xfrm>
          <a:prstGeom prst="rect">
            <a:avLst/>
          </a:prstGeom>
          <a:ln w="38100" cap="sq">
            <a:solidFill>
              <a:schemeClr val="accent1"/>
            </a:solidFill>
            <a:prstDash val="solid"/>
            <a:miter lim="800000"/>
          </a:ln>
          <a:effectLst/>
        </p:spPr>
      </p:pic>
      <p:pic>
        <p:nvPicPr>
          <p:cNvPr id="18" name="Picture 17">
            <a:extLst>
              <a:ext uri="{FF2B5EF4-FFF2-40B4-BE49-F238E27FC236}">
                <a16:creationId xmlns:a16="http://schemas.microsoft.com/office/drawing/2014/main" id="{59BBC221-5C9C-44C0-AEC7-74497D7E4E21}"/>
              </a:ext>
            </a:extLst>
          </p:cNvPr>
          <p:cNvPicPr>
            <a:picLocks noChangeAspect="1"/>
          </p:cNvPicPr>
          <p:nvPr/>
        </p:nvPicPr>
        <p:blipFill>
          <a:blip r:embed="rId3"/>
          <a:stretch>
            <a:fillRect/>
          </a:stretch>
        </p:blipFill>
        <p:spPr>
          <a:xfrm>
            <a:off x="642288" y="4191722"/>
            <a:ext cx="6448425" cy="983168"/>
          </a:xfrm>
          <a:prstGeom prst="rect">
            <a:avLst/>
          </a:prstGeom>
          <a:ln w="38100" cap="sq">
            <a:solidFill>
              <a:schemeClr val="accent1"/>
            </a:solidFill>
            <a:prstDash val="solid"/>
            <a:miter lim="800000"/>
          </a:ln>
          <a:effectLst/>
        </p:spPr>
      </p:pic>
      <p:pic>
        <p:nvPicPr>
          <p:cNvPr id="20" name="Picture 19">
            <a:extLst>
              <a:ext uri="{FF2B5EF4-FFF2-40B4-BE49-F238E27FC236}">
                <a16:creationId xmlns:a16="http://schemas.microsoft.com/office/drawing/2014/main" id="{98102A2B-3711-45AE-9840-D777B3B4AA90}"/>
              </a:ext>
            </a:extLst>
          </p:cNvPr>
          <p:cNvPicPr>
            <a:picLocks noChangeAspect="1"/>
          </p:cNvPicPr>
          <p:nvPr/>
        </p:nvPicPr>
        <p:blipFill>
          <a:blip r:embed="rId4"/>
          <a:stretch>
            <a:fillRect/>
          </a:stretch>
        </p:blipFill>
        <p:spPr>
          <a:xfrm>
            <a:off x="642288" y="5712322"/>
            <a:ext cx="6448425" cy="955680"/>
          </a:xfrm>
          <a:prstGeom prst="rect">
            <a:avLst/>
          </a:prstGeom>
          <a:ln w="38100" cap="sq">
            <a:solidFill>
              <a:schemeClr val="accent1"/>
            </a:solidFill>
            <a:prstDash val="solid"/>
            <a:miter lim="800000"/>
          </a:ln>
          <a:effectLst/>
        </p:spPr>
      </p:pic>
    </p:spTree>
    <p:extLst>
      <p:ext uri="{BB962C8B-B14F-4D97-AF65-F5344CB8AC3E}">
        <p14:creationId xmlns:p14="http://schemas.microsoft.com/office/powerpoint/2010/main" val="5310220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Membership Data for EFA/EIA and Add-on Weightings must be coded.</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13734"/>
            <a:ext cx="89406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EFA/EIA and Add-on Weighting Coding for Membership Reporting DIRECTLY impact funding.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836849"/>
            <a:ext cx="10007496" cy="52011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coded with one of the Exceptional Program values in the EFA Primary field must have an Individualized Education Plan (IEP) and be at least 5 years old before September 2nd of the current school year (with an exception for 4 year olds receiving visual- and/or hearing-related services). PreK3 students are not eligible for Exceptional Program funding. </a:t>
            </a:r>
          </a:p>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endParaRPr kumimoji="0" lang="en-US" sz="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Verify EFA/EIA Codes:</a:t>
            </a:r>
          </a:p>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endParaRPr kumimoji="0" lang="en-US" sz="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EIA Codes are for PreK 3 and 4 only.  All PreK 3 and 4 must have an EIA code (EC3 or EC4).</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students in grades K5 – 12 must have a Primary EFA Code.  PreK4 student may have an EFA code only when they are receiving IEP services for visual and/or hearing related services.</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EFA/EIA Initializations are performed prior to the start of the school year and set all EFA/EIA codes to the grade level default. </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AFTER the EFA/EIA Initialization is complete, newly enrolled students will have blank EFA/EIA values which mean you  must manually populate the applicable values. </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EFA/EIA codes automatically populate after the EFA/EIA Initialization is run.</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students qualify for multiple EFA codes.  This includes students with IEP’s, students enrolled in CTE course sections, and students receiving Home-based services.  Primary EFA codes and applicable EFA Codes 2-10 must be manually updated for those students.</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Verify with your schools SPED Coordinator, CTE Coordinator, and Homebound Coordinator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that students qualifying for multiple EFA classifications have the highest weighted EFA as the Primary.</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applicable, use the EFA History and EIA History tabs to:</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Enter EFA/EIA stop/start dates as applicable for students who transfer out of school, who experience changes to their instructional setting, who have CTE schedule changes, and who are placed on or removed from Homebound.</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Delete EFA values for No Show students.  No Show must have EFA values deleted. </a:t>
            </a:r>
          </a:p>
        </p:txBody>
      </p:sp>
    </p:spTree>
    <p:extLst>
      <p:ext uri="{BB962C8B-B14F-4D97-AF65-F5344CB8AC3E}">
        <p14:creationId xmlns:p14="http://schemas.microsoft.com/office/powerpoint/2010/main" val="36696582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Membership Data for EFA/EIA and Add-on Weightings must be coded.</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 and Add-on Weighting Coding for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862944"/>
            <a:ext cx="9804762" cy="48676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 Codes and Weightings:</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Default Grade Level EFA Codes are funded at 1:1</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Acceptable EFA Codes and Weightings.</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A622294A-ECBC-4C70-9842-BA7F8F8B012A}"/>
              </a:ext>
            </a:extLst>
          </p:cNvPr>
          <p:cNvPicPr>
            <a:picLocks noChangeAspect="1"/>
          </p:cNvPicPr>
          <p:nvPr/>
        </p:nvPicPr>
        <p:blipFill rotWithShape="1">
          <a:blip r:embed="rId2"/>
          <a:srcRect t="5312" r="16699"/>
          <a:stretch/>
        </p:blipFill>
        <p:spPr>
          <a:xfrm>
            <a:off x="823322" y="3845225"/>
            <a:ext cx="3923340" cy="2885407"/>
          </a:xfrm>
          <a:prstGeom prst="rect">
            <a:avLst/>
          </a:prstGeom>
          <a:ln w="38100">
            <a:solidFill>
              <a:schemeClr val="accent1"/>
            </a:solidFill>
          </a:ln>
        </p:spPr>
      </p:pic>
      <p:pic>
        <p:nvPicPr>
          <p:cNvPr id="39" name="Picture 38">
            <a:extLst>
              <a:ext uri="{FF2B5EF4-FFF2-40B4-BE49-F238E27FC236}">
                <a16:creationId xmlns:a16="http://schemas.microsoft.com/office/drawing/2014/main" id="{8D3D764C-D2C4-4DEF-B877-94D3E40337AD}"/>
              </a:ext>
            </a:extLst>
          </p:cNvPr>
          <p:cNvPicPr>
            <a:picLocks noChangeAspect="1"/>
          </p:cNvPicPr>
          <p:nvPr/>
        </p:nvPicPr>
        <p:blipFill>
          <a:blip r:embed="rId3"/>
          <a:stretch>
            <a:fillRect/>
          </a:stretch>
        </p:blipFill>
        <p:spPr>
          <a:xfrm>
            <a:off x="823321" y="2596774"/>
            <a:ext cx="4089056" cy="832749"/>
          </a:xfrm>
          <a:prstGeom prst="rect">
            <a:avLst/>
          </a:prstGeom>
          <a:ln w="38100">
            <a:solidFill>
              <a:schemeClr val="accent1"/>
            </a:solidFill>
          </a:ln>
        </p:spPr>
      </p:pic>
      <p:sp>
        <p:nvSpPr>
          <p:cNvPr id="2" name="Content Placeholder 2">
            <a:extLst>
              <a:ext uri="{FF2B5EF4-FFF2-40B4-BE49-F238E27FC236}">
                <a16:creationId xmlns:a16="http://schemas.microsoft.com/office/drawing/2014/main" id="{244CB816-75C5-6E99-FA5D-B31FD81613C9}"/>
              </a:ext>
            </a:extLst>
          </p:cNvPr>
          <p:cNvSpPr txBox="1">
            <a:spLocks/>
          </p:cNvSpPr>
          <p:nvPr/>
        </p:nvSpPr>
        <p:spPr>
          <a:xfrm>
            <a:off x="5985690" y="2747776"/>
            <a:ext cx="3607267" cy="2428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information provided for EFA Codes and Weight is from the SCDE Student Information System Data Entry Manual, updated May of 2023.  PowerSchool coding guidance has not changed as of this date and time.  Questions about leveling SPED EFA Code weighting can be directed to your district office.</a:t>
            </a:r>
          </a:p>
        </p:txBody>
      </p:sp>
    </p:spTree>
    <p:extLst>
      <p:ext uri="{BB962C8B-B14F-4D97-AF65-F5344CB8AC3E}">
        <p14:creationId xmlns:p14="http://schemas.microsoft.com/office/powerpoint/2010/main" val="3276953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Membership Data for EFA/EIA and Add-on Weightings must be coded.</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364328"/>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 and Add-on Weighting Coding for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793165"/>
            <a:ext cx="6399222" cy="45405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3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Verify CTE Section Enrollment:</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CTE Course Codes:</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Must be Valid - Follow the Activity Coding System</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Begin with the number 5 or 6</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Are not Transfer Course Codes: Transfer Course Codes contain “97” for the 3</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rd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4</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digits</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Are not LBA Course Codes:  LBA Course Codes contain “99” for the 3</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rd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4</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digits (only exception is 0899 Study Hall)</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in alpha characters:  7</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8</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digit must be credit bearing</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with IEP’s who are also enrolled in a CTE Course Section must have the highest weighted EFA as the Primary.  To clarify, in some cases, the CTE EFA “VOC” may be a secondary EFA.</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CTE Section Enrollments must be for the current term to use a CTE EFA.  Schools on block 4x4 cannot use a CTE EFA during Semester 1 when the student is not enrolled in CTE courses until Semester 2.</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Verify CTE Section Enrollment using the All Enrollments student page.</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Slide Number Placeholder 6">
            <a:extLst>
              <a:ext uri="{FF2B5EF4-FFF2-40B4-BE49-F238E27FC236}">
                <a16:creationId xmlns:a16="http://schemas.microsoft.com/office/drawing/2014/main" id="{A57C085D-EE90-4FCF-8B00-E8B82BB4FAB4}"/>
              </a:ext>
            </a:extLst>
          </p:cNvPr>
          <p:cNvSpPr>
            <a:spLocks noGrp="1"/>
          </p:cNvSpPr>
          <p:nvPr>
            <p:ph type="sldNum" sz="quarter" idx="12"/>
          </p:nvPr>
        </p:nvSpPr>
        <p:spPr>
          <a:xfrm>
            <a:off x="9654292" y="5679887"/>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19EEA-BB37-43B5-A76F-BD73563ADE14}"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A8A66C6F-B1B6-4A9E-9471-6B0D39A608AA}"/>
              </a:ext>
            </a:extLst>
          </p:cNvPr>
          <p:cNvPicPr>
            <a:picLocks noChangeAspect="1"/>
          </p:cNvPicPr>
          <p:nvPr/>
        </p:nvPicPr>
        <p:blipFill>
          <a:blip r:embed="rId2"/>
          <a:stretch>
            <a:fillRect/>
          </a:stretch>
        </p:blipFill>
        <p:spPr>
          <a:xfrm>
            <a:off x="6966401" y="1896350"/>
            <a:ext cx="4871293" cy="165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C5136A53-D875-48AC-8AD2-AD90C37EFD70}"/>
              </a:ext>
            </a:extLst>
          </p:cNvPr>
          <p:cNvSpPr/>
          <p:nvPr/>
        </p:nvSpPr>
        <p:spPr>
          <a:xfrm>
            <a:off x="6976055" y="2097686"/>
            <a:ext cx="4639112" cy="2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Picture 13">
            <a:extLst>
              <a:ext uri="{FF2B5EF4-FFF2-40B4-BE49-F238E27FC236}">
                <a16:creationId xmlns:a16="http://schemas.microsoft.com/office/drawing/2014/main" id="{F7700A1D-D97B-4231-93C4-F7C165D5A88E}"/>
              </a:ext>
            </a:extLst>
          </p:cNvPr>
          <p:cNvPicPr>
            <a:picLocks noChangeAspect="1"/>
          </p:cNvPicPr>
          <p:nvPr/>
        </p:nvPicPr>
        <p:blipFill>
          <a:blip r:embed="rId3"/>
          <a:stretch>
            <a:fillRect/>
          </a:stretch>
        </p:blipFill>
        <p:spPr>
          <a:xfrm>
            <a:off x="7254704" y="3909245"/>
            <a:ext cx="4439982" cy="2544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FA1070C6-FD61-4CA9-9BBA-891E9914B5CD}"/>
              </a:ext>
            </a:extLst>
          </p:cNvPr>
          <p:cNvSpPr/>
          <p:nvPr/>
        </p:nvSpPr>
        <p:spPr>
          <a:xfrm>
            <a:off x="7346983" y="3980177"/>
            <a:ext cx="2072081" cy="33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9167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B448-244A-C5B9-3593-1481E7C8F7A0}"/>
              </a:ext>
            </a:extLst>
          </p:cNvPr>
          <p:cNvSpPr>
            <a:spLocks noGrp="1"/>
          </p:cNvSpPr>
          <p:nvPr>
            <p:ph type="title"/>
          </p:nvPr>
        </p:nvSpPr>
        <p:spPr>
          <a:xfrm>
            <a:off x="528665" y="210460"/>
            <a:ext cx="9404723" cy="1400530"/>
          </a:xfrm>
        </p:spPr>
        <p:txBody>
          <a:bodyPr/>
          <a:lstStyle/>
          <a:p>
            <a:r>
              <a:rPr lang="en-US" dirty="0"/>
              <a:t>Cyber Academy of South Carolina</a:t>
            </a:r>
          </a:p>
        </p:txBody>
      </p:sp>
      <p:pic>
        <p:nvPicPr>
          <p:cNvPr id="7" name="Content Placeholder 6" descr="A group of people posing for a picture&#10;&#10;Description automatically generated">
            <a:extLst>
              <a:ext uri="{FF2B5EF4-FFF2-40B4-BE49-F238E27FC236}">
                <a16:creationId xmlns:a16="http://schemas.microsoft.com/office/drawing/2014/main" id="{D81BAB3C-9E8A-F7D4-A6C0-6FD05DD57ACD}"/>
              </a:ext>
            </a:extLst>
          </p:cNvPr>
          <p:cNvPicPr>
            <a:picLocks noGrp="1" noChangeAspect="1"/>
          </p:cNvPicPr>
          <p:nvPr>
            <p:ph idx="1"/>
          </p:nvPr>
        </p:nvPicPr>
        <p:blipFill>
          <a:blip r:embed="rId2"/>
          <a:stretch>
            <a:fillRect/>
          </a:stretch>
        </p:blipFill>
        <p:spPr>
          <a:xfrm>
            <a:off x="1428228" y="2176863"/>
            <a:ext cx="3146821" cy="4195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group of people posing for a photo&#10;&#10;Description automatically generated">
            <a:extLst>
              <a:ext uri="{FF2B5EF4-FFF2-40B4-BE49-F238E27FC236}">
                <a16:creationId xmlns:a16="http://schemas.microsoft.com/office/drawing/2014/main" id="{CC481D5D-433D-A35E-2DC3-BEE638396670}"/>
              </a:ext>
            </a:extLst>
          </p:cNvPr>
          <p:cNvPicPr>
            <a:picLocks noChangeAspect="1"/>
          </p:cNvPicPr>
          <p:nvPr/>
        </p:nvPicPr>
        <p:blipFill>
          <a:blip r:embed="rId3"/>
          <a:stretch>
            <a:fillRect/>
          </a:stretch>
        </p:blipFill>
        <p:spPr>
          <a:xfrm>
            <a:off x="5941895" y="2422617"/>
            <a:ext cx="4939004" cy="3704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E1CF683E-5547-BED3-5040-86CB9D08F61E}"/>
              </a:ext>
            </a:extLst>
          </p:cNvPr>
          <p:cNvSpPr txBox="1"/>
          <p:nvPr/>
        </p:nvSpPr>
        <p:spPr>
          <a:xfrm>
            <a:off x="1529370" y="1370472"/>
            <a:ext cx="2944535" cy="646331"/>
          </a:xfrm>
          <a:prstGeom prst="rect">
            <a:avLst/>
          </a:prstGeom>
          <a:noFill/>
        </p:spPr>
        <p:txBody>
          <a:bodyPr wrap="square" rtlCol="0">
            <a:spAutoFit/>
          </a:bodyPr>
          <a:lstStyle/>
          <a:p>
            <a:pPr algn="ctr"/>
            <a:r>
              <a:rPr lang="en-US" dirty="0"/>
              <a:t>Tara Bell, Middle School Registrar</a:t>
            </a:r>
          </a:p>
        </p:txBody>
      </p:sp>
      <p:sp>
        <p:nvSpPr>
          <p:cNvPr id="11" name="TextBox 10">
            <a:extLst>
              <a:ext uri="{FF2B5EF4-FFF2-40B4-BE49-F238E27FC236}">
                <a16:creationId xmlns:a16="http://schemas.microsoft.com/office/drawing/2014/main" id="{F0D23540-75E8-6A76-D011-B2B7CE12F719}"/>
              </a:ext>
            </a:extLst>
          </p:cNvPr>
          <p:cNvSpPr txBox="1"/>
          <p:nvPr/>
        </p:nvSpPr>
        <p:spPr>
          <a:xfrm>
            <a:off x="6709148" y="1610990"/>
            <a:ext cx="3404497" cy="646331"/>
          </a:xfrm>
          <a:prstGeom prst="rect">
            <a:avLst/>
          </a:prstGeom>
          <a:noFill/>
        </p:spPr>
        <p:txBody>
          <a:bodyPr wrap="square" rtlCol="0">
            <a:spAutoFit/>
          </a:bodyPr>
          <a:lstStyle/>
          <a:p>
            <a:pPr algn="ctr"/>
            <a:r>
              <a:rPr lang="en-US" dirty="0"/>
              <a:t>Christine Kellett, Elementary School Registrar</a:t>
            </a:r>
          </a:p>
        </p:txBody>
      </p:sp>
      <p:pic>
        <p:nvPicPr>
          <p:cNvPr id="13" name="Picture 12">
            <a:extLst>
              <a:ext uri="{FF2B5EF4-FFF2-40B4-BE49-F238E27FC236}">
                <a16:creationId xmlns:a16="http://schemas.microsoft.com/office/drawing/2014/main" id="{AFE3CE26-5D89-DEDB-2B33-B9716BB07B62}"/>
              </a:ext>
            </a:extLst>
          </p:cNvPr>
          <p:cNvPicPr>
            <a:picLocks noChangeAspect="1"/>
          </p:cNvPicPr>
          <p:nvPr/>
        </p:nvPicPr>
        <p:blipFill>
          <a:blip r:embed="rId4"/>
          <a:stretch>
            <a:fillRect/>
          </a:stretch>
        </p:blipFill>
        <p:spPr>
          <a:xfrm>
            <a:off x="4431477" y="1958916"/>
            <a:ext cx="2086266" cy="7621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38077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Running Reports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Reports to Run for the 5</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Day. Information from the 5</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694576"/>
            <a:ext cx="5887103"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Start Page &gt; System Reports &gt; State</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all EFA codes are populated, on your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in-session day for your school, run reports.  All schools run the SC01 and SC06.</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First run the </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SC01 Data Verification Report.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If errors report, fix those errors and rerun the SC01 until it reports error free. This report must be error free  before running other reports. </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Run the </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SC06 Membership and Attendance Report. </a:t>
            </a:r>
            <a:r>
              <a:rPr kumimoji="0" lang="en-US" sz="1600" b="0" i="0" u="sng"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 NOT CREATE AN EXTRACT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when you run this report for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funding. </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Day: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enter the number 5</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Self-Contained Only: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select No from the dropdown</a:t>
            </a:r>
            <a:endPar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Output Type:</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Report Only (default)</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Submit</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6" name="Picture 15">
            <a:extLst>
              <a:ext uri="{FF2B5EF4-FFF2-40B4-BE49-F238E27FC236}">
                <a16:creationId xmlns:a16="http://schemas.microsoft.com/office/drawing/2014/main" id="{25D85373-2F05-4F38-BA22-EDB2514CA952}"/>
              </a:ext>
            </a:extLst>
          </p:cNvPr>
          <p:cNvPicPr>
            <a:picLocks noChangeAspect="1"/>
          </p:cNvPicPr>
          <p:nvPr/>
        </p:nvPicPr>
        <p:blipFill>
          <a:blip r:embed="rId2"/>
          <a:stretch>
            <a:fillRect/>
          </a:stretch>
        </p:blipFill>
        <p:spPr>
          <a:xfrm>
            <a:off x="7242580" y="1625291"/>
            <a:ext cx="3243658" cy="1984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FD23491-5966-4D77-883C-46994379A963}"/>
              </a:ext>
            </a:extLst>
          </p:cNvPr>
          <p:cNvPicPr>
            <a:picLocks noChangeAspect="1"/>
          </p:cNvPicPr>
          <p:nvPr/>
        </p:nvPicPr>
        <p:blipFill>
          <a:blip r:embed="rId3"/>
          <a:stretch>
            <a:fillRect/>
          </a:stretch>
        </p:blipFill>
        <p:spPr>
          <a:xfrm>
            <a:off x="7242580" y="3818484"/>
            <a:ext cx="3607549" cy="2912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5338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694576"/>
            <a:ext cx="5979382"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the SC06 Report is complete, view the report, and review the ADM data.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grade level columns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EFA Classification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EFA Code Rows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EFA Classification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ADM column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contains the total number of in-session school days per EFA Classification divided by the school day for which this report was run; in this case, the school day is the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or 5.</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Verify the ADM is correct and have the Principal/School Leader sign the SC06.</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 name="Picture 9">
            <a:extLst>
              <a:ext uri="{FF2B5EF4-FFF2-40B4-BE49-F238E27FC236}">
                <a16:creationId xmlns:a16="http://schemas.microsoft.com/office/drawing/2014/main" id="{28B22518-BC47-4942-AD15-28EFB58E2D27}"/>
              </a:ext>
            </a:extLst>
          </p:cNvPr>
          <p:cNvPicPr>
            <a:picLocks noChangeAspect="1"/>
          </p:cNvPicPr>
          <p:nvPr/>
        </p:nvPicPr>
        <p:blipFill>
          <a:blip r:embed="rId2"/>
          <a:stretch>
            <a:fillRect/>
          </a:stretch>
        </p:blipFill>
        <p:spPr>
          <a:xfrm>
            <a:off x="6514304" y="2464223"/>
            <a:ext cx="5323390" cy="3907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0E0EA819-E116-438B-9953-49107C1398B3}"/>
              </a:ext>
            </a:extLst>
          </p:cNvPr>
          <p:cNvSpPr/>
          <p:nvPr/>
        </p:nvSpPr>
        <p:spPr>
          <a:xfrm>
            <a:off x="7170814" y="2906386"/>
            <a:ext cx="3952988" cy="33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98983EB4-8701-4B77-A837-F1B603EC955F}"/>
              </a:ext>
            </a:extLst>
          </p:cNvPr>
          <p:cNvSpPr/>
          <p:nvPr/>
        </p:nvSpPr>
        <p:spPr>
          <a:xfrm>
            <a:off x="6836653" y="3237401"/>
            <a:ext cx="268822" cy="1393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324F2CE2-EF06-453D-B791-FCC1B5C18094}"/>
              </a:ext>
            </a:extLst>
          </p:cNvPr>
          <p:cNvSpPr/>
          <p:nvPr/>
        </p:nvSpPr>
        <p:spPr>
          <a:xfrm>
            <a:off x="11511490" y="3237400"/>
            <a:ext cx="268822" cy="1393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6005C358-6116-43C5-B742-45A4934BDA3C}"/>
              </a:ext>
            </a:extLst>
          </p:cNvPr>
          <p:cNvSpPr/>
          <p:nvPr/>
        </p:nvSpPr>
        <p:spPr>
          <a:xfrm>
            <a:off x="11511490" y="4689445"/>
            <a:ext cx="268822" cy="201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E82A070D-337F-4E4B-BDA4-CAAEE6DBF298}"/>
              </a:ext>
            </a:extLst>
          </p:cNvPr>
          <p:cNvSpPr/>
          <p:nvPr/>
        </p:nvSpPr>
        <p:spPr>
          <a:xfrm>
            <a:off x="6514304" y="5817864"/>
            <a:ext cx="2025689" cy="5535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Title 1">
            <a:extLst>
              <a:ext uri="{FF2B5EF4-FFF2-40B4-BE49-F238E27FC236}">
                <a16:creationId xmlns:a16="http://schemas.microsoft.com/office/drawing/2014/main" id="{74D490D2-666B-43F6-A49E-FDF27E20D4F3}"/>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9589672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2407640"/>
            <a:ext cx="5979382"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Schools that serve PK-3 &amp; PK-4 students must also run the </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SC02 Cumulative Class Report.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Only run the SC02 after the SC01 Data Verification has zero errors.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sng"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 NOT CREATE AN EXTRACT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when you run this report for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funding. </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Day</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enter the number 5</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Output Type</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Report Only (default)</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Submit</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FD5FE97D-C6F7-4F0E-A598-89C0517F4D91}"/>
              </a:ext>
            </a:extLst>
          </p:cNvPr>
          <p:cNvPicPr>
            <a:picLocks noChangeAspect="1"/>
          </p:cNvPicPr>
          <p:nvPr/>
        </p:nvPicPr>
        <p:blipFill>
          <a:blip r:embed="rId2"/>
          <a:stretch>
            <a:fillRect/>
          </a:stretch>
        </p:blipFill>
        <p:spPr>
          <a:xfrm>
            <a:off x="6763505" y="2317410"/>
            <a:ext cx="3924502" cy="4102311"/>
          </a:xfrm>
          <a:prstGeom prst="rect">
            <a:avLst/>
          </a:prstGeom>
          <a:ln w="38100">
            <a:solidFill>
              <a:schemeClr val="accent1"/>
            </a:solidFill>
          </a:ln>
        </p:spPr>
      </p:pic>
      <p:sp>
        <p:nvSpPr>
          <p:cNvPr id="10" name="Title 1">
            <a:extLst>
              <a:ext uri="{FF2B5EF4-FFF2-40B4-BE49-F238E27FC236}">
                <a16:creationId xmlns:a16="http://schemas.microsoft.com/office/drawing/2014/main" id="{E0E16FDE-63CD-409B-8DD3-0E37264B564E}"/>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2207739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102742" y="2424417"/>
            <a:ext cx="6441896"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the SC02 Report is complete, view the report, and review the ADM data.  </a:t>
            </a: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8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SC02 should only be run by schools that serve grades PK3 –PK4</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8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grade level columns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EIA Code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8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EIA Code Rows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overall number of students enrolled with EIA values per EIA Classification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Verify the Totals are correct and have the Principal/School Leader sign the SC02.</a:t>
            </a: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92078C96-EC4E-4415-A3D5-40D89EFBB135}"/>
              </a:ext>
            </a:extLst>
          </p:cNvPr>
          <p:cNvPicPr>
            <a:picLocks noChangeAspect="1"/>
          </p:cNvPicPr>
          <p:nvPr/>
        </p:nvPicPr>
        <p:blipFill>
          <a:blip r:embed="rId2"/>
          <a:stretch>
            <a:fillRect/>
          </a:stretch>
        </p:blipFill>
        <p:spPr>
          <a:xfrm>
            <a:off x="6713819" y="2424417"/>
            <a:ext cx="4860108" cy="3665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D45DF35F-977D-4A34-8789-930ED0079E99}"/>
              </a:ext>
            </a:extLst>
          </p:cNvPr>
          <p:cNvSpPr/>
          <p:nvPr/>
        </p:nvSpPr>
        <p:spPr>
          <a:xfrm>
            <a:off x="7063156" y="2840353"/>
            <a:ext cx="335934" cy="683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3741E4C2-2A80-4222-BF79-309945DD862F}"/>
              </a:ext>
            </a:extLst>
          </p:cNvPr>
          <p:cNvSpPr/>
          <p:nvPr/>
        </p:nvSpPr>
        <p:spPr>
          <a:xfrm>
            <a:off x="7429390" y="2840353"/>
            <a:ext cx="464769" cy="267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2FBC5F45-00B4-472B-9792-AE1C2FC72967}"/>
              </a:ext>
            </a:extLst>
          </p:cNvPr>
          <p:cNvSpPr/>
          <p:nvPr/>
        </p:nvSpPr>
        <p:spPr>
          <a:xfrm>
            <a:off x="6713819" y="5536832"/>
            <a:ext cx="2025689" cy="5535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Title 1">
            <a:extLst>
              <a:ext uri="{FF2B5EF4-FFF2-40B4-BE49-F238E27FC236}">
                <a16:creationId xmlns:a16="http://schemas.microsoft.com/office/drawing/2014/main" id="{05FEF130-CFEC-4636-9F12-3882029AB65A}"/>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Reports to Run for the 5</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Day. Information from the 5</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40045242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576928"/>
            <a:ext cx="9183977" cy="328759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schools must populate Add-on Weighting data. </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7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Academic Assistance: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Academic Assistance Add-On Weighting is based on student performance on previous year state standardized tests. Schools receive additional funding for students whose scores indicate not meeting the grade level learning objectives on the assessments.</a:t>
            </a: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High Achieving: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Students coded as High Achieving must be classified as academically or artistically gifted and talented, served in a gifted and talented class, and in grade levels three through twelve.  Students coded as Advanced Placement (AP) and/or International Baccalaureate (IB) must be in grade levels nine through twelve and enrolled in an AP and/or IB course. Schools receive additional funding for students meeting these qualifications.  </a:t>
            </a:r>
          </a:p>
          <a:p>
            <a:pPr marL="742950" marR="0" lvl="1" indent="-28575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Schools manually code this data in PowerSchool. </a:t>
            </a:r>
          </a:p>
          <a:p>
            <a:pPr marL="742950" marR="0" lvl="1" indent="-28575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Select a student &gt; </a:t>
            </a:r>
            <a:r>
              <a:rPr kumimoji="0" lang="en-US" sz="16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State / Province – SC</a:t>
            </a:r>
            <a:r>
              <a:rPr kumimoji="0" lang="en-US" sz="16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&gt; </a:t>
            </a:r>
            <a:r>
              <a:rPr kumimoji="0" lang="en-US" sz="16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EFA/EIA Classification Information</a:t>
            </a:r>
            <a:r>
              <a:rPr kumimoji="0" lang="en-US" sz="16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&gt; </a:t>
            </a:r>
            <a:r>
              <a:rPr kumimoji="0" lang="en-US" sz="16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High Achieving</a:t>
            </a:r>
            <a:r>
              <a:rPr kumimoji="0" lang="en-US" sz="16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(tab) </a:t>
            </a:r>
            <a:r>
              <a:rPr kumimoji="0" lang="en-US" sz="16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&gt; Add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(add the HA Codes).</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3" name="Title 1">
            <a:extLst>
              <a:ext uri="{FF2B5EF4-FFF2-40B4-BE49-F238E27FC236}">
                <a16:creationId xmlns:a16="http://schemas.microsoft.com/office/drawing/2014/main" id="{88A82AA8-0DBD-4A9C-9169-0F25C566B70A}"/>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pic>
        <p:nvPicPr>
          <p:cNvPr id="3" name="Picture 2">
            <a:extLst>
              <a:ext uri="{FF2B5EF4-FFF2-40B4-BE49-F238E27FC236}">
                <a16:creationId xmlns:a16="http://schemas.microsoft.com/office/drawing/2014/main" id="{A22E86CD-3E62-4214-A518-1323FAAD4845}"/>
              </a:ext>
            </a:extLst>
          </p:cNvPr>
          <p:cNvPicPr>
            <a:picLocks noChangeAspect="1"/>
          </p:cNvPicPr>
          <p:nvPr/>
        </p:nvPicPr>
        <p:blipFill>
          <a:blip r:embed="rId2"/>
          <a:stretch>
            <a:fillRect/>
          </a:stretch>
        </p:blipFill>
        <p:spPr>
          <a:xfrm>
            <a:off x="763399" y="5014909"/>
            <a:ext cx="6134125" cy="1795353"/>
          </a:xfrm>
          <a:prstGeom prst="rect">
            <a:avLst/>
          </a:prstGeom>
          <a:ln w="38100">
            <a:solidFill>
              <a:schemeClr val="accent1"/>
            </a:solidFill>
          </a:ln>
        </p:spPr>
      </p:pic>
      <p:pic>
        <p:nvPicPr>
          <p:cNvPr id="5" name="Picture 4">
            <a:extLst>
              <a:ext uri="{FF2B5EF4-FFF2-40B4-BE49-F238E27FC236}">
                <a16:creationId xmlns:a16="http://schemas.microsoft.com/office/drawing/2014/main" id="{12A28150-149D-41DF-9D9F-E7748A7D42DF}"/>
              </a:ext>
            </a:extLst>
          </p:cNvPr>
          <p:cNvPicPr>
            <a:picLocks noChangeAspect="1"/>
          </p:cNvPicPr>
          <p:nvPr/>
        </p:nvPicPr>
        <p:blipFill>
          <a:blip r:embed="rId3"/>
          <a:stretch>
            <a:fillRect/>
          </a:stretch>
        </p:blipFill>
        <p:spPr>
          <a:xfrm>
            <a:off x="7189365" y="5135583"/>
            <a:ext cx="4374419" cy="1554004"/>
          </a:xfrm>
          <a:prstGeom prst="rect">
            <a:avLst/>
          </a:prstGeom>
          <a:ln w="38100">
            <a:solidFill>
              <a:schemeClr val="accent1"/>
            </a:solidFill>
          </a:ln>
        </p:spPr>
      </p:pic>
    </p:spTree>
    <p:extLst>
      <p:ext uri="{BB962C8B-B14F-4D97-AF65-F5344CB8AC3E}">
        <p14:creationId xmlns:p14="http://schemas.microsoft.com/office/powerpoint/2010/main" val="1332541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576928"/>
            <a:ext cx="9519536" cy="528107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schools must populate Add-on Weighting data. </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5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LEP: </a:t>
            </a: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Schools receive Add-On Weighting funding for students with values of 1.0 - 5.9, 6.0, or W. All proficiency codes for LEP students must be entered into the SIS within the first forty-five days of each school year.</a:t>
            </a:r>
            <a:r>
              <a:rPr kumimoji="0" lang="en-US" sz="15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  Schools manually code this data in PowerSchool. </a:t>
            </a:r>
            <a:r>
              <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Select a student &gt; </a:t>
            </a:r>
            <a:r>
              <a:rPr kumimoji="0" lang="en-US" sz="15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State / Province – SC</a:t>
            </a:r>
            <a:r>
              <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&gt; </a:t>
            </a:r>
            <a:r>
              <a:rPr kumimoji="0" lang="en-US" sz="15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 Student Info </a:t>
            </a:r>
            <a:r>
              <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&gt; </a:t>
            </a:r>
            <a:r>
              <a:rPr kumimoji="0" lang="en-US" sz="15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English Proficiency Levels (PL) </a:t>
            </a: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and</a:t>
            </a:r>
            <a:r>
              <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5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PL Progression</a:t>
            </a:r>
            <a:r>
              <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15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1"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endParaRPr kumimoji="0" lang="en-US" sz="15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5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Dual Credit:  </a:t>
            </a: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Students must be enrolled for at least 30 days in course section using an approved Dual Enrollment course code where ‘E’ is the 7th character. Because it’s the 5</a:t>
            </a:r>
            <a:r>
              <a:rPr kumimoji="0" lang="en-US" sz="15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this number maybe zero.</a:t>
            </a: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endPar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5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Pupils in Poverty (PIP):  </a:t>
            </a: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identification methodology incorporates a number socioeconomic related data elements from several sources, including National School Lunch Program, Social Economic Indicator (SEI), Supplemental Nutrition Assistance Program (SNAP), Temporary Assistance for Needy Families (TANF), Medicaid, and Direct Certification. SIS data in the following areas are incorporated as well: Migrant, Homeless (Primary Nighttime Residence), </a:t>
            </a:r>
            <a:r>
              <a:rPr kumimoji="0" lang="en-US" sz="15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Foster_Home</a:t>
            </a:r>
            <a:r>
              <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3" name="Title 1">
            <a:extLst>
              <a:ext uri="{FF2B5EF4-FFF2-40B4-BE49-F238E27FC236}">
                <a16:creationId xmlns:a16="http://schemas.microsoft.com/office/drawing/2014/main" id="{88A82AA8-0DBD-4A9C-9169-0F25C566B70A}"/>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pic>
        <p:nvPicPr>
          <p:cNvPr id="3" name="Picture 2">
            <a:extLst>
              <a:ext uri="{FF2B5EF4-FFF2-40B4-BE49-F238E27FC236}">
                <a16:creationId xmlns:a16="http://schemas.microsoft.com/office/drawing/2014/main" id="{62851B66-66B9-4263-98D3-51B198383478}"/>
              </a:ext>
            </a:extLst>
          </p:cNvPr>
          <p:cNvPicPr>
            <a:picLocks noChangeAspect="1"/>
          </p:cNvPicPr>
          <p:nvPr/>
        </p:nvPicPr>
        <p:blipFill>
          <a:blip r:embed="rId2"/>
          <a:stretch>
            <a:fillRect/>
          </a:stretch>
        </p:blipFill>
        <p:spPr>
          <a:xfrm>
            <a:off x="744034" y="3089323"/>
            <a:ext cx="7683895" cy="412771"/>
          </a:xfrm>
          <a:prstGeom prst="rect">
            <a:avLst/>
          </a:prstGeom>
          <a:ln w="38100">
            <a:solidFill>
              <a:schemeClr val="accent1"/>
            </a:solidFill>
          </a:ln>
        </p:spPr>
      </p:pic>
      <p:grpSp>
        <p:nvGrpSpPr>
          <p:cNvPr id="2" name="Group 1">
            <a:extLst>
              <a:ext uri="{FF2B5EF4-FFF2-40B4-BE49-F238E27FC236}">
                <a16:creationId xmlns:a16="http://schemas.microsoft.com/office/drawing/2014/main" id="{EC5FDEB8-A321-80F8-A892-97DECF528E35}"/>
              </a:ext>
            </a:extLst>
          </p:cNvPr>
          <p:cNvGrpSpPr/>
          <p:nvPr/>
        </p:nvGrpSpPr>
        <p:grpSpPr>
          <a:xfrm>
            <a:off x="827924" y="4217464"/>
            <a:ext cx="6285940" cy="1129731"/>
            <a:chOff x="744034" y="3742733"/>
            <a:chExt cx="6285940" cy="1129731"/>
          </a:xfrm>
        </p:grpSpPr>
        <p:pic>
          <p:nvPicPr>
            <p:cNvPr id="5" name="Picture 4">
              <a:extLst>
                <a:ext uri="{FF2B5EF4-FFF2-40B4-BE49-F238E27FC236}">
                  <a16:creationId xmlns:a16="http://schemas.microsoft.com/office/drawing/2014/main" id="{A93FA157-B76D-459A-B566-FCAB8FE47CEA}"/>
                </a:ext>
              </a:extLst>
            </p:cNvPr>
            <p:cNvPicPr>
              <a:picLocks noChangeAspect="1"/>
            </p:cNvPicPr>
            <p:nvPr/>
          </p:nvPicPr>
          <p:blipFill>
            <a:blip r:embed="rId3"/>
            <a:stretch>
              <a:fillRect/>
            </a:stretch>
          </p:blipFill>
          <p:spPr>
            <a:xfrm>
              <a:off x="744034" y="3742733"/>
              <a:ext cx="6285940" cy="1129731"/>
            </a:xfrm>
            <a:prstGeom prst="rect">
              <a:avLst/>
            </a:prstGeom>
            <a:ln w="38100">
              <a:solidFill>
                <a:schemeClr val="accent1"/>
              </a:solidFill>
            </a:ln>
          </p:spPr>
        </p:pic>
        <p:sp>
          <p:nvSpPr>
            <p:cNvPr id="6" name="Rectangle 5">
              <a:extLst>
                <a:ext uri="{FF2B5EF4-FFF2-40B4-BE49-F238E27FC236}">
                  <a16:creationId xmlns:a16="http://schemas.microsoft.com/office/drawing/2014/main" id="{1625E6BE-3E2B-4DC7-9654-0D4C528B7E90}"/>
                </a:ext>
              </a:extLst>
            </p:cNvPr>
            <p:cNvSpPr/>
            <p:nvPr/>
          </p:nvSpPr>
          <p:spPr>
            <a:xfrm>
              <a:off x="813732" y="4446165"/>
              <a:ext cx="285226" cy="159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976C4880-6F07-41BC-9BFB-5DDDE173C4A0}"/>
                </a:ext>
              </a:extLst>
            </p:cNvPr>
            <p:cNvSpPr/>
            <p:nvPr/>
          </p:nvSpPr>
          <p:spPr>
            <a:xfrm>
              <a:off x="4426589" y="4446165"/>
              <a:ext cx="422247" cy="285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3022095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36131" y="2040686"/>
            <a:ext cx="6014335" cy="436850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First run the </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SC24 Add-On Weightings Update</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leave all default values and submit.</a:t>
            </a:r>
          </a:p>
          <a:p>
            <a:pPr marL="342900" marR="0" lvl="0" indent="-34290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After the SC24 is complete, run the </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SC28 Add-On Weightings Report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as of Day 5</a:t>
            </a: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600" b="0" i="0" u="sng"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 NOT CREATE AN EXTRACT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when you run the SC28 Report for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funding. </a:t>
            </a:r>
          </a:p>
          <a:p>
            <a:pPr marL="742950" marR="0" lvl="1" indent="-28575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grade level columns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Add-on Weighting per grade level.  </a:t>
            </a:r>
          </a:p>
          <a:p>
            <a:pPr marL="742950" marR="0" lvl="1" indent="-28575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Add-on Weighting rows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contains the total number of in-session school days per add-on weighting per grade level.  </a:t>
            </a:r>
          </a:p>
          <a:p>
            <a:pPr marL="742950" marR="0" lvl="1" indent="-28575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dirty="0">
                <a:ln>
                  <a:noFill/>
                </a:ln>
                <a:solidFill>
                  <a:srgbClr val="AF8C13"/>
                </a:solidFill>
                <a:effectLst/>
                <a:uLnTx/>
                <a:uFillTx/>
                <a:latin typeface="Calibri" panose="020F0502020204030204" pitchFamily="34" charset="0"/>
                <a:ea typeface="+mn-ea"/>
                <a:cs typeface="Calibri" panose="020F0502020204030204" pitchFamily="34" charset="0"/>
              </a:rPr>
              <a:t>ADM column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contains the total number of in-session school days per add-on weighting divided by the school day for which this report was run; in this case, the school day is the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or 5.</a:t>
            </a:r>
          </a:p>
          <a:p>
            <a:pPr marL="457200" marR="0" lvl="1" indent="0" algn="just" defTabSz="457200" rtl="0" eaLnBrk="1" fontAlgn="auto" latinLnBrk="0" hangingPunct="1">
              <a:lnSpc>
                <a:spcPct val="100000"/>
              </a:lnSpc>
              <a:spcBef>
                <a:spcPts val="6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Verify the Totals are correct and have the Principal/School Leader sign the SC28.</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999EB91E-10D6-4378-B23B-B0E96B3E4C03}"/>
              </a:ext>
            </a:extLst>
          </p:cNvPr>
          <p:cNvPicPr>
            <a:picLocks noChangeAspect="1"/>
          </p:cNvPicPr>
          <p:nvPr/>
        </p:nvPicPr>
        <p:blipFill>
          <a:blip r:embed="rId2"/>
          <a:stretch>
            <a:fillRect/>
          </a:stretch>
        </p:blipFill>
        <p:spPr>
          <a:xfrm>
            <a:off x="6543412" y="2519882"/>
            <a:ext cx="5397277" cy="2891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A9CC9C1E-EF57-426A-A290-C460E909D619}"/>
              </a:ext>
            </a:extLst>
          </p:cNvPr>
          <p:cNvSpPr/>
          <p:nvPr/>
        </p:nvSpPr>
        <p:spPr>
          <a:xfrm>
            <a:off x="7953964" y="2969702"/>
            <a:ext cx="3119504" cy="192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92B8F53B-F7C2-4593-93C7-73C4AC85E2AF}"/>
              </a:ext>
            </a:extLst>
          </p:cNvPr>
          <p:cNvSpPr/>
          <p:nvPr/>
        </p:nvSpPr>
        <p:spPr>
          <a:xfrm>
            <a:off x="6604734" y="3147270"/>
            <a:ext cx="1156284" cy="627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08CABF9A-8250-4DB8-9648-7AD599974530}"/>
              </a:ext>
            </a:extLst>
          </p:cNvPr>
          <p:cNvSpPr/>
          <p:nvPr/>
        </p:nvSpPr>
        <p:spPr>
          <a:xfrm>
            <a:off x="11459360" y="2851557"/>
            <a:ext cx="385195" cy="10996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82CDD4EF-8D95-4F17-BDAD-48C92A7D2D2F}"/>
              </a:ext>
            </a:extLst>
          </p:cNvPr>
          <p:cNvSpPr/>
          <p:nvPr/>
        </p:nvSpPr>
        <p:spPr>
          <a:xfrm>
            <a:off x="6561587" y="4128081"/>
            <a:ext cx="1894516" cy="627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Content Placeholder 2">
            <a:extLst>
              <a:ext uri="{FF2B5EF4-FFF2-40B4-BE49-F238E27FC236}">
                <a16:creationId xmlns:a16="http://schemas.microsoft.com/office/drawing/2014/main" id="{4FA8F718-B491-4FC3-B988-84DFE083C1E5}"/>
              </a:ext>
            </a:extLst>
          </p:cNvPr>
          <p:cNvSpPr txBox="1">
            <a:spLocks/>
          </p:cNvSpPr>
          <p:nvPr/>
        </p:nvSpPr>
        <p:spPr>
          <a:xfrm>
            <a:off x="356274" y="1487435"/>
            <a:ext cx="9712676" cy="58371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all Add-on-Weighting data are populated, on your 5</a:t>
            </a:r>
            <a:r>
              <a:rPr kumimoji="0" lang="en-US" sz="16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in-session day for your school, run reports.  All schools run the SC24 and SC28.</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Title 1">
            <a:extLst>
              <a:ext uri="{FF2B5EF4-FFF2-40B4-BE49-F238E27FC236}">
                <a16:creationId xmlns:a16="http://schemas.microsoft.com/office/drawing/2014/main" id="{B115AFBB-6684-49AB-9A2A-706AA620C7A2}"/>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026434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dirty="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dirty="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a:t>
            </a:r>
          </a:p>
        </p:txBody>
      </p:sp>
      <p:sp>
        <p:nvSpPr>
          <p:cNvPr id="14" name="Content Placeholder 2">
            <a:extLst>
              <a:ext uri="{FF2B5EF4-FFF2-40B4-BE49-F238E27FC236}">
                <a16:creationId xmlns:a16="http://schemas.microsoft.com/office/drawing/2014/main" id="{4FA8F718-B491-4FC3-B988-84DFE083C1E5}"/>
              </a:ext>
            </a:extLst>
          </p:cNvPr>
          <p:cNvSpPr txBox="1">
            <a:spLocks/>
          </p:cNvSpPr>
          <p:nvPr/>
        </p:nvSpPr>
        <p:spPr>
          <a:xfrm>
            <a:off x="354306" y="2015804"/>
            <a:ext cx="9712676" cy="35322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932313"/>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addition to the SC01, SC02, SC06, SC24, and SC28 all schools should run, review, and archive the reports below.  All reports are run as of your school’s 5</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day.</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SC03 Cumulative Class List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(PreK 3 &amp; 4 only):  This report is helpful in troubleshooting SC02 EIA Code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SC08 Master Classification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This report is helpful in troubleshooting SC06 EFA ADM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SC27 Add-on Weightings List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This report is helpful in troubleshooting SC28 Add-on Weighting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SC31 High Achieving List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This report is helpful in troubleshooting SC34 High Achieving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SC34 High Achieving Report: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report provides totals by Classification and Grade for the school selected.</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Best Practice is to run and archive the reports above. District Office may not require for all these reports to be submitted via LWS-Lets Work Smart</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endParaRPr kumimoji="0" lang="en-US" sz="16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Title 1">
            <a:extLst>
              <a:ext uri="{FF2B5EF4-FFF2-40B4-BE49-F238E27FC236}">
                <a16:creationId xmlns:a16="http://schemas.microsoft.com/office/drawing/2014/main" id="{A98DA365-CDD5-457E-8555-33075D22CDFB}"/>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dirty="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2502387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A1C-385C-43F5-A880-EC23F8BA545F}"/>
              </a:ext>
            </a:extLst>
          </p:cNvPr>
          <p:cNvSpPr>
            <a:spLocks noGrp="1"/>
          </p:cNvSpPr>
          <p:nvPr>
            <p:ph type="title"/>
          </p:nvPr>
        </p:nvSpPr>
        <p:spPr/>
        <p:txBody>
          <a:bodyPr/>
          <a:lstStyle/>
          <a:p>
            <a:pPr algn="ctr"/>
            <a:r>
              <a:rPr lang="en-US" b="1" dirty="0"/>
              <a:t>Any Questions?</a:t>
            </a:r>
          </a:p>
        </p:txBody>
      </p:sp>
    </p:spTree>
    <p:extLst>
      <p:ext uri="{BB962C8B-B14F-4D97-AF65-F5344CB8AC3E}">
        <p14:creationId xmlns:p14="http://schemas.microsoft.com/office/powerpoint/2010/main" val="3533656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6"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1B654BC2-69A7-F654-B8D8-F2E40C31C26F}"/>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5000" dirty="0">
                <a:solidFill>
                  <a:schemeClr val="bg1"/>
                </a:solidFill>
              </a:rPr>
              <a:t>Break-Out Session: Precode</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564F356-7765-4E06-B48A-4E1E9F575BA6}"/>
              </a:ext>
            </a:extLst>
          </p:cNvPr>
          <p:cNvSpPr txBox="1"/>
          <p:nvPr/>
        </p:nvSpPr>
        <p:spPr>
          <a:xfrm>
            <a:off x="3117447" y="3698202"/>
            <a:ext cx="596226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rPr>
              <a:t>Cantey Tech</a:t>
            </a:r>
          </a:p>
        </p:txBody>
      </p:sp>
    </p:spTree>
    <p:extLst>
      <p:ext uri="{BB962C8B-B14F-4D97-AF65-F5344CB8AC3E}">
        <p14:creationId xmlns:p14="http://schemas.microsoft.com/office/powerpoint/2010/main" val="23512158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932313"/>
      </a:accent1>
      <a:accent2>
        <a:srgbClr val="AF8C13"/>
      </a:accent2>
      <a:accent3>
        <a:srgbClr val="E6B91E"/>
      </a:accent3>
      <a:accent4>
        <a:srgbClr val="E76618"/>
      </a:accent4>
      <a:accent5>
        <a:srgbClr val="C42F1A"/>
      </a:accent5>
      <a:accent6>
        <a:srgbClr val="918655"/>
      </a:accent6>
      <a:hlink>
        <a:srgbClr val="F0A374"/>
      </a:hlink>
      <a:folHlink>
        <a:srgbClr val="93231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Custom 16">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D211E"/>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A4ED7585-4E00-AF49-8AA2-3488C58EF919}" vid="{80B2A3F6-1CC5-C345-B925-18F2EACB1167}"/>
    </a:ext>
  </a:extLst>
</a:theme>
</file>

<file path=ppt/theme/theme5.xml><?xml version="1.0" encoding="utf-8"?>
<a:theme xmlns:a="http://schemas.openxmlformats.org/drawingml/2006/main" name="1_Facet">
  <a:themeElements>
    <a:clrScheme name="Custom 2">
      <a:dk1>
        <a:sysClr val="windowText" lastClr="000000"/>
      </a:dk1>
      <a:lt1>
        <a:sysClr val="window" lastClr="FFFFFF"/>
      </a:lt1>
      <a:dk2>
        <a:srgbClr val="2C3C43"/>
      </a:dk2>
      <a:lt2>
        <a:srgbClr val="EBEBEB"/>
      </a:lt2>
      <a:accent1>
        <a:srgbClr val="932313"/>
      </a:accent1>
      <a:accent2>
        <a:srgbClr val="AF8C13"/>
      </a:accent2>
      <a:accent3>
        <a:srgbClr val="E6B91E"/>
      </a:accent3>
      <a:accent4>
        <a:srgbClr val="E76618"/>
      </a:accent4>
      <a:accent5>
        <a:srgbClr val="C42F1A"/>
      </a:accent5>
      <a:accent6>
        <a:srgbClr val="918655"/>
      </a:accent6>
      <a:hlink>
        <a:srgbClr val="F0A374"/>
      </a:hlink>
      <a:folHlink>
        <a:srgbClr val="93231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2.xml><?xml version="1.0" encoding="utf-8"?>
<a:themeOverride xmlns:a="http://schemas.openxmlformats.org/drawingml/2006/main">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535a525-b489-4c9c-af64-954cf110b9d8" xsi:nil="true"/>
    <lcf76f155ced4ddcb4097134ff3c332f xmlns="4d943464-25ea-4062-92c4-cb7e95c51c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91C19370D38418F2A14DF2FBD8941" ma:contentTypeVersion="17" ma:contentTypeDescription="Create a new document." ma:contentTypeScope="" ma:versionID="c4f162084904897710d598818c73e5e5">
  <xsd:schema xmlns:xsd="http://www.w3.org/2001/XMLSchema" xmlns:xs="http://www.w3.org/2001/XMLSchema" xmlns:p="http://schemas.microsoft.com/office/2006/metadata/properties" xmlns:ns2="4d943464-25ea-4062-92c4-cb7e95c51c46" xmlns:ns3="c535a525-b489-4c9c-af64-954cf110b9d8" targetNamespace="http://schemas.microsoft.com/office/2006/metadata/properties" ma:root="true" ma:fieldsID="72ca5d84232623b4277fdc2ffba55766" ns2:_="" ns3:_="">
    <xsd:import namespace="4d943464-25ea-4062-92c4-cb7e95c51c46"/>
    <xsd:import namespace="c535a525-b489-4c9c-af64-954cf110b9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943464-25ea-4062-92c4-cb7e95c51c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6b8234e-26fa-4b8b-8c44-5e8ab3dcb49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35a525-b489-4c9c-af64-954cf110b9d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d23b9dd-9bef-4313-bd20-5f12fc93a622}" ma:internalName="TaxCatchAll" ma:showField="CatchAllData" ma:web="c535a525-b489-4c9c-af64-954cf110b9d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B3C68B-3A17-4119-8ADF-E78175C08054}">
  <ds:schemaRefs>
    <ds:schemaRef ds:uri="http://schemas.microsoft.com/office/2006/metadata/properties"/>
    <ds:schemaRef ds:uri="http://schemas.microsoft.com/office/infopath/2007/PartnerControls"/>
    <ds:schemaRef ds:uri="c535a525-b489-4c9c-af64-954cf110b9d8"/>
    <ds:schemaRef ds:uri="4d943464-25ea-4062-92c4-cb7e95c51c46"/>
  </ds:schemaRefs>
</ds:datastoreItem>
</file>

<file path=customXml/itemProps2.xml><?xml version="1.0" encoding="utf-8"?>
<ds:datastoreItem xmlns:ds="http://schemas.openxmlformats.org/officeDocument/2006/customXml" ds:itemID="{36B0F06E-4DCE-4837-89B3-262583C81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943464-25ea-4062-92c4-cb7e95c51c46"/>
    <ds:schemaRef ds:uri="c535a525-b489-4c9c-af64-954cf110b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0115CC-8B82-4D6E-AFE3-D0803A0AE6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47078</TotalTime>
  <Words>9859</Words>
  <Application>Microsoft Office PowerPoint</Application>
  <PresentationFormat>Widescreen</PresentationFormat>
  <Paragraphs>956</Paragraphs>
  <Slides>129</Slides>
  <Notes>8</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129</vt:i4>
      </vt:variant>
    </vt:vector>
  </HeadingPairs>
  <TitlesOfParts>
    <vt:vector size="151" baseType="lpstr">
      <vt:lpstr>Amasis MT Pro Black</vt:lpstr>
      <vt:lpstr>Arial</vt:lpstr>
      <vt:lpstr>Baguet Script</vt:lpstr>
      <vt:lpstr>Calibri</vt:lpstr>
      <vt:lpstr>Calibri Light</vt:lpstr>
      <vt:lpstr>Cambria</vt:lpstr>
      <vt:lpstr>Century Gothic</vt:lpstr>
      <vt:lpstr>Futura Light</vt:lpstr>
      <vt:lpstr>Garamond</vt:lpstr>
      <vt:lpstr>Harry P</vt:lpstr>
      <vt:lpstr>Noto Sans Symbols</vt:lpstr>
      <vt:lpstr>Open Sans</vt:lpstr>
      <vt:lpstr>Symbol</vt:lpstr>
      <vt:lpstr>Trebuchet MS</vt:lpstr>
      <vt:lpstr>Wingdings</vt:lpstr>
      <vt:lpstr>Wingdings 3</vt:lpstr>
      <vt:lpstr>Metropolitan</vt:lpstr>
      <vt:lpstr>Ion</vt:lpstr>
      <vt:lpstr>Facet</vt:lpstr>
      <vt:lpstr>Office Theme</vt:lpstr>
      <vt:lpstr>1_Facet</vt:lpstr>
      <vt:lpstr>Organic</vt:lpstr>
      <vt:lpstr>August 2023 PS Admin Webinar</vt:lpstr>
      <vt:lpstr>Welcome</vt:lpstr>
      <vt:lpstr>Agenda</vt:lpstr>
      <vt:lpstr>Thank you for a wonderful summer training!</vt:lpstr>
      <vt:lpstr>Celebration!</vt:lpstr>
      <vt:lpstr>Noelle Gregoire</vt:lpstr>
      <vt:lpstr>Malissa Brock</vt:lpstr>
      <vt:lpstr>Alice Bankson, Registrar</vt:lpstr>
      <vt:lpstr>Cyber Academy of South Carolina</vt:lpstr>
      <vt:lpstr>Training Opportunities </vt:lpstr>
      <vt:lpstr>2023-2024 PowerSchool Trainings Calendar</vt:lpstr>
      <vt:lpstr>Upcoming School Data Collection Deadlines </vt:lpstr>
      <vt:lpstr>No Shows</vt:lpstr>
      <vt:lpstr>Types of No- Show Students</vt:lpstr>
      <vt:lpstr>No-Show Students</vt:lpstr>
      <vt:lpstr>No-Show Students</vt:lpstr>
      <vt:lpstr>No-Show Students</vt:lpstr>
      <vt:lpstr>No-Show Students</vt:lpstr>
      <vt:lpstr>No-Show Student: Scenario 1</vt:lpstr>
      <vt:lpstr>No-Show Student: Scenario 1</vt:lpstr>
      <vt:lpstr>No-Show Student: Scenario 1</vt:lpstr>
      <vt:lpstr>No-Show Student: Scenario 1</vt:lpstr>
      <vt:lpstr>No-Show Student: Scenario 1</vt:lpstr>
      <vt:lpstr>No-Show Student: Scenario 2</vt:lpstr>
      <vt:lpstr>No-Show Student: Scenario 3</vt:lpstr>
      <vt:lpstr>No-Show Student: Scenario 4</vt:lpstr>
      <vt:lpstr>Withdrawal Reminders</vt:lpstr>
      <vt:lpstr>Breakout Sessions</vt:lpstr>
      <vt:lpstr>Truancy and Chronic Absenteeism</vt:lpstr>
      <vt:lpstr>Truancy</vt:lpstr>
      <vt:lpstr>When is a Student Classified as Truant?</vt:lpstr>
      <vt:lpstr>REGULATIONS &amp; LAWS GOVERNING TRUANCY</vt:lpstr>
      <vt:lpstr>Lawful &amp; Unlawful Absence Types</vt:lpstr>
      <vt:lpstr>PowerPoint Presentation</vt:lpstr>
      <vt:lpstr>PowerPoint Presentation</vt:lpstr>
      <vt:lpstr>School Level Truancy Reports</vt:lpstr>
      <vt:lpstr>                School Level Truancy Reports</vt:lpstr>
      <vt:lpstr>                    Truancy Reports: SC40</vt:lpstr>
      <vt:lpstr>                    Truancy Reports: SC40</vt:lpstr>
      <vt:lpstr>                 School Level Truancy Reports</vt:lpstr>
      <vt:lpstr>                     Truancy Reports:  SC41</vt:lpstr>
      <vt:lpstr>Chronic Absenteeism</vt:lpstr>
      <vt:lpstr>What is Chronic Absenteeism?</vt:lpstr>
      <vt:lpstr>Example A</vt:lpstr>
      <vt:lpstr>Example B</vt:lpstr>
      <vt:lpstr>How Students are Flagged as Chronically Absent</vt:lpstr>
      <vt:lpstr>Chronic Absenteeism Tab PS Start Page &gt; Search and Select Student &gt; Compliance &gt; Chronic Absenteeism </vt:lpstr>
      <vt:lpstr>Chronic Absenteeism Page</vt:lpstr>
      <vt:lpstr> How to Access the Chronic Absenteeism Reports </vt:lpstr>
      <vt:lpstr> SC 38 Chronic Absenteeism Report  </vt:lpstr>
      <vt:lpstr> SC 38 Chronic Absenteeism Report  </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Updates from the  Charter Institute at Erskine</vt:lpstr>
      <vt:lpstr>Table of Contents</vt:lpstr>
      <vt:lpstr>Lunch Status</vt:lpstr>
      <vt:lpstr>Lunch_Status</vt:lpstr>
      <vt:lpstr> PowerSchool Roles-Based Certifications</vt:lpstr>
      <vt:lpstr>PowerSchool Roles-Based Certifications </vt:lpstr>
      <vt:lpstr>PowerPoint Presentation</vt:lpstr>
      <vt:lpstr>Safari Montage</vt:lpstr>
      <vt:lpstr>PowerPoint Presentation</vt:lpstr>
      <vt:lpstr>Safari Montage - LOR</vt:lpstr>
      <vt:lpstr>Staff Assignment</vt:lpstr>
      <vt:lpstr>Admin Access to LOR</vt:lpstr>
      <vt:lpstr>Student Access to LOR</vt:lpstr>
      <vt:lpstr>LOR – Next Steps</vt:lpstr>
      <vt:lpstr>PowerPoint Presentation</vt:lpstr>
      <vt:lpstr>5th Day Funding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Break-Out Session: Precode</vt:lpstr>
      <vt:lpstr>Precode</vt:lpstr>
      <vt:lpstr>Precode</vt:lpstr>
      <vt:lpstr>Precode</vt:lpstr>
      <vt:lpstr>Precode</vt:lpstr>
      <vt:lpstr>Precode</vt:lpstr>
      <vt:lpstr>Precode</vt:lpstr>
      <vt:lpstr>Precode Recap</vt:lpstr>
      <vt:lpstr>Precode Recap</vt:lpstr>
      <vt:lpstr>Upcoming Precode Reminders</vt:lpstr>
      <vt:lpstr>Questions?</vt:lpstr>
      <vt:lpstr>Current Year Drop-Out Data</vt:lpstr>
      <vt:lpstr>Current Year Dropout Data </vt:lpstr>
      <vt:lpstr>Current Year Dropout Data</vt:lpstr>
      <vt:lpstr>Historical Grade Entry</vt:lpstr>
      <vt:lpstr>Historical Grade Entry</vt:lpstr>
      <vt:lpstr>Historical Grade Entry</vt:lpstr>
      <vt:lpstr>Historical Grade Entry</vt:lpstr>
      <vt:lpstr>Historical Grade Entry</vt:lpstr>
      <vt:lpstr>Summer Graduate Process</vt:lpstr>
      <vt:lpstr>Summer Graduate Process</vt:lpstr>
      <vt:lpstr>Summer Graduate Process</vt:lpstr>
      <vt:lpstr>Summer Graduate Process</vt:lpstr>
      <vt:lpstr>Summer Graduate Process</vt:lpstr>
      <vt:lpstr>Summer Graduate Process</vt:lpstr>
      <vt:lpstr>PowerPoint Presentation</vt:lpstr>
      <vt:lpstr>Civil Rights Data Collection</vt:lpstr>
      <vt:lpstr>PowerPoint Presentation</vt:lpstr>
      <vt:lpstr>PowerPoint Presentation</vt:lpstr>
      <vt:lpstr>Civil Rights Data Collection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2021 PS Admin Webinar</dc:title>
  <dc:creator>Jenn Roach</dc:creator>
  <cp:lastModifiedBy>Jennifer Roach</cp:lastModifiedBy>
  <cp:revision>197</cp:revision>
  <dcterms:created xsi:type="dcterms:W3CDTF">2018-08-14T09:54:03Z</dcterms:created>
  <dcterms:modified xsi:type="dcterms:W3CDTF">2023-08-10T15:47:52Z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0x01010054491C19370D38418F2A14DF2FBD8941</vt:lpwstr>
  </property>
  <property fmtid="{D5CDD505-2E9C-101B-9397-08002B2CF9AE}" pid="3" name="MediaServiceImageTags">
    <vt:lpwstr/>
  </property>
</Properties>
</file>